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7" r:id="rId2"/>
  </p:sldIdLst>
  <p:sldSz cx="6858000" cy="9906000" type="A4"/>
  <p:notesSz cx="6797675" cy="9926638"/>
  <p:defaultTextStyle>
    <a:defPPr>
      <a:defRPr lang="es-PE"/>
    </a:defPPr>
    <a:lvl1pPr marL="0" algn="l" defTabSz="804657" rtl="0" eaLnBrk="1" latinLnBrk="0" hangingPunct="1">
      <a:defRPr sz="1585" kern="1200">
        <a:solidFill>
          <a:schemeClr val="tx1"/>
        </a:solidFill>
        <a:latin typeface="+mn-lt"/>
        <a:ea typeface="+mn-ea"/>
        <a:cs typeface="+mn-cs"/>
      </a:defRPr>
    </a:lvl1pPr>
    <a:lvl2pPr marL="402329" algn="l" defTabSz="804657" rtl="0" eaLnBrk="1" latinLnBrk="0" hangingPunct="1">
      <a:defRPr sz="1585" kern="1200">
        <a:solidFill>
          <a:schemeClr val="tx1"/>
        </a:solidFill>
        <a:latin typeface="+mn-lt"/>
        <a:ea typeface="+mn-ea"/>
        <a:cs typeface="+mn-cs"/>
      </a:defRPr>
    </a:lvl2pPr>
    <a:lvl3pPr marL="804657" algn="l" defTabSz="804657" rtl="0" eaLnBrk="1" latinLnBrk="0" hangingPunct="1">
      <a:defRPr sz="1585" kern="1200">
        <a:solidFill>
          <a:schemeClr val="tx1"/>
        </a:solidFill>
        <a:latin typeface="+mn-lt"/>
        <a:ea typeface="+mn-ea"/>
        <a:cs typeface="+mn-cs"/>
      </a:defRPr>
    </a:lvl3pPr>
    <a:lvl4pPr marL="1206986" algn="l" defTabSz="804657" rtl="0" eaLnBrk="1" latinLnBrk="0" hangingPunct="1">
      <a:defRPr sz="1585" kern="1200">
        <a:solidFill>
          <a:schemeClr val="tx1"/>
        </a:solidFill>
        <a:latin typeface="+mn-lt"/>
        <a:ea typeface="+mn-ea"/>
        <a:cs typeface="+mn-cs"/>
      </a:defRPr>
    </a:lvl4pPr>
    <a:lvl5pPr marL="1609315" algn="l" defTabSz="804657" rtl="0" eaLnBrk="1" latinLnBrk="0" hangingPunct="1">
      <a:defRPr sz="1585" kern="1200">
        <a:solidFill>
          <a:schemeClr val="tx1"/>
        </a:solidFill>
        <a:latin typeface="+mn-lt"/>
        <a:ea typeface="+mn-ea"/>
        <a:cs typeface="+mn-cs"/>
      </a:defRPr>
    </a:lvl5pPr>
    <a:lvl6pPr marL="2011643" algn="l" defTabSz="804657" rtl="0" eaLnBrk="1" latinLnBrk="0" hangingPunct="1">
      <a:defRPr sz="1585" kern="1200">
        <a:solidFill>
          <a:schemeClr val="tx1"/>
        </a:solidFill>
        <a:latin typeface="+mn-lt"/>
        <a:ea typeface="+mn-ea"/>
        <a:cs typeface="+mn-cs"/>
      </a:defRPr>
    </a:lvl6pPr>
    <a:lvl7pPr marL="2413972" algn="l" defTabSz="804657" rtl="0" eaLnBrk="1" latinLnBrk="0" hangingPunct="1">
      <a:defRPr sz="1585" kern="1200">
        <a:solidFill>
          <a:schemeClr val="tx1"/>
        </a:solidFill>
        <a:latin typeface="+mn-lt"/>
        <a:ea typeface="+mn-ea"/>
        <a:cs typeface="+mn-cs"/>
      </a:defRPr>
    </a:lvl7pPr>
    <a:lvl8pPr marL="2816301" algn="l" defTabSz="804657" rtl="0" eaLnBrk="1" latinLnBrk="0" hangingPunct="1">
      <a:defRPr sz="1585" kern="1200">
        <a:solidFill>
          <a:schemeClr val="tx1"/>
        </a:solidFill>
        <a:latin typeface="+mn-lt"/>
        <a:ea typeface="+mn-ea"/>
        <a:cs typeface="+mn-cs"/>
      </a:defRPr>
    </a:lvl8pPr>
    <a:lvl9pPr marL="3218629" algn="l" defTabSz="804657" rtl="0" eaLnBrk="1" latinLnBrk="0" hangingPunct="1">
      <a:defRPr sz="158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E6E6"/>
    <a:srgbClr val="1A98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979" autoAdjust="0"/>
    <p:restoredTop sz="94660"/>
  </p:normalViewPr>
  <p:slideViewPr>
    <p:cSldViewPr snapToGrid="0">
      <p:cViewPr varScale="1">
        <p:scale>
          <a:sx n="62" d="100"/>
          <a:sy n="62" d="100"/>
        </p:scale>
        <p:origin x="2755" y="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20308-FB47-4218-B53B-EEBDAAC13B77}" type="datetimeFigureOut">
              <a:rPr lang="es-PE" smtClean="0"/>
              <a:t>11/07/2019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03EA8-6D62-4EB7-8648-6285900A826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547443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20308-FB47-4218-B53B-EEBDAAC13B77}" type="datetimeFigureOut">
              <a:rPr lang="es-PE" smtClean="0"/>
              <a:t>11/07/2019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03EA8-6D62-4EB7-8648-6285900A826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0858508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20308-FB47-4218-B53B-EEBDAAC13B77}" type="datetimeFigureOut">
              <a:rPr lang="es-PE" smtClean="0"/>
              <a:t>11/07/2019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03EA8-6D62-4EB7-8648-6285900A826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640920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20308-FB47-4218-B53B-EEBDAAC13B77}" type="datetimeFigureOut">
              <a:rPr lang="es-PE" smtClean="0"/>
              <a:t>11/07/2019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03EA8-6D62-4EB7-8648-6285900A826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3366890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20308-FB47-4218-B53B-EEBDAAC13B77}" type="datetimeFigureOut">
              <a:rPr lang="es-PE" smtClean="0"/>
              <a:t>11/07/2019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03EA8-6D62-4EB7-8648-6285900A826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3291720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20308-FB47-4218-B53B-EEBDAAC13B77}" type="datetimeFigureOut">
              <a:rPr lang="es-PE" smtClean="0"/>
              <a:t>11/07/2019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03EA8-6D62-4EB7-8648-6285900A826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962545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20308-FB47-4218-B53B-EEBDAAC13B77}" type="datetimeFigureOut">
              <a:rPr lang="es-PE" smtClean="0"/>
              <a:t>11/07/2019</a:t>
            </a:fld>
            <a:endParaRPr lang="es-P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03EA8-6D62-4EB7-8648-6285900A826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7950961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20308-FB47-4218-B53B-EEBDAAC13B77}" type="datetimeFigureOut">
              <a:rPr lang="es-PE" smtClean="0"/>
              <a:t>11/07/2019</a:t>
            </a:fld>
            <a:endParaRPr lang="es-P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03EA8-6D62-4EB7-8648-6285900A826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472248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20308-FB47-4218-B53B-EEBDAAC13B77}" type="datetimeFigureOut">
              <a:rPr lang="es-PE" smtClean="0"/>
              <a:t>11/07/2019</a:t>
            </a:fld>
            <a:endParaRPr lang="es-P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03EA8-6D62-4EB7-8648-6285900A826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178058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20308-FB47-4218-B53B-EEBDAAC13B77}" type="datetimeFigureOut">
              <a:rPr lang="es-PE" smtClean="0"/>
              <a:t>11/07/2019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03EA8-6D62-4EB7-8648-6285900A826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6814949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20308-FB47-4218-B53B-EEBDAAC13B77}" type="datetimeFigureOut">
              <a:rPr lang="es-PE" smtClean="0"/>
              <a:t>11/07/2019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03EA8-6D62-4EB7-8648-6285900A826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671776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420308-FB47-4218-B53B-EEBDAAC13B77}" type="datetimeFigureOut">
              <a:rPr lang="es-PE" smtClean="0"/>
              <a:t>11/07/2019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603EA8-6D62-4EB7-8648-6285900A826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9088983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formacionenservicio.minedu.gob.pe/aulavirtual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o 5"/>
          <p:cNvGrpSpPr/>
          <p:nvPr/>
        </p:nvGrpSpPr>
        <p:grpSpPr>
          <a:xfrm>
            <a:off x="0" y="100056"/>
            <a:ext cx="6858225" cy="9957818"/>
            <a:chOff x="0" y="100056"/>
            <a:chExt cx="6858225" cy="9957818"/>
          </a:xfrm>
        </p:grpSpPr>
        <p:pic>
          <p:nvPicPr>
            <p:cNvPr id="4" name="Imagen 3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82678"/>
            <a:stretch/>
          </p:blipFill>
          <p:spPr>
            <a:xfrm>
              <a:off x="0" y="100056"/>
              <a:ext cx="6858000" cy="1681243"/>
            </a:xfrm>
            <a:prstGeom prst="rect">
              <a:avLst/>
            </a:prstGeom>
          </p:spPr>
        </p:pic>
        <p:sp>
          <p:nvSpPr>
            <p:cNvPr id="8" name="Rectángulo redondeado 7"/>
            <p:cNvSpPr/>
            <p:nvPr/>
          </p:nvSpPr>
          <p:spPr>
            <a:xfrm>
              <a:off x="171735" y="4109683"/>
              <a:ext cx="2575011" cy="301824"/>
            </a:xfrm>
            <a:prstGeom prst="roundRect">
              <a:avLst>
                <a:gd name="adj" fmla="val 50000"/>
              </a:avLst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39798" tIns="69898" rIns="139798" bIns="6989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s-PE" sz="1300"/>
            </a:p>
          </p:txBody>
        </p:sp>
        <p:sp>
          <p:nvSpPr>
            <p:cNvPr id="10" name="Rectángulo 9"/>
            <p:cNvSpPr/>
            <p:nvPr/>
          </p:nvSpPr>
          <p:spPr>
            <a:xfrm>
              <a:off x="156314" y="4417256"/>
              <a:ext cx="5814638" cy="4310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buClr>
                  <a:srgbClr val="FF0000"/>
                </a:buClr>
                <a:buSzPct val="140000"/>
              </a:pPr>
              <a:r>
                <a:rPr lang="es-PE" sz="1284" dirty="0"/>
                <a:t>Cursos y/o Diplomados relacionados en temas pedagógicos.</a:t>
              </a:r>
            </a:p>
            <a:p>
              <a:r>
                <a:rPr lang="es-PE" sz="917" b="1" i="1" dirty="0"/>
                <a:t>Cada curso debe tener un mínimo de 24 horas de capacitación y los diplomados </a:t>
              </a:r>
              <a:r>
                <a:rPr lang="es-PE" sz="917" b="1" i="1" dirty="0" smtClean="0"/>
                <a:t>no </a:t>
              </a:r>
              <a:r>
                <a:rPr lang="es-PE" sz="917" b="1" i="1" dirty="0"/>
                <a:t>menor de 90 horas.</a:t>
              </a:r>
            </a:p>
          </p:txBody>
        </p:sp>
        <p:sp>
          <p:nvSpPr>
            <p:cNvPr id="11" name="Rectángulo redondeado 10"/>
            <p:cNvSpPr/>
            <p:nvPr/>
          </p:nvSpPr>
          <p:spPr>
            <a:xfrm>
              <a:off x="171735" y="4997828"/>
              <a:ext cx="2575011" cy="301824"/>
            </a:xfrm>
            <a:prstGeom prst="roundRect">
              <a:avLst>
                <a:gd name="adj" fmla="val 50000"/>
              </a:avLst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39798" tIns="69898" rIns="139798" bIns="6989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s-PE" sz="1300"/>
            </a:p>
          </p:txBody>
        </p:sp>
        <p:sp>
          <p:nvSpPr>
            <p:cNvPr id="12" name="Rectángulo 11"/>
            <p:cNvSpPr/>
            <p:nvPr/>
          </p:nvSpPr>
          <p:spPr>
            <a:xfrm>
              <a:off x="318190" y="4967881"/>
              <a:ext cx="1125629" cy="3295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lnSpc>
                  <a:spcPct val="105000"/>
                </a:lnSpc>
              </a:pPr>
              <a:r>
                <a:rPr lang="es-PE" sz="1530" b="1" dirty="0" smtClean="0">
                  <a:solidFill>
                    <a:schemeClr val="bg1"/>
                  </a:solidFill>
                  <a:latin typeface="Calibri" panose="020F0502020204030204" pitchFamily="34" charset="0"/>
                  <a:ea typeface="Calibri" panose="020F0502020204030204" pitchFamily="34" charset="0"/>
                </a:rPr>
                <a:t>Experiencia</a:t>
              </a:r>
              <a:endParaRPr lang="es-PE" sz="153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14" name="Rectángulo 13"/>
            <p:cNvSpPr/>
            <p:nvPr/>
          </p:nvSpPr>
          <p:spPr>
            <a:xfrm>
              <a:off x="164238" y="5328971"/>
              <a:ext cx="3532462" cy="293535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buClr>
                  <a:srgbClr val="FF0000"/>
                </a:buClr>
                <a:buSzPct val="140000"/>
              </a:pPr>
              <a:r>
                <a:rPr lang="es-PE" sz="1284" b="1" dirty="0" smtClean="0"/>
                <a:t>General: </a:t>
              </a:r>
            </a:p>
            <a:p>
              <a:pPr>
                <a:buClr>
                  <a:srgbClr val="FF0000"/>
                </a:buClr>
                <a:buSzPct val="140000"/>
              </a:pPr>
              <a:r>
                <a:rPr lang="es-PE" sz="1284" dirty="0" smtClean="0"/>
                <a:t>Mínimo 7 años en el sector Educación</a:t>
              </a:r>
            </a:p>
            <a:p>
              <a:pPr>
                <a:buClr>
                  <a:srgbClr val="FF0000"/>
                </a:buClr>
                <a:buSzPct val="140000"/>
              </a:pPr>
              <a:endParaRPr lang="es-PE" sz="1284" dirty="0"/>
            </a:p>
            <a:p>
              <a:pPr>
                <a:buClr>
                  <a:srgbClr val="FF0000"/>
                </a:buClr>
                <a:buSzPct val="140000"/>
              </a:pPr>
              <a:r>
                <a:rPr lang="es-PE" sz="1284" b="1" dirty="0" smtClean="0"/>
                <a:t>Específica:</a:t>
              </a:r>
            </a:p>
            <a:p>
              <a:pPr>
                <a:buClr>
                  <a:srgbClr val="FF0000"/>
                </a:buClr>
                <a:buSzPct val="140000"/>
              </a:pPr>
              <a:r>
                <a:rPr lang="es-PE" sz="1284" dirty="0" smtClean="0"/>
                <a:t>Mínimo 05 años en el sector Educación como profesor de aula, en el nivel correspondiente</a:t>
              </a:r>
            </a:p>
            <a:p>
              <a:pPr>
                <a:buClr>
                  <a:srgbClr val="FF0000"/>
                </a:buClr>
                <a:buSzPct val="140000"/>
              </a:pPr>
              <a:endParaRPr lang="es-PE" sz="1284" dirty="0" smtClean="0"/>
            </a:p>
            <a:p>
              <a:pPr>
                <a:buClr>
                  <a:srgbClr val="FF0000"/>
                </a:buClr>
                <a:buSzPct val="140000"/>
              </a:pPr>
              <a:endParaRPr lang="es-PE" sz="1284" dirty="0"/>
            </a:p>
            <a:p>
              <a:pPr>
                <a:buClr>
                  <a:srgbClr val="FF0000"/>
                </a:buClr>
                <a:buSzPct val="140000"/>
              </a:pPr>
              <a:r>
                <a:rPr lang="es-PE" sz="1284" b="1" dirty="0" smtClean="0"/>
                <a:t>Deseable:</a:t>
              </a:r>
            </a:p>
            <a:p>
              <a:pPr marL="285750" indent="-285750">
                <a:buSzPct val="140000"/>
                <a:buFontTx/>
                <a:buChar char="-"/>
              </a:pPr>
              <a:r>
                <a:rPr lang="es-PE" sz="1200" dirty="0"/>
                <a:t>Estudios de </a:t>
              </a:r>
              <a:r>
                <a:rPr lang="es-PE" sz="1200" dirty="0" smtClean="0"/>
                <a:t>postgrado</a:t>
              </a:r>
              <a:endParaRPr lang="es-PE" sz="1200" dirty="0"/>
            </a:p>
            <a:p>
              <a:pPr marL="285750" indent="-285750">
                <a:buSzPct val="140000"/>
                <a:buFontTx/>
                <a:buChar char="-"/>
              </a:pPr>
              <a:r>
                <a:rPr lang="es-PE" sz="1200" dirty="0" smtClean="0"/>
                <a:t>Evidencia de buenos resultados de aprendizaje </a:t>
              </a:r>
            </a:p>
            <a:p>
              <a:pPr>
                <a:buSzPct val="140000"/>
              </a:pPr>
              <a:r>
                <a:rPr lang="es-PE" sz="1200" dirty="0" smtClean="0"/>
                <a:t>         y/o práctica docente</a:t>
              </a:r>
            </a:p>
            <a:p>
              <a:pPr marL="285750" indent="-285750">
                <a:buSzPct val="140000"/>
                <a:buFontTx/>
                <a:buChar char="-"/>
              </a:pPr>
              <a:r>
                <a:rPr lang="es-PE" sz="1200" dirty="0" smtClean="0"/>
                <a:t>Conocimiento de ofimática (Word, Excel, </a:t>
              </a:r>
            </a:p>
            <a:p>
              <a:pPr>
                <a:buSzPct val="140000"/>
              </a:pPr>
              <a:r>
                <a:rPr lang="es-PE" sz="1200" dirty="0" smtClean="0"/>
                <a:t>         </a:t>
              </a:r>
              <a:r>
                <a:rPr lang="es-PE" sz="1200" dirty="0" err="1" smtClean="0"/>
                <a:t>Power</a:t>
              </a:r>
              <a:r>
                <a:rPr lang="es-PE" sz="1200" dirty="0" smtClean="0"/>
                <a:t> Point, manejo de internet)</a:t>
              </a:r>
            </a:p>
            <a:p>
              <a:pPr marL="171450" indent="-171450">
                <a:buClr>
                  <a:srgbClr val="FF0000"/>
                </a:buClr>
                <a:buSzPct val="140000"/>
                <a:buFontTx/>
                <a:buChar char="-"/>
              </a:pPr>
              <a:endParaRPr lang="es-PE" sz="917" dirty="0"/>
            </a:p>
          </p:txBody>
        </p:sp>
        <p:sp>
          <p:nvSpPr>
            <p:cNvPr id="15" name="Elipse 14"/>
            <p:cNvSpPr/>
            <p:nvPr/>
          </p:nvSpPr>
          <p:spPr>
            <a:xfrm>
              <a:off x="5015110" y="3258918"/>
              <a:ext cx="1761292" cy="1761292"/>
            </a:xfrm>
            <a:prstGeom prst="ellipse">
              <a:avLst/>
            </a:prstGeom>
            <a:solidFill>
              <a:srgbClr val="1A98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67721" tIns="83860" rIns="167721" bIns="83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s-PE" sz="2907"/>
            </a:p>
          </p:txBody>
        </p:sp>
        <p:sp>
          <p:nvSpPr>
            <p:cNvPr id="16" name="Elipse 15"/>
            <p:cNvSpPr/>
            <p:nvPr/>
          </p:nvSpPr>
          <p:spPr>
            <a:xfrm>
              <a:off x="5073556" y="3320391"/>
              <a:ext cx="1640262" cy="16402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67721" tIns="83860" rIns="167721" bIns="838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s-PE" sz="2907"/>
            </a:p>
          </p:txBody>
        </p:sp>
        <p:sp>
          <p:nvSpPr>
            <p:cNvPr id="17" name="Rectángulo 16"/>
            <p:cNvSpPr/>
            <p:nvPr/>
          </p:nvSpPr>
          <p:spPr>
            <a:xfrm>
              <a:off x="5165136" y="3530263"/>
              <a:ext cx="1465557" cy="13289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PE" sz="1101" b="1" dirty="0" smtClean="0"/>
                <a:t>Honorarios</a:t>
              </a:r>
              <a:endParaRPr lang="es-PE" sz="1101" b="1" dirty="0"/>
            </a:p>
            <a:p>
              <a:pPr algn="ctr"/>
              <a:r>
                <a:rPr lang="es-PE" sz="2018" b="1" i="1" dirty="0">
                  <a:solidFill>
                    <a:schemeClr val="accent1">
                      <a:lumMod val="75000"/>
                    </a:schemeClr>
                  </a:solidFill>
                </a:rPr>
                <a:t>S/. 3,600.00</a:t>
              </a:r>
              <a:endParaRPr lang="es-PE" sz="917" dirty="0">
                <a:solidFill>
                  <a:schemeClr val="accent1">
                    <a:lumMod val="75000"/>
                  </a:schemeClr>
                </a:solidFill>
              </a:endParaRPr>
            </a:p>
            <a:p>
              <a:pPr algn="ctr"/>
              <a:r>
                <a:rPr lang="es-PE" sz="917" dirty="0"/>
                <a:t> </a:t>
              </a:r>
              <a:r>
                <a:rPr lang="es-PE" sz="917" b="1" dirty="0" smtClean="0">
                  <a:solidFill>
                    <a:srgbClr val="0070C0"/>
                  </a:solidFill>
                </a:rPr>
                <a:t>Por 30 días calendarios</a:t>
              </a:r>
            </a:p>
            <a:p>
              <a:pPr algn="ctr"/>
              <a:r>
                <a:rPr lang="es-PE" sz="1000" dirty="0" smtClean="0"/>
                <a:t>Más </a:t>
              </a:r>
              <a:r>
                <a:rPr lang="es-PE" sz="1000" dirty="0"/>
                <a:t>gastos de </a:t>
              </a:r>
              <a:r>
                <a:rPr lang="es-PE" sz="1000" dirty="0" smtClean="0"/>
                <a:t>desplazamiento </a:t>
              </a:r>
              <a:r>
                <a:rPr lang="es-PE" sz="1000" dirty="0"/>
                <a:t>de acuerdo a rutas asignadas </a:t>
              </a:r>
            </a:p>
          </p:txBody>
        </p:sp>
        <p:pic>
          <p:nvPicPr>
            <p:cNvPr id="18" name="Imagen 17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3845" t="69940" r="1697" b="11466"/>
            <a:stretch/>
          </p:blipFill>
          <p:spPr>
            <a:xfrm>
              <a:off x="3501415" y="6520255"/>
              <a:ext cx="3356810" cy="1804707"/>
            </a:xfrm>
            <a:prstGeom prst="rect">
              <a:avLst/>
            </a:prstGeom>
          </p:spPr>
        </p:pic>
        <p:pic>
          <p:nvPicPr>
            <p:cNvPr id="19" name="Imagen 18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470" t="89664" r="30190" b="-1509"/>
            <a:stretch/>
          </p:blipFill>
          <p:spPr>
            <a:xfrm>
              <a:off x="95090" y="8947158"/>
              <a:ext cx="4656792" cy="1110716"/>
            </a:xfrm>
            <a:prstGeom prst="rect">
              <a:avLst/>
            </a:prstGeom>
          </p:spPr>
        </p:pic>
        <p:sp>
          <p:nvSpPr>
            <p:cNvPr id="20" name="Rectángulo 19"/>
            <p:cNvSpPr/>
            <p:nvPr/>
          </p:nvSpPr>
          <p:spPr>
            <a:xfrm>
              <a:off x="217214" y="1808650"/>
              <a:ext cx="6266711" cy="6924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buClr>
                  <a:srgbClr val="FF0000"/>
                </a:buClr>
                <a:buSzPct val="140000"/>
              </a:pPr>
              <a:r>
                <a:rPr lang="es-ES" sz="1300" dirty="0" smtClean="0">
                  <a:solidFill>
                    <a:schemeClr val="bg2">
                      <a:lumMod val="10000"/>
                    </a:schemeClr>
                  </a:solidFill>
                </a:rPr>
                <a:t>Se invita a docentes del nivel primaria y secundaria de las áreas curriculares de comunicación o matemática  a participar en el proceso de selección de </a:t>
              </a:r>
              <a:r>
                <a:rPr lang="es-ES" sz="1300" b="1" dirty="0" smtClean="0">
                  <a:solidFill>
                    <a:schemeClr val="bg2">
                      <a:lumMod val="10000"/>
                    </a:schemeClr>
                  </a:solidFill>
                </a:rPr>
                <a:t>acompañantes pedagógicos </a:t>
              </a:r>
              <a:r>
                <a:rPr lang="es-ES" sz="1300" dirty="0" smtClean="0">
                  <a:solidFill>
                    <a:schemeClr val="bg2">
                      <a:lumMod val="10000"/>
                    </a:schemeClr>
                  </a:solidFill>
                </a:rPr>
                <a:t>para Instituciones Educativas </a:t>
              </a:r>
              <a:r>
                <a:rPr lang="es-ES" sz="1300" dirty="0" err="1" smtClean="0">
                  <a:solidFill>
                    <a:schemeClr val="bg2">
                      <a:lumMod val="10000"/>
                    </a:schemeClr>
                  </a:solidFill>
                </a:rPr>
                <a:t>Polidocentes</a:t>
              </a:r>
              <a:r>
                <a:rPr lang="es-ES" sz="1300" dirty="0" smtClean="0">
                  <a:solidFill>
                    <a:schemeClr val="bg2">
                      <a:lumMod val="10000"/>
                    </a:schemeClr>
                  </a:solidFill>
                </a:rPr>
                <a:t> completas – Año 2019</a:t>
              </a:r>
              <a:endParaRPr lang="es-ES" sz="1300" dirty="0">
                <a:solidFill>
                  <a:schemeClr val="bg2">
                    <a:lumMod val="10000"/>
                  </a:schemeClr>
                </a:solidFill>
              </a:endParaRPr>
            </a:p>
          </p:txBody>
        </p:sp>
        <p:pic>
          <p:nvPicPr>
            <p:cNvPr id="21" name="Imagen 20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470" t="89664" r="-844" b="7995"/>
            <a:stretch/>
          </p:blipFill>
          <p:spPr>
            <a:xfrm>
              <a:off x="144830" y="2493370"/>
              <a:ext cx="6713170" cy="219557"/>
            </a:xfrm>
            <a:prstGeom prst="rect">
              <a:avLst/>
            </a:prstGeom>
          </p:spPr>
        </p:pic>
        <p:sp>
          <p:nvSpPr>
            <p:cNvPr id="24" name="Rectángulo redondeado 23"/>
            <p:cNvSpPr/>
            <p:nvPr/>
          </p:nvSpPr>
          <p:spPr>
            <a:xfrm>
              <a:off x="156314" y="2722859"/>
              <a:ext cx="2575011" cy="301824"/>
            </a:xfrm>
            <a:prstGeom prst="roundRect">
              <a:avLst>
                <a:gd name="adj" fmla="val 50000"/>
              </a:avLst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39798" tIns="69898" rIns="139798" bIns="6989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s-PE" sz="1300"/>
            </a:p>
          </p:txBody>
        </p:sp>
        <p:sp>
          <p:nvSpPr>
            <p:cNvPr id="25" name="Rectángulo 24"/>
            <p:cNvSpPr/>
            <p:nvPr/>
          </p:nvSpPr>
          <p:spPr>
            <a:xfrm>
              <a:off x="156314" y="2695106"/>
              <a:ext cx="1954510" cy="3295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lnSpc>
                  <a:spcPct val="105000"/>
                </a:lnSpc>
              </a:pPr>
              <a:r>
                <a:rPr lang="es-PE" sz="1530" b="1" dirty="0" smtClean="0">
                  <a:solidFill>
                    <a:schemeClr val="bg1"/>
                  </a:solidFill>
                  <a:latin typeface="Calibri" panose="020F0502020204030204" pitchFamily="34" charset="0"/>
                  <a:ea typeface="Calibri" panose="020F0502020204030204" pitchFamily="34" charset="0"/>
                </a:rPr>
                <a:t>Formación académica</a:t>
              </a:r>
              <a:endParaRPr lang="es-PE" sz="153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26" name="Rectángulo 25"/>
            <p:cNvSpPr/>
            <p:nvPr/>
          </p:nvSpPr>
          <p:spPr>
            <a:xfrm>
              <a:off x="305219" y="3092231"/>
              <a:ext cx="4680668" cy="9006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buClr>
                  <a:srgbClr val="FF0000"/>
                </a:buClr>
                <a:buSzPct val="140000"/>
              </a:pPr>
              <a:r>
                <a:rPr lang="es-ES" sz="1284" dirty="0">
                  <a:solidFill>
                    <a:schemeClr val="bg2">
                      <a:lumMod val="10000"/>
                    </a:schemeClr>
                  </a:solidFill>
                </a:rPr>
                <a:t>Docente con titulo pedagógico o licenciado en educación </a:t>
              </a:r>
            </a:p>
            <a:p>
              <a:pPr marL="436857" indent="-436857">
                <a:buClr>
                  <a:schemeClr val="tx1">
                    <a:lumMod val="75000"/>
                    <a:lumOff val="25000"/>
                  </a:schemeClr>
                </a:buClr>
                <a:buSzPct val="100000"/>
                <a:buFont typeface="Arial" panose="020B0604020202020204" pitchFamily="34" charset="0"/>
                <a:buChar char="•"/>
              </a:pPr>
              <a:r>
                <a:rPr lang="es-ES" sz="1284" dirty="0">
                  <a:solidFill>
                    <a:schemeClr val="bg2">
                      <a:lumMod val="10000"/>
                    </a:schemeClr>
                  </a:solidFill>
                </a:rPr>
                <a:t>Primaria</a:t>
              </a:r>
            </a:p>
            <a:p>
              <a:pPr marL="436857" indent="-436857">
                <a:buClr>
                  <a:schemeClr val="tx1">
                    <a:lumMod val="75000"/>
                    <a:lumOff val="25000"/>
                  </a:schemeClr>
                </a:buClr>
                <a:buSzPct val="100000"/>
                <a:buFont typeface="Arial" panose="020B0604020202020204" pitchFamily="34" charset="0"/>
                <a:buChar char="•"/>
              </a:pPr>
              <a:r>
                <a:rPr lang="es-ES" sz="1284" dirty="0">
                  <a:solidFill>
                    <a:schemeClr val="bg2">
                      <a:lumMod val="10000"/>
                    </a:schemeClr>
                  </a:solidFill>
                </a:rPr>
                <a:t>Secundaria, con especialidad </a:t>
              </a:r>
              <a:r>
                <a:rPr lang="es-ES" sz="1284" dirty="0" smtClean="0">
                  <a:solidFill>
                    <a:schemeClr val="bg2">
                      <a:lumMod val="10000"/>
                    </a:schemeClr>
                  </a:solidFill>
                </a:rPr>
                <a:t>en las áreas </a:t>
              </a:r>
              <a:r>
                <a:rPr lang="es-ES" sz="1400" dirty="0">
                  <a:solidFill>
                    <a:schemeClr val="bg2">
                      <a:lumMod val="10000"/>
                    </a:schemeClr>
                  </a:solidFill>
                </a:rPr>
                <a:t>curriculares </a:t>
              </a:r>
              <a:r>
                <a:rPr lang="es-ES" sz="1284" dirty="0" smtClean="0">
                  <a:solidFill>
                    <a:schemeClr val="bg2">
                      <a:lumMod val="10000"/>
                    </a:schemeClr>
                  </a:solidFill>
                </a:rPr>
                <a:t>de comunicación o matemática </a:t>
              </a:r>
              <a:endParaRPr lang="es-ES" sz="1284" dirty="0">
                <a:solidFill>
                  <a:schemeClr val="bg2">
                    <a:lumMod val="10000"/>
                  </a:schemeClr>
                </a:solidFill>
              </a:endParaRPr>
            </a:p>
          </p:txBody>
        </p:sp>
        <p:sp>
          <p:nvSpPr>
            <p:cNvPr id="27" name="Rectángulo 26"/>
            <p:cNvSpPr/>
            <p:nvPr/>
          </p:nvSpPr>
          <p:spPr>
            <a:xfrm>
              <a:off x="156314" y="4068957"/>
              <a:ext cx="2341860" cy="3295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lnSpc>
                  <a:spcPct val="105000"/>
                </a:lnSpc>
              </a:pPr>
              <a:r>
                <a:rPr lang="es-PE" sz="1530" b="1" dirty="0" smtClean="0">
                  <a:solidFill>
                    <a:schemeClr val="bg1"/>
                  </a:solidFill>
                  <a:latin typeface="Calibri" panose="020F0502020204030204" pitchFamily="34" charset="0"/>
                  <a:ea typeface="Calibri" panose="020F0502020204030204" pitchFamily="34" charset="0"/>
                </a:rPr>
                <a:t>Estudios complementarios</a:t>
              </a:r>
              <a:endParaRPr lang="es-PE" sz="153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2" name="CuadroTexto 1"/>
            <p:cNvSpPr txBox="1"/>
            <p:nvPr/>
          </p:nvSpPr>
          <p:spPr>
            <a:xfrm>
              <a:off x="3579380" y="7968573"/>
              <a:ext cx="3134438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PE" sz="1000" b="1" u="sng" dirty="0" smtClean="0">
                  <a:hlinkClick r:id="rId3"/>
                </a:rPr>
                <a:t>http</a:t>
              </a:r>
              <a:r>
                <a:rPr lang="es-PE" sz="1000" b="1" u="sng" dirty="0">
                  <a:hlinkClick r:id="rId3"/>
                </a:rPr>
                <a:t>://formacionenservicio.minedu.gob.pe/aulavirtual/</a:t>
              </a:r>
              <a:endParaRPr lang="es-PE" sz="1000" b="1" dirty="0"/>
            </a:p>
          </p:txBody>
        </p:sp>
        <p:sp>
          <p:nvSpPr>
            <p:cNvPr id="3" name="Rectángulo redondeado 2"/>
            <p:cNvSpPr/>
            <p:nvPr/>
          </p:nvSpPr>
          <p:spPr>
            <a:xfrm>
              <a:off x="4006516" y="5426898"/>
              <a:ext cx="2756529" cy="1060989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/>
              </a:solidFill>
            </a:ln>
            <a:scene3d>
              <a:camera prst="orthographicFront"/>
              <a:lightRig rig="threePt" dir="t">
                <a:rot lat="0" lon="0" rev="7800000"/>
              </a:lightRig>
            </a:scene3d>
            <a:sp3d prstMaterial="matte">
              <a:bevelT w="0"/>
              <a:bevelB w="165100" h="1587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buClr>
                  <a:srgbClr val="FF0000"/>
                </a:buClr>
                <a:buSzPct val="140000"/>
              </a:pPr>
              <a:r>
                <a:rPr lang="es-ES" sz="1400" b="1" u="sng" dirty="0">
                  <a:solidFill>
                    <a:schemeClr val="bg2">
                      <a:lumMod val="10000"/>
                    </a:schemeClr>
                  </a:solidFill>
                </a:rPr>
                <a:t>Orden de Servicio</a:t>
              </a:r>
            </a:p>
            <a:p>
              <a:pPr algn="ctr">
                <a:buClr>
                  <a:srgbClr val="FF0000"/>
                </a:buClr>
                <a:buSzPct val="140000"/>
              </a:pPr>
              <a:r>
                <a:rPr lang="es-ES" sz="1400" dirty="0" smtClean="0">
                  <a:solidFill>
                    <a:schemeClr val="bg2">
                      <a:lumMod val="10000"/>
                    </a:schemeClr>
                  </a:solidFill>
                </a:rPr>
                <a:t>Por </a:t>
              </a:r>
              <a:r>
                <a:rPr lang="es-ES" sz="1400" dirty="0">
                  <a:solidFill>
                    <a:schemeClr val="bg2">
                      <a:lumMod val="10000"/>
                    </a:schemeClr>
                  </a:solidFill>
                </a:rPr>
                <a:t>105 días calendarios a partir de setiembre 2019</a:t>
              </a:r>
            </a:p>
          </p:txBody>
        </p:sp>
        <p:sp>
          <p:nvSpPr>
            <p:cNvPr id="5" name="Rectángulo redondeado 4"/>
            <p:cNvSpPr/>
            <p:nvPr/>
          </p:nvSpPr>
          <p:spPr>
            <a:xfrm>
              <a:off x="4308088" y="5282822"/>
              <a:ext cx="2205577" cy="261785"/>
            </a:xfrm>
            <a:prstGeom prst="roundRect">
              <a:avLst/>
            </a:prstGeom>
            <a:solidFill>
              <a:schemeClr val="accent5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PE" sz="1400" dirty="0" smtClean="0"/>
                <a:t>Modalidad de contrato</a:t>
              </a:r>
              <a:endParaRPr lang="es-PE" sz="1400" dirty="0"/>
            </a:p>
          </p:txBody>
        </p:sp>
        <p:pic>
          <p:nvPicPr>
            <p:cNvPr id="22" name="Imagen 21" descr="C:\Users\ECOLQUE\Downloads\33 EDUCACION DRSET.png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15110" y="9218952"/>
              <a:ext cx="1615583" cy="480658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869568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144</TotalTime>
  <Words>184</Words>
  <Application>Microsoft Office PowerPoint</Application>
  <PresentationFormat>A4 (210 x 297 mm)</PresentationFormat>
  <Paragraphs>30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DIFODS 050</dc:creator>
  <cp:lastModifiedBy>UGELTACNA</cp:lastModifiedBy>
  <cp:revision>21</cp:revision>
  <cp:lastPrinted>2019-07-10T02:26:00Z</cp:lastPrinted>
  <dcterms:created xsi:type="dcterms:W3CDTF">2019-07-01T22:23:34Z</dcterms:created>
  <dcterms:modified xsi:type="dcterms:W3CDTF">2019-07-11T18:02:56Z</dcterms:modified>
</cp:coreProperties>
</file>