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2" r:id="rId3"/>
    <p:sldId id="260" r:id="rId4"/>
    <p:sldId id="263" r:id="rId5"/>
    <p:sldId id="264" r:id="rId6"/>
    <p:sldId id="257" r:id="rId7"/>
    <p:sldId id="258" r:id="rId8"/>
    <p:sldId id="259" r:id="rId9"/>
    <p:sldId id="261" r:id="rId10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66" y="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G:\REUNION%20CON%20DIRECTORES\COMPARATIVO%20DE%20PRUEBAS_UGEL%20TACNA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G:\REUNION%20CON%20DIRECTORES\COMPARATIVO%20DE%20PRUEBAS_UGEL%20TACNA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file:///G:\REUNION%20CON%20DIRECTORES\COMPARATIVO%20DE%20PRUEBAS_UGEL%20TACN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dirty="0"/>
              <a:t>PRUEBA</a:t>
            </a:r>
            <a:r>
              <a:rPr lang="es-PE" baseline="0" dirty="0"/>
              <a:t> REGIONAL DE SALIDA- 2° SEC.LECTURA</a:t>
            </a:r>
            <a:endParaRPr lang="es-PE" dirty="0"/>
          </a:p>
        </c:rich>
      </c:tx>
      <c:layout>
        <c:manualLayout>
          <c:xMode val="edge"/>
          <c:yMode val="edge"/>
          <c:x val="0.22594883340053351"/>
          <c:y val="3.80047531785793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5"/>
          <c:order val="5"/>
          <c:tx>
            <c:strRef>
              <c:f>EXTRAORDINARIO!$H$4</c:f>
              <c:strCache>
                <c:ptCount val="1"/>
                <c:pt idx="0">
                  <c:v>PREVIO INICIO %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EXTRAORDINARIO!$B$5:$B$14</c:f>
              <c:strCache>
                <c:ptCount val="10"/>
                <c:pt idx="0">
                  <c:v>42019 LASTENIA REJAS DE CASTAÑON</c:v>
                </c:pt>
                <c:pt idx="1">
                  <c:v>42021 FORTUNATO ZORA CARBAJAL</c:v>
                </c:pt>
                <c:pt idx="2">
                  <c:v>42237 JORGE CHAVEZ</c:v>
                </c:pt>
                <c:pt idx="3">
                  <c:v>CHAMPAGNAT</c:v>
                </c:pt>
                <c:pt idx="4">
                  <c:v>MANUEL A ODRIA</c:v>
                </c:pt>
                <c:pt idx="5">
                  <c:v>FEDERICO VILLARREAL</c:v>
                </c:pt>
                <c:pt idx="6">
                  <c:v>GUILLERMO AUZA ARCE</c:v>
                </c:pt>
                <c:pt idx="7">
                  <c:v>42218 MARISCAL CACERES</c:v>
                </c:pt>
                <c:pt idx="8">
                  <c:v>42195 WILMA SOTILLO D. BACIGALUPO</c:v>
                </c:pt>
                <c:pt idx="9">
                  <c:v>43006 MERCEDES INDACOCHEA</c:v>
                </c:pt>
              </c:strCache>
            </c:strRef>
          </c:cat>
          <c:val>
            <c:numRef>
              <c:f>EXTRAORDINARIO!$H$5:$H$14</c:f>
              <c:numCache>
                <c:formatCode>0.00%</c:formatCode>
                <c:ptCount val="10"/>
                <c:pt idx="0">
                  <c:v>0</c:v>
                </c:pt>
                <c:pt idx="1">
                  <c:v>3.3333333333333333E-2</c:v>
                </c:pt>
                <c:pt idx="2">
                  <c:v>5.7471264367816091E-3</c:v>
                </c:pt>
                <c:pt idx="3">
                  <c:v>2.6785714285714284E-2</c:v>
                </c:pt>
                <c:pt idx="4">
                  <c:v>1.0869565217391304E-2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2.3255813953488372E-2</c:v>
                </c:pt>
                <c:pt idx="9">
                  <c:v>0</c:v>
                </c:pt>
              </c:numCache>
            </c:numRef>
          </c:val>
        </c:ser>
        <c:ser>
          <c:idx val="6"/>
          <c:order val="6"/>
          <c:tx>
            <c:strRef>
              <c:f>EXTRAORDINARIO!$I$4</c:f>
              <c:strCache>
                <c:ptCount val="1"/>
                <c:pt idx="0">
                  <c:v>INICIO %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EXTRAORDINARIO!$B$5:$B$14</c:f>
              <c:strCache>
                <c:ptCount val="10"/>
                <c:pt idx="0">
                  <c:v>42019 LASTENIA REJAS DE CASTAÑON</c:v>
                </c:pt>
                <c:pt idx="1">
                  <c:v>42021 FORTUNATO ZORA CARBAJAL</c:v>
                </c:pt>
                <c:pt idx="2">
                  <c:v>42237 JORGE CHAVEZ</c:v>
                </c:pt>
                <c:pt idx="3">
                  <c:v>CHAMPAGNAT</c:v>
                </c:pt>
                <c:pt idx="4">
                  <c:v>MANUEL A ODRIA</c:v>
                </c:pt>
                <c:pt idx="5">
                  <c:v>FEDERICO VILLARREAL</c:v>
                </c:pt>
                <c:pt idx="6">
                  <c:v>GUILLERMO AUZA ARCE</c:v>
                </c:pt>
                <c:pt idx="7">
                  <c:v>42218 MARISCAL CACERES</c:v>
                </c:pt>
                <c:pt idx="8">
                  <c:v>42195 WILMA SOTILLO D. BACIGALUPO</c:v>
                </c:pt>
                <c:pt idx="9">
                  <c:v>43006 MERCEDES INDACOCHEA</c:v>
                </c:pt>
              </c:strCache>
            </c:strRef>
          </c:cat>
          <c:val>
            <c:numRef>
              <c:f>EXTRAORDINARIO!$I$5:$I$14</c:f>
              <c:numCache>
                <c:formatCode>0.00%</c:formatCode>
                <c:ptCount val="10"/>
                <c:pt idx="0">
                  <c:v>0.23749999999999999</c:v>
                </c:pt>
                <c:pt idx="1">
                  <c:v>0.32222222222222224</c:v>
                </c:pt>
                <c:pt idx="2">
                  <c:v>0.21264367816091953</c:v>
                </c:pt>
                <c:pt idx="3">
                  <c:v>8.9285714285714288E-2</c:v>
                </c:pt>
                <c:pt idx="4">
                  <c:v>0.21739130434782608</c:v>
                </c:pt>
                <c:pt idx="5">
                  <c:v>4.878048780487805E-2</c:v>
                </c:pt>
                <c:pt idx="6">
                  <c:v>0.1276595744680851</c:v>
                </c:pt>
                <c:pt idx="7">
                  <c:v>0.27722772277227725</c:v>
                </c:pt>
                <c:pt idx="8">
                  <c:v>0.11627906976744186</c:v>
                </c:pt>
                <c:pt idx="9">
                  <c:v>6.3291139240506333E-2</c:v>
                </c:pt>
              </c:numCache>
            </c:numRef>
          </c:val>
        </c:ser>
        <c:ser>
          <c:idx val="7"/>
          <c:order val="7"/>
          <c:tx>
            <c:strRef>
              <c:f>EXTRAORDINARIO!$J$4</c:f>
              <c:strCache>
                <c:ptCount val="1"/>
                <c:pt idx="0">
                  <c:v>PROCESO %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EXTRAORDINARIO!$B$5:$B$14</c:f>
              <c:strCache>
                <c:ptCount val="10"/>
                <c:pt idx="0">
                  <c:v>42019 LASTENIA REJAS DE CASTAÑON</c:v>
                </c:pt>
                <c:pt idx="1">
                  <c:v>42021 FORTUNATO ZORA CARBAJAL</c:v>
                </c:pt>
                <c:pt idx="2">
                  <c:v>42237 JORGE CHAVEZ</c:v>
                </c:pt>
                <c:pt idx="3">
                  <c:v>CHAMPAGNAT</c:v>
                </c:pt>
                <c:pt idx="4">
                  <c:v>MANUEL A ODRIA</c:v>
                </c:pt>
                <c:pt idx="5">
                  <c:v>FEDERICO VILLARREAL</c:v>
                </c:pt>
                <c:pt idx="6">
                  <c:v>GUILLERMO AUZA ARCE</c:v>
                </c:pt>
                <c:pt idx="7">
                  <c:v>42218 MARISCAL CACERES</c:v>
                </c:pt>
                <c:pt idx="8">
                  <c:v>42195 WILMA SOTILLO D. BACIGALUPO</c:v>
                </c:pt>
                <c:pt idx="9">
                  <c:v>43006 MERCEDES INDACOCHEA</c:v>
                </c:pt>
              </c:strCache>
            </c:strRef>
          </c:cat>
          <c:val>
            <c:numRef>
              <c:f>EXTRAORDINARIO!$J$5:$J$14</c:f>
              <c:numCache>
                <c:formatCode>0.00%</c:formatCode>
                <c:ptCount val="10"/>
                <c:pt idx="0">
                  <c:v>0.53749999999999998</c:v>
                </c:pt>
                <c:pt idx="1">
                  <c:v>0.48888888888888887</c:v>
                </c:pt>
                <c:pt idx="2">
                  <c:v>0.52298850574712641</c:v>
                </c:pt>
                <c:pt idx="3">
                  <c:v>0.5714285714285714</c:v>
                </c:pt>
                <c:pt idx="4">
                  <c:v>0.45652173913043476</c:v>
                </c:pt>
                <c:pt idx="5">
                  <c:v>0.48780487804878048</c:v>
                </c:pt>
                <c:pt idx="6">
                  <c:v>0.48936170212765956</c:v>
                </c:pt>
                <c:pt idx="7">
                  <c:v>0.53465346534653468</c:v>
                </c:pt>
                <c:pt idx="8">
                  <c:v>0.51162790697674421</c:v>
                </c:pt>
                <c:pt idx="9">
                  <c:v>0.41772151898734178</c:v>
                </c:pt>
              </c:numCache>
            </c:numRef>
          </c:val>
        </c:ser>
        <c:ser>
          <c:idx val="8"/>
          <c:order val="8"/>
          <c:tx>
            <c:strRef>
              <c:f>EXTRAORDINARIO!$K$4</c:f>
              <c:strCache>
                <c:ptCount val="1"/>
                <c:pt idx="0">
                  <c:v>LOGRO PREVISTO %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EXTRAORDINARIO!$B$5:$B$14</c:f>
              <c:strCache>
                <c:ptCount val="10"/>
                <c:pt idx="0">
                  <c:v>42019 LASTENIA REJAS DE CASTAÑON</c:v>
                </c:pt>
                <c:pt idx="1">
                  <c:v>42021 FORTUNATO ZORA CARBAJAL</c:v>
                </c:pt>
                <c:pt idx="2">
                  <c:v>42237 JORGE CHAVEZ</c:v>
                </c:pt>
                <c:pt idx="3">
                  <c:v>CHAMPAGNAT</c:v>
                </c:pt>
                <c:pt idx="4">
                  <c:v>MANUEL A ODRIA</c:v>
                </c:pt>
                <c:pt idx="5">
                  <c:v>FEDERICO VILLARREAL</c:v>
                </c:pt>
                <c:pt idx="6">
                  <c:v>GUILLERMO AUZA ARCE</c:v>
                </c:pt>
                <c:pt idx="7">
                  <c:v>42218 MARISCAL CACERES</c:v>
                </c:pt>
                <c:pt idx="8">
                  <c:v>42195 WILMA SOTILLO D. BACIGALUPO</c:v>
                </c:pt>
                <c:pt idx="9">
                  <c:v>43006 MERCEDES INDACOCHEA</c:v>
                </c:pt>
              </c:strCache>
            </c:strRef>
          </c:cat>
          <c:val>
            <c:numRef>
              <c:f>EXTRAORDINARIO!$K$5:$K$14</c:f>
              <c:numCache>
                <c:formatCode>0.00%</c:formatCode>
                <c:ptCount val="10"/>
                <c:pt idx="0">
                  <c:v>0.22500000000000001</c:v>
                </c:pt>
                <c:pt idx="1">
                  <c:v>0.15555555555555556</c:v>
                </c:pt>
                <c:pt idx="2">
                  <c:v>0.25862068965517243</c:v>
                </c:pt>
                <c:pt idx="3">
                  <c:v>0.3125</c:v>
                </c:pt>
                <c:pt idx="4">
                  <c:v>0.31521739130434784</c:v>
                </c:pt>
                <c:pt idx="5">
                  <c:v>0.46341463414634149</c:v>
                </c:pt>
                <c:pt idx="6">
                  <c:v>0.38297872340425532</c:v>
                </c:pt>
                <c:pt idx="7">
                  <c:v>0.18811881188118812</c:v>
                </c:pt>
                <c:pt idx="8">
                  <c:v>0.34883720930232559</c:v>
                </c:pt>
                <c:pt idx="9">
                  <c:v>0.51898734177215189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54678544"/>
        <c:axId val="254679104"/>
        <c:axId val="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EXTRAORDINARIO!$C$4</c15:sqref>
                        </c15:formulaRef>
                      </c:ext>
                    </c:extLst>
                    <c:strCache>
                      <c:ptCount val="1"/>
                      <c:pt idx="0">
                        <c:v>N° EST.</c:v>
                      </c:pt>
                    </c:strCache>
                  </c:strRef>
                </c:tx>
                <c:spPr>
                  <a:solidFill>
                    <a:schemeClr val="accent6"/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EXTRAORDINARIO!$B$5:$B$14</c15:sqref>
                        </c15:formulaRef>
                      </c:ext>
                    </c:extLst>
                    <c:strCache>
                      <c:ptCount val="10"/>
                      <c:pt idx="0">
                        <c:v>42019 LASTENIA REJAS DE CASTAÑON</c:v>
                      </c:pt>
                      <c:pt idx="1">
                        <c:v>42021 FORTUNATO ZORA CARBAJAL</c:v>
                      </c:pt>
                      <c:pt idx="2">
                        <c:v>42237 JORGE CHAVEZ</c:v>
                      </c:pt>
                      <c:pt idx="3">
                        <c:v>CHAMPAGNAT</c:v>
                      </c:pt>
                      <c:pt idx="4">
                        <c:v>MANUEL A ODRIA</c:v>
                      </c:pt>
                      <c:pt idx="5">
                        <c:v>FEDERICO VILLARREAL</c:v>
                      </c:pt>
                      <c:pt idx="6">
                        <c:v>GUILLERMO AUZA ARCE</c:v>
                      </c:pt>
                      <c:pt idx="7">
                        <c:v>42218 MARISCAL CACERES</c:v>
                      </c:pt>
                      <c:pt idx="8">
                        <c:v>42195 WILMA SOTILLO D. BACIGALUPO</c:v>
                      </c:pt>
                      <c:pt idx="9">
                        <c:v>43006 MERCEDES INDACOCHEA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EXTRAORDINARIO!$C$5:$C$14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80</c:v>
                      </c:pt>
                      <c:pt idx="1">
                        <c:v>90</c:v>
                      </c:pt>
                      <c:pt idx="2">
                        <c:v>174</c:v>
                      </c:pt>
                      <c:pt idx="3">
                        <c:v>112</c:v>
                      </c:pt>
                      <c:pt idx="4">
                        <c:v>92</c:v>
                      </c:pt>
                      <c:pt idx="5">
                        <c:v>41</c:v>
                      </c:pt>
                      <c:pt idx="6">
                        <c:v>47</c:v>
                      </c:pt>
                      <c:pt idx="7">
                        <c:v>101</c:v>
                      </c:pt>
                      <c:pt idx="8">
                        <c:v>43</c:v>
                      </c:pt>
                      <c:pt idx="9">
                        <c:v>79</c:v>
                      </c:pt>
                    </c:numCache>
                  </c:numRef>
                </c:val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EXTRAORDINARIO!$D$4</c15:sqref>
                        </c15:formulaRef>
                      </c:ext>
                    </c:extLst>
                    <c:strCache>
                      <c:ptCount val="1"/>
                      <c:pt idx="0">
                        <c:v>PREVIO INICIO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EXTRAORDINARIO!$B$5:$B$14</c15:sqref>
                        </c15:formulaRef>
                      </c:ext>
                    </c:extLst>
                    <c:strCache>
                      <c:ptCount val="10"/>
                      <c:pt idx="0">
                        <c:v>42019 LASTENIA REJAS DE CASTAÑON</c:v>
                      </c:pt>
                      <c:pt idx="1">
                        <c:v>42021 FORTUNATO ZORA CARBAJAL</c:v>
                      </c:pt>
                      <c:pt idx="2">
                        <c:v>42237 JORGE CHAVEZ</c:v>
                      </c:pt>
                      <c:pt idx="3">
                        <c:v>CHAMPAGNAT</c:v>
                      </c:pt>
                      <c:pt idx="4">
                        <c:v>MANUEL A ODRIA</c:v>
                      </c:pt>
                      <c:pt idx="5">
                        <c:v>FEDERICO VILLARREAL</c:v>
                      </c:pt>
                      <c:pt idx="6">
                        <c:v>GUILLERMO AUZA ARCE</c:v>
                      </c:pt>
                      <c:pt idx="7">
                        <c:v>42218 MARISCAL CACERES</c:v>
                      </c:pt>
                      <c:pt idx="8">
                        <c:v>42195 WILMA SOTILLO D. BACIGALUPO</c:v>
                      </c:pt>
                      <c:pt idx="9">
                        <c:v>43006 MERCEDES INDACOCHEA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EXTRAORDINARIO!$D$5:$D$14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0</c:v>
                      </c:pt>
                      <c:pt idx="1">
                        <c:v>3</c:v>
                      </c:pt>
                      <c:pt idx="2">
                        <c:v>1</c:v>
                      </c:pt>
                      <c:pt idx="3">
                        <c:v>3</c:v>
                      </c:pt>
                      <c:pt idx="4">
                        <c:v>1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1</c:v>
                      </c:pt>
                      <c:pt idx="9">
                        <c:v>0</c:v>
                      </c:pt>
                    </c:numCache>
                  </c:numRef>
                </c:val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EXTRAORDINARIO!$E$4</c15:sqref>
                        </c15:formulaRef>
                      </c:ext>
                    </c:extLst>
                    <c:strCache>
                      <c:ptCount val="1"/>
                      <c:pt idx="0">
                        <c:v>INICIO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EXTRAORDINARIO!$B$5:$B$14</c15:sqref>
                        </c15:formulaRef>
                      </c:ext>
                    </c:extLst>
                    <c:strCache>
                      <c:ptCount val="10"/>
                      <c:pt idx="0">
                        <c:v>42019 LASTENIA REJAS DE CASTAÑON</c:v>
                      </c:pt>
                      <c:pt idx="1">
                        <c:v>42021 FORTUNATO ZORA CARBAJAL</c:v>
                      </c:pt>
                      <c:pt idx="2">
                        <c:v>42237 JORGE CHAVEZ</c:v>
                      </c:pt>
                      <c:pt idx="3">
                        <c:v>CHAMPAGNAT</c:v>
                      </c:pt>
                      <c:pt idx="4">
                        <c:v>MANUEL A ODRIA</c:v>
                      </c:pt>
                      <c:pt idx="5">
                        <c:v>FEDERICO VILLARREAL</c:v>
                      </c:pt>
                      <c:pt idx="6">
                        <c:v>GUILLERMO AUZA ARCE</c:v>
                      </c:pt>
                      <c:pt idx="7">
                        <c:v>42218 MARISCAL CACERES</c:v>
                      </c:pt>
                      <c:pt idx="8">
                        <c:v>42195 WILMA SOTILLO D. BACIGALUPO</c:v>
                      </c:pt>
                      <c:pt idx="9">
                        <c:v>43006 MERCEDES INDACOCHEA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EXTRAORDINARIO!$E$5:$E$14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19</c:v>
                      </c:pt>
                      <c:pt idx="1">
                        <c:v>29</c:v>
                      </c:pt>
                      <c:pt idx="2">
                        <c:v>37</c:v>
                      </c:pt>
                      <c:pt idx="3">
                        <c:v>10</c:v>
                      </c:pt>
                      <c:pt idx="4">
                        <c:v>20</c:v>
                      </c:pt>
                      <c:pt idx="5">
                        <c:v>2</c:v>
                      </c:pt>
                      <c:pt idx="6">
                        <c:v>6</c:v>
                      </c:pt>
                      <c:pt idx="7">
                        <c:v>28</c:v>
                      </c:pt>
                      <c:pt idx="8">
                        <c:v>5</c:v>
                      </c:pt>
                      <c:pt idx="9">
                        <c:v>5</c:v>
                      </c:pt>
                    </c:numCache>
                  </c:numRef>
                </c:val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EXTRAORDINARIO!$F$4</c15:sqref>
                        </c15:formulaRef>
                      </c:ext>
                    </c:extLst>
                    <c:strCache>
                      <c:ptCount val="1"/>
                      <c:pt idx="0">
                        <c:v>PROCESO</c:v>
                      </c:pt>
                    </c:strCache>
                  </c:strRef>
                </c:tx>
                <c:spPr>
                  <a:solidFill>
                    <a:schemeClr val="accent6">
                      <a:lumMod val="60000"/>
                    </a:schemeClr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EXTRAORDINARIO!$B$5:$B$14</c15:sqref>
                        </c15:formulaRef>
                      </c:ext>
                    </c:extLst>
                    <c:strCache>
                      <c:ptCount val="10"/>
                      <c:pt idx="0">
                        <c:v>42019 LASTENIA REJAS DE CASTAÑON</c:v>
                      </c:pt>
                      <c:pt idx="1">
                        <c:v>42021 FORTUNATO ZORA CARBAJAL</c:v>
                      </c:pt>
                      <c:pt idx="2">
                        <c:v>42237 JORGE CHAVEZ</c:v>
                      </c:pt>
                      <c:pt idx="3">
                        <c:v>CHAMPAGNAT</c:v>
                      </c:pt>
                      <c:pt idx="4">
                        <c:v>MANUEL A ODRIA</c:v>
                      </c:pt>
                      <c:pt idx="5">
                        <c:v>FEDERICO VILLARREAL</c:v>
                      </c:pt>
                      <c:pt idx="6">
                        <c:v>GUILLERMO AUZA ARCE</c:v>
                      </c:pt>
                      <c:pt idx="7">
                        <c:v>42218 MARISCAL CACERES</c:v>
                      </c:pt>
                      <c:pt idx="8">
                        <c:v>42195 WILMA SOTILLO D. BACIGALUPO</c:v>
                      </c:pt>
                      <c:pt idx="9">
                        <c:v>43006 MERCEDES INDACOCHEA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EXTRAORDINARIO!$F$5:$F$14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43</c:v>
                      </c:pt>
                      <c:pt idx="1">
                        <c:v>44</c:v>
                      </c:pt>
                      <c:pt idx="2">
                        <c:v>91</c:v>
                      </c:pt>
                      <c:pt idx="3">
                        <c:v>64</c:v>
                      </c:pt>
                      <c:pt idx="4">
                        <c:v>42</c:v>
                      </c:pt>
                      <c:pt idx="5">
                        <c:v>20</c:v>
                      </c:pt>
                      <c:pt idx="6">
                        <c:v>23</c:v>
                      </c:pt>
                      <c:pt idx="7">
                        <c:v>54</c:v>
                      </c:pt>
                      <c:pt idx="8">
                        <c:v>22</c:v>
                      </c:pt>
                      <c:pt idx="9">
                        <c:v>33</c:v>
                      </c:pt>
                    </c:numCache>
                  </c:numRef>
                </c:val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EXTRAORDINARIO!$G$4</c15:sqref>
                        </c15:formulaRef>
                      </c:ext>
                    </c:extLst>
                    <c:strCache>
                      <c:ptCount val="1"/>
                      <c:pt idx="0">
                        <c:v>LOGRO PREVISTO</c:v>
                      </c:pt>
                    </c:strCache>
                  </c:strRef>
                </c:tx>
                <c:spPr>
                  <a:solidFill>
                    <a:schemeClr val="accent5">
                      <a:lumMod val="60000"/>
                    </a:schemeClr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EXTRAORDINARIO!$B$5:$B$14</c15:sqref>
                        </c15:formulaRef>
                      </c:ext>
                    </c:extLst>
                    <c:strCache>
                      <c:ptCount val="10"/>
                      <c:pt idx="0">
                        <c:v>42019 LASTENIA REJAS DE CASTAÑON</c:v>
                      </c:pt>
                      <c:pt idx="1">
                        <c:v>42021 FORTUNATO ZORA CARBAJAL</c:v>
                      </c:pt>
                      <c:pt idx="2">
                        <c:v>42237 JORGE CHAVEZ</c:v>
                      </c:pt>
                      <c:pt idx="3">
                        <c:v>CHAMPAGNAT</c:v>
                      </c:pt>
                      <c:pt idx="4">
                        <c:v>MANUEL A ODRIA</c:v>
                      </c:pt>
                      <c:pt idx="5">
                        <c:v>FEDERICO VILLARREAL</c:v>
                      </c:pt>
                      <c:pt idx="6">
                        <c:v>GUILLERMO AUZA ARCE</c:v>
                      </c:pt>
                      <c:pt idx="7">
                        <c:v>42218 MARISCAL CACERES</c:v>
                      </c:pt>
                      <c:pt idx="8">
                        <c:v>42195 WILMA SOTILLO D. BACIGALUPO</c:v>
                      </c:pt>
                      <c:pt idx="9">
                        <c:v>43006 MERCEDES INDACOCHEA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EXTRAORDINARIO!$G$5:$G$14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18</c:v>
                      </c:pt>
                      <c:pt idx="1">
                        <c:v>14</c:v>
                      </c:pt>
                      <c:pt idx="2">
                        <c:v>45</c:v>
                      </c:pt>
                      <c:pt idx="3">
                        <c:v>35</c:v>
                      </c:pt>
                      <c:pt idx="4">
                        <c:v>29</c:v>
                      </c:pt>
                      <c:pt idx="5">
                        <c:v>19</c:v>
                      </c:pt>
                      <c:pt idx="6">
                        <c:v>18</c:v>
                      </c:pt>
                      <c:pt idx="7">
                        <c:v>19</c:v>
                      </c:pt>
                      <c:pt idx="8">
                        <c:v>15</c:v>
                      </c:pt>
                      <c:pt idx="9">
                        <c:v>41</c:v>
                      </c:pt>
                    </c:numCache>
                  </c:numRef>
                </c:val>
              </c15:ser>
            </c15:filteredBarSeries>
          </c:ext>
        </c:extLst>
      </c:bar3DChart>
      <c:catAx>
        <c:axId val="254678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54679104"/>
        <c:crosses val="autoZero"/>
        <c:auto val="1"/>
        <c:lblAlgn val="ctr"/>
        <c:lblOffset val="100"/>
        <c:noMultiLvlLbl val="0"/>
      </c:catAx>
      <c:valAx>
        <c:axId val="254679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54678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dirty="0" smtClean="0"/>
              <a:t>PRUEBA</a:t>
            </a:r>
            <a:r>
              <a:rPr lang="es-PE" baseline="0" dirty="0" smtClean="0"/>
              <a:t> REGIONAL DE SALIDA-2° SEC. LECTURA</a:t>
            </a:r>
            <a:endParaRPr lang="es-PE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5"/>
          <c:order val="5"/>
          <c:tx>
            <c:strRef>
              <c:f>EXTRAORDINARIO!$H$4</c:f>
              <c:strCache>
                <c:ptCount val="1"/>
                <c:pt idx="0">
                  <c:v>PREVIO INICIO %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extLst>
                <c:ext xmlns:c15="http://schemas.microsoft.com/office/drawing/2012/chart" uri="{02D57815-91ED-43cb-92C2-25804820EDAC}">
                  <c15:fullRef>
                    <c15:sqref>EXTRAORDINARIO!$B$5:$B$24</c15:sqref>
                  </c15:fullRef>
                </c:ext>
              </c:extLst>
              <c:f>EXTRAORDINARIO!$B$15:$B$24</c:f>
              <c:strCache>
                <c:ptCount val="10"/>
                <c:pt idx="0">
                  <c:v>43009 MARIA UGARTECHE DE MACLEAN</c:v>
                </c:pt>
                <c:pt idx="1">
                  <c:v>42005 JOSE ROSA ARA</c:v>
                </c:pt>
                <c:pt idx="2">
                  <c:v>42198 VICTOR RAUL HAYA DE LA TORRE</c:v>
                </c:pt>
                <c:pt idx="3">
                  <c:v>DR. JOSE ANTONIO ENCINAS FRANCO</c:v>
                </c:pt>
                <c:pt idx="4">
                  <c:v>42255 SANTA TERESITA DEL NIÑO JESUS</c:v>
                </c:pt>
                <c:pt idx="5">
                  <c:v>MODESTO BASADRE</c:v>
                </c:pt>
                <c:pt idx="6">
                  <c:v>42223 MANUEL DE MENDIBURU</c:v>
                </c:pt>
                <c:pt idx="7">
                  <c:v>42003 CORONEL GREGORIO ALBARRACIN</c:v>
                </c:pt>
                <c:pt idx="8">
                  <c:v>42238 ENRIQUE PALLARDELLE</c:v>
                </c:pt>
                <c:pt idx="9">
                  <c:v>MANUEL FLORES CALVO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EXTRAORDINARIO!$H$5:$H$24</c15:sqref>
                  </c15:fullRef>
                </c:ext>
              </c:extLst>
              <c:f>EXTRAORDINARIO!$H$15:$H$24</c:f>
              <c:numCache>
                <c:formatCode>0.00%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3.3333333333333333E-2</c:v>
                </c:pt>
                <c:pt idx="3">
                  <c:v>0</c:v>
                </c:pt>
                <c:pt idx="4">
                  <c:v>1.2195121951219513E-2</c:v>
                </c:pt>
                <c:pt idx="5">
                  <c:v>1.0582010582010581E-2</c:v>
                </c:pt>
                <c:pt idx="6">
                  <c:v>3.8461538461538464E-2</c:v>
                </c:pt>
                <c:pt idx="7">
                  <c:v>2.1897810218978103E-2</c:v>
                </c:pt>
                <c:pt idx="8">
                  <c:v>5.681818181818182E-3</c:v>
                </c:pt>
                <c:pt idx="9">
                  <c:v>2.5000000000000001E-2</c:v>
                </c:pt>
              </c:numCache>
            </c:numRef>
          </c:val>
        </c:ser>
        <c:ser>
          <c:idx val="6"/>
          <c:order val="6"/>
          <c:tx>
            <c:strRef>
              <c:f>EXTRAORDINARIO!$I$4</c:f>
              <c:strCache>
                <c:ptCount val="1"/>
                <c:pt idx="0">
                  <c:v>INICIO %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extLst>
                <c:ext xmlns:c15="http://schemas.microsoft.com/office/drawing/2012/chart" uri="{02D57815-91ED-43cb-92C2-25804820EDAC}">
                  <c15:fullRef>
                    <c15:sqref>EXTRAORDINARIO!$B$5:$B$24</c15:sqref>
                  </c15:fullRef>
                </c:ext>
              </c:extLst>
              <c:f>EXTRAORDINARIO!$B$15:$B$24</c:f>
              <c:strCache>
                <c:ptCount val="10"/>
                <c:pt idx="0">
                  <c:v>43009 MARIA UGARTECHE DE MACLEAN</c:v>
                </c:pt>
                <c:pt idx="1">
                  <c:v>42005 JOSE ROSA ARA</c:v>
                </c:pt>
                <c:pt idx="2">
                  <c:v>42198 VICTOR RAUL HAYA DE LA TORRE</c:v>
                </c:pt>
                <c:pt idx="3">
                  <c:v>DR. JOSE ANTONIO ENCINAS FRANCO</c:v>
                </c:pt>
                <c:pt idx="4">
                  <c:v>42255 SANTA TERESITA DEL NIÑO JESUS</c:v>
                </c:pt>
                <c:pt idx="5">
                  <c:v>MODESTO BASADRE</c:v>
                </c:pt>
                <c:pt idx="6">
                  <c:v>42223 MANUEL DE MENDIBURU</c:v>
                </c:pt>
                <c:pt idx="7">
                  <c:v>42003 CORONEL GREGORIO ALBARRACIN</c:v>
                </c:pt>
                <c:pt idx="8">
                  <c:v>42238 ENRIQUE PALLARDELLE</c:v>
                </c:pt>
                <c:pt idx="9">
                  <c:v>MANUEL FLORES CALVO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EXTRAORDINARIO!$I$5:$I$24</c15:sqref>
                  </c15:fullRef>
                </c:ext>
              </c:extLst>
              <c:f>EXTRAORDINARIO!$I$15:$I$24</c:f>
              <c:numCache>
                <c:formatCode>0.00%</c:formatCode>
                <c:ptCount val="10"/>
                <c:pt idx="0">
                  <c:v>5.7851239669421489E-2</c:v>
                </c:pt>
                <c:pt idx="1">
                  <c:v>0.05</c:v>
                </c:pt>
                <c:pt idx="2">
                  <c:v>0.23333333333333334</c:v>
                </c:pt>
                <c:pt idx="3">
                  <c:v>6.5573770491803282E-2</c:v>
                </c:pt>
                <c:pt idx="4">
                  <c:v>0.2073170731707317</c:v>
                </c:pt>
                <c:pt idx="5">
                  <c:v>0.17989417989417988</c:v>
                </c:pt>
                <c:pt idx="6">
                  <c:v>0.33333333333333331</c:v>
                </c:pt>
                <c:pt idx="7">
                  <c:v>0.10218978102189781</c:v>
                </c:pt>
                <c:pt idx="8">
                  <c:v>0.125</c:v>
                </c:pt>
                <c:pt idx="9">
                  <c:v>0.2</c:v>
                </c:pt>
              </c:numCache>
            </c:numRef>
          </c:val>
        </c:ser>
        <c:ser>
          <c:idx val="7"/>
          <c:order val="7"/>
          <c:tx>
            <c:strRef>
              <c:f>EXTRAORDINARIO!$J$4</c:f>
              <c:strCache>
                <c:ptCount val="1"/>
                <c:pt idx="0">
                  <c:v>PROCESO %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extLst>
                <c:ext xmlns:c15="http://schemas.microsoft.com/office/drawing/2012/chart" uri="{02D57815-91ED-43cb-92C2-25804820EDAC}">
                  <c15:fullRef>
                    <c15:sqref>EXTRAORDINARIO!$B$5:$B$24</c15:sqref>
                  </c15:fullRef>
                </c:ext>
              </c:extLst>
              <c:f>EXTRAORDINARIO!$B$15:$B$24</c:f>
              <c:strCache>
                <c:ptCount val="10"/>
                <c:pt idx="0">
                  <c:v>43009 MARIA UGARTECHE DE MACLEAN</c:v>
                </c:pt>
                <c:pt idx="1">
                  <c:v>42005 JOSE ROSA ARA</c:v>
                </c:pt>
                <c:pt idx="2">
                  <c:v>42198 VICTOR RAUL HAYA DE LA TORRE</c:v>
                </c:pt>
                <c:pt idx="3">
                  <c:v>DR. JOSE ANTONIO ENCINAS FRANCO</c:v>
                </c:pt>
                <c:pt idx="4">
                  <c:v>42255 SANTA TERESITA DEL NIÑO JESUS</c:v>
                </c:pt>
                <c:pt idx="5">
                  <c:v>MODESTO BASADRE</c:v>
                </c:pt>
                <c:pt idx="6">
                  <c:v>42223 MANUEL DE MENDIBURU</c:v>
                </c:pt>
                <c:pt idx="7">
                  <c:v>42003 CORONEL GREGORIO ALBARRACIN</c:v>
                </c:pt>
                <c:pt idx="8">
                  <c:v>42238 ENRIQUE PALLARDELLE</c:v>
                </c:pt>
                <c:pt idx="9">
                  <c:v>MANUEL FLORES CALVO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EXTRAORDINARIO!$J$5:$J$24</c15:sqref>
                  </c15:fullRef>
                </c:ext>
              </c:extLst>
              <c:f>EXTRAORDINARIO!$J$15:$J$24</c:f>
              <c:numCache>
                <c:formatCode>0.00%</c:formatCode>
                <c:ptCount val="10"/>
                <c:pt idx="0">
                  <c:v>0.47933884297520662</c:v>
                </c:pt>
                <c:pt idx="1">
                  <c:v>0.6166666666666667</c:v>
                </c:pt>
                <c:pt idx="2">
                  <c:v>0.43333333333333335</c:v>
                </c:pt>
                <c:pt idx="3">
                  <c:v>0.70491803278688525</c:v>
                </c:pt>
                <c:pt idx="4">
                  <c:v>0.56097560975609762</c:v>
                </c:pt>
                <c:pt idx="5">
                  <c:v>0.544973544973545</c:v>
                </c:pt>
                <c:pt idx="6">
                  <c:v>0.53846153846153844</c:v>
                </c:pt>
                <c:pt idx="7">
                  <c:v>0.55474452554744524</c:v>
                </c:pt>
                <c:pt idx="8">
                  <c:v>0.5625</c:v>
                </c:pt>
                <c:pt idx="9">
                  <c:v>0.55000000000000004</c:v>
                </c:pt>
              </c:numCache>
            </c:numRef>
          </c:val>
        </c:ser>
        <c:ser>
          <c:idx val="8"/>
          <c:order val="8"/>
          <c:tx>
            <c:strRef>
              <c:f>EXTRAORDINARIO!$K$4</c:f>
              <c:strCache>
                <c:ptCount val="1"/>
                <c:pt idx="0">
                  <c:v>LOGRO PREVISTO %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extLst>
                <c:ext xmlns:c15="http://schemas.microsoft.com/office/drawing/2012/chart" uri="{02D57815-91ED-43cb-92C2-25804820EDAC}">
                  <c15:fullRef>
                    <c15:sqref>EXTRAORDINARIO!$B$5:$B$24</c15:sqref>
                  </c15:fullRef>
                </c:ext>
              </c:extLst>
              <c:f>EXTRAORDINARIO!$B$15:$B$24</c:f>
              <c:strCache>
                <c:ptCount val="10"/>
                <c:pt idx="0">
                  <c:v>43009 MARIA UGARTECHE DE MACLEAN</c:v>
                </c:pt>
                <c:pt idx="1">
                  <c:v>42005 JOSE ROSA ARA</c:v>
                </c:pt>
                <c:pt idx="2">
                  <c:v>42198 VICTOR RAUL HAYA DE LA TORRE</c:v>
                </c:pt>
                <c:pt idx="3">
                  <c:v>DR. JOSE ANTONIO ENCINAS FRANCO</c:v>
                </c:pt>
                <c:pt idx="4">
                  <c:v>42255 SANTA TERESITA DEL NIÑO JESUS</c:v>
                </c:pt>
                <c:pt idx="5">
                  <c:v>MODESTO BASADRE</c:v>
                </c:pt>
                <c:pt idx="6">
                  <c:v>42223 MANUEL DE MENDIBURU</c:v>
                </c:pt>
                <c:pt idx="7">
                  <c:v>42003 CORONEL GREGORIO ALBARRACIN</c:v>
                </c:pt>
                <c:pt idx="8">
                  <c:v>42238 ENRIQUE PALLARDELLE</c:v>
                </c:pt>
                <c:pt idx="9">
                  <c:v>MANUEL FLORES CALVO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EXTRAORDINARIO!$K$5:$K$24</c15:sqref>
                  </c15:fullRef>
                </c:ext>
              </c:extLst>
              <c:f>EXTRAORDINARIO!$K$15:$K$24</c:f>
              <c:numCache>
                <c:formatCode>0.00%</c:formatCode>
                <c:ptCount val="10"/>
                <c:pt idx="0">
                  <c:v>0.46280991735537191</c:v>
                </c:pt>
                <c:pt idx="1">
                  <c:v>0.33333333333333331</c:v>
                </c:pt>
                <c:pt idx="2">
                  <c:v>0.3</c:v>
                </c:pt>
                <c:pt idx="3">
                  <c:v>0.22950819672131148</c:v>
                </c:pt>
                <c:pt idx="4">
                  <c:v>0.21951219512195122</c:v>
                </c:pt>
                <c:pt idx="5">
                  <c:v>0.26455026455026454</c:v>
                </c:pt>
                <c:pt idx="6">
                  <c:v>8.9743589743589744E-2</c:v>
                </c:pt>
                <c:pt idx="7">
                  <c:v>0.32116788321167883</c:v>
                </c:pt>
                <c:pt idx="8">
                  <c:v>0.30681818181818182</c:v>
                </c:pt>
                <c:pt idx="9">
                  <c:v>0.22500000000000001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8868064"/>
        <c:axId val="358868624"/>
        <c:axId val="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EXTRAORDINARIO!$C$4</c15:sqref>
                        </c15:formulaRef>
                      </c:ext>
                    </c:extLst>
                    <c:strCache>
                      <c:ptCount val="1"/>
                      <c:pt idx="0">
                        <c:v>N° EST.</c:v>
                      </c:pt>
                    </c:strCache>
                  </c:strRef>
                </c:tx>
                <c:spPr>
                  <a:solidFill>
                    <a:schemeClr val="accent6"/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>
                      <c:ext uri="{02D57815-91ED-43cb-92C2-25804820EDAC}">
                        <c15:fullRef>
                          <c15:sqref>EXTRAORDINARIO!$B$5:$B$24</c15:sqref>
                        </c15:fullRef>
                        <c15:formulaRef>
                          <c15:sqref>EXTRAORDINARIO!$B$15:$B$24</c15:sqref>
                        </c15:formulaRef>
                      </c:ext>
                    </c:extLst>
                    <c:strCache>
                      <c:ptCount val="10"/>
                      <c:pt idx="0">
                        <c:v>43009 MARIA UGARTECHE DE MACLEAN</c:v>
                      </c:pt>
                      <c:pt idx="1">
                        <c:v>42005 JOSE ROSA ARA</c:v>
                      </c:pt>
                      <c:pt idx="2">
                        <c:v>42198 VICTOR RAUL HAYA DE LA TORRE</c:v>
                      </c:pt>
                      <c:pt idx="3">
                        <c:v>DR. JOSE ANTONIO ENCINAS FRANCO</c:v>
                      </c:pt>
                      <c:pt idx="4">
                        <c:v>42255 SANTA TERESITA DEL NIÑO JESUS</c:v>
                      </c:pt>
                      <c:pt idx="5">
                        <c:v>MODESTO BASADRE</c:v>
                      </c:pt>
                      <c:pt idx="6">
                        <c:v>42223 MANUEL DE MENDIBURU</c:v>
                      </c:pt>
                      <c:pt idx="7">
                        <c:v>42003 CORONEL GREGORIO ALBARRACIN</c:v>
                      </c:pt>
                      <c:pt idx="8">
                        <c:v>42238 ENRIQUE PALLARDELLE</c:v>
                      </c:pt>
                      <c:pt idx="9">
                        <c:v>MANUEL FLORES CALVO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ullRef>
                          <c15:sqref>EXTRAORDINARIO!$C$5:$C$24</c15:sqref>
                        </c15:fullRef>
                        <c15:formulaRef>
                          <c15:sqref>EXTRAORDINARIO!$C$15:$C$24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121</c:v>
                      </c:pt>
                      <c:pt idx="1">
                        <c:v>60</c:v>
                      </c:pt>
                      <c:pt idx="2">
                        <c:v>30</c:v>
                      </c:pt>
                      <c:pt idx="3">
                        <c:v>61</c:v>
                      </c:pt>
                      <c:pt idx="4">
                        <c:v>82</c:v>
                      </c:pt>
                      <c:pt idx="5">
                        <c:v>189</c:v>
                      </c:pt>
                      <c:pt idx="6">
                        <c:v>78</c:v>
                      </c:pt>
                      <c:pt idx="7">
                        <c:v>137</c:v>
                      </c:pt>
                      <c:pt idx="8">
                        <c:v>176</c:v>
                      </c:pt>
                      <c:pt idx="9">
                        <c:v>40</c:v>
                      </c:pt>
                    </c:numCache>
                  </c:numRef>
                </c:val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EXTRAORDINARIO!$D$4</c15:sqref>
                        </c15:formulaRef>
                      </c:ext>
                    </c:extLst>
                    <c:strCache>
                      <c:ptCount val="1"/>
                      <c:pt idx="0">
                        <c:v>PREVIO INICIO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ullRef>
                          <c15:sqref>EXTRAORDINARIO!$B$5:$B$24</c15:sqref>
                        </c15:fullRef>
                        <c15:formulaRef>
                          <c15:sqref>EXTRAORDINARIO!$B$15:$B$24</c15:sqref>
                        </c15:formulaRef>
                      </c:ext>
                    </c:extLst>
                    <c:strCache>
                      <c:ptCount val="10"/>
                      <c:pt idx="0">
                        <c:v>43009 MARIA UGARTECHE DE MACLEAN</c:v>
                      </c:pt>
                      <c:pt idx="1">
                        <c:v>42005 JOSE ROSA ARA</c:v>
                      </c:pt>
                      <c:pt idx="2">
                        <c:v>42198 VICTOR RAUL HAYA DE LA TORRE</c:v>
                      </c:pt>
                      <c:pt idx="3">
                        <c:v>DR. JOSE ANTONIO ENCINAS FRANCO</c:v>
                      </c:pt>
                      <c:pt idx="4">
                        <c:v>42255 SANTA TERESITA DEL NIÑO JESUS</c:v>
                      </c:pt>
                      <c:pt idx="5">
                        <c:v>MODESTO BASADRE</c:v>
                      </c:pt>
                      <c:pt idx="6">
                        <c:v>42223 MANUEL DE MENDIBURU</c:v>
                      </c:pt>
                      <c:pt idx="7">
                        <c:v>42003 CORONEL GREGORIO ALBARRACIN</c:v>
                      </c:pt>
                      <c:pt idx="8">
                        <c:v>42238 ENRIQUE PALLARDELLE</c:v>
                      </c:pt>
                      <c:pt idx="9">
                        <c:v>MANUEL FLORES CALVO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ullRef>
                          <c15:sqref>EXTRAORDINARIO!$D$5:$D$24</c15:sqref>
                        </c15:fullRef>
                        <c15:formulaRef>
                          <c15:sqref>EXTRAORDINARIO!$D$15:$D$24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0</c:v>
                      </c:pt>
                      <c:pt idx="1">
                        <c:v>0</c:v>
                      </c:pt>
                      <c:pt idx="2">
                        <c:v>1</c:v>
                      </c:pt>
                      <c:pt idx="3">
                        <c:v>0</c:v>
                      </c:pt>
                      <c:pt idx="4">
                        <c:v>1</c:v>
                      </c:pt>
                      <c:pt idx="5">
                        <c:v>2</c:v>
                      </c:pt>
                      <c:pt idx="6">
                        <c:v>3</c:v>
                      </c:pt>
                      <c:pt idx="7">
                        <c:v>3</c:v>
                      </c:pt>
                      <c:pt idx="8">
                        <c:v>1</c:v>
                      </c:pt>
                      <c:pt idx="9">
                        <c:v>1</c:v>
                      </c:pt>
                    </c:numCache>
                  </c:numRef>
                </c:val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EXTRAORDINARIO!$E$4</c15:sqref>
                        </c15:formulaRef>
                      </c:ext>
                    </c:extLst>
                    <c:strCache>
                      <c:ptCount val="1"/>
                      <c:pt idx="0">
                        <c:v>INICIO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ullRef>
                          <c15:sqref>EXTRAORDINARIO!$B$5:$B$24</c15:sqref>
                        </c15:fullRef>
                        <c15:formulaRef>
                          <c15:sqref>EXTRAORDINARIO!$B$15:$B$24</c15:sqref>
                        </c15:formulaRef>
                      </c:ext>
                    </c:extLst>
                    <c:strCache>
                      <c:ptCount val="10"/>
                      <c:pt idx="0">
                        <c:v>43009 MARIA UGARTECHE DE MACLEAN</c:v>
                      </c:pt>
                      <c:pt idx="1">
                        <c:v>42005 JOSE ROSA ARA</c:v>
                      </c:pt>
                      <c:pt idx="2">
                        <c:v>42198 VICTOR RAUL HAYA DE LA TORRE</c:v>
                      </c:pt>
                      <c:pt idx="3">
                        <c:v>DR. JOSE ANTONIO ENCINAS FRANCO</c:v>
                      </c:pt>
                      <c:pt idx="4">
                        <c:v>42255 SANTA TERESITA DEL NIÑO JESUS</c:v>
                      </c:pt>
                      <c:pt idx="5">
                        <c:v>MODESTO BASADRE</c:v>
                      </c:pt>
                      <c:pt idx="6">
                        <c:v>42223 MANUEL DE MENDIBURU</c:v>
                      </c:pt>
                      <c:pt idx="7">
                        <c:v>42003 CORONEL GREGORIO ALBARRACIN</c:v>
                      </c:pt>
                      <c:pt idx="8">
                        <c:v>42238 ENRIQUE PALLARDELLE</c:v>
                      </c:pt>
                      <c:pt idx="9">
                        <c:v>MANUEL FLORES CALVO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ullRef>
                          <c15:sqref>EXTRAORDINARIO!$E$5:$E$24</c15:sqref>
                        </c15:fullRef>
                        <c15:formulaRef>
                          <c15:sqref>EXTRAORDINARIO!$E$15:$E$24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7</c:v>
                      </c:pt>
                      <c:pt idx="1">
                        <c:v>3</c:v>
                      </c:pt>
                      <c:pt idx="2">
                        <c:v>7</c:v>
                      </c:pt>
                      <c:pt idx="3">
                        <c:v>4</c:v>
                      </c:pt>
                      <c:pt idx="4">
                        <c:v>17</c:v>
                      </c:pt>
                      <c:pt idx="5">
                        <c:v>34</c:v>
                      </c:pt>
                      <c:pt idx="6">
                        <c:v>26</c:v>
                      </c:pt>
                      <c:pt idx="7">
                        <c:v>14</c:v>
                      </c:pt>
                      <c:pt idx="8">
                        <c:v>22</c:v>
                      </c:pt>
                      <c:pt idx="9">
                        <c:v>8</c:v>
                      </c:pt>
                    </c:numCache>
                  </c:numRef>
                </c:val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EXTRAORDINARIO!$F$4</c15:sqref>
                        </c15:formulaRef>
                      </c:ext>
                    </c:extLst>
                    <c:strCache>
                      <c:ptCount val="1"/>
                      <c:pt idx="0">
                        <c:v>PROCESO</c:v>
                      </c:pt>
                    </c:strCache>
                  </c:strRef>
                </c:tx>
                <c:spPr>
                  <a:solidFill>
                    <a:schemeClr val="accent6">
                      <a:lumMod val="60000"/>
                    </a:schemeClr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ullRef>
                          <c15:sqref>EXTRAORDINARIO!$B$5:$B$24</c15:sqref>
                        </c15:fullRef>
                        <c15:formulaRef>
                          <c15:sqref>EXTRAORDINARIO!$B$15:$B$24</c15:sqref>
                        </c15:formulaRef>
                      </c:ext>
                    </c:extLst>
                    <c:strCache>
                      <c:ptCount val="10"/>
                      <c:pt idx="0">
                        <c:v>43009 MARIA UGARTECHE DE MACLEAN</c:v>
                      </c:pt>
                      <c:pt idx="1">
                        <c:v>42005 JOSE ROSA ARA</c:v>
                      </c:pt>
                      <c:pt idx="2">
                        <c:v>42198 VICTOR RAUL HAYA DE LA TORRE</c:v>
                      </c:pt>
                      <c:pt idx="3">
                        <c:v>DR. JOSE ANTONIO ENCINAS FRANCO</c:v>
                      </c:pt>
                      <c:pt idx="4">
                        <c:v>42255 SANTA TERESITA DEL NIÑO JESUS</c:v>
                      </c:pt>
                      <c:pt idx="5">
                        <c:v>MODESTO BASADRE</c:v>
                      </c:pt>
                      <c:pt idx="6">
                        <c:v>42223 MANUEL DE MENDIBURU</c:v>
                      </c:pt>
                      <c:pt idx="7">
                        <c:v>42003 CORONEL GREGORIO ALBARRACIN</c:v>
                      </c:pt>
                      <c:pt idx="8">
                        <c:v>42238 ENRIQUE PALLARDELLE</c:v>
                      </c:pt>
                      <c:pt idx="9">
                        <c:v>MANUEL FLORES CALVO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ullRef>
                          <c15:sqref>EXTRAORDINARIO!$F$5:$F$24</c15:sqref>
                        </c15:fullRef>
                        <c15:formulaRef>
                          <c15:sqref>EXTRAORDINARIO!$F$15:$F$24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58</c:v>
                      </c:pt>
                      <c:pt idx="1">
                        <c:v>37</c:v>
                      </c:pt>
                      <c:pt idx="2">
                        <c:v>13</c:v>
                      </c:pt>
                      <c:pt idx="3">
                        <c:v>43</c:v>
                      </c:pt>
                      <c:pt idx="4">
                        <c:v>46</c:v>
                      </c:pt>
                      <c:pt idx="5">
                        <c:v>103</c:v>
                      </c:pt>
                      <c:pt idx="6">
                        <c:v>42</c:v>
                      </c:pt>
                      <c:pt idx="7">
                        <c:v>76</c:v>
                      </c:pt>
                      <c:pt idx="8">
                        <c:v>99</c:v>
                      </c:pt>
                      <c:pt idx="9">
                        <c:v>22</c:v>
                      </c:pt>
                    </c:numCache>
                  </c:numRef>
                </c:val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EXTRAORDINARIO!$G$4</c15:sqref>
                        </c15:formulaRef>
                      </c:ext>
                    </c:extLst>
                    <c:strCache>
                      <c:ptCount val="1"/>
                      <c:pt idx="0">
                        <c:v>LOGRO PREVISTO</c:v>
                      </c:pt>
                    </c:strCache>
                  </c:strRef>
                </c:tx>
                <c:spPr>
                  <a:solidFill>
                    <a:schemeClr val="accent5">
                      <a:lumMod val="60000"/>
                    </a:schemeClr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ullRef>
                          <c15:sqref>EXTRAORDINARIO!$B$5:$B$24</c15:sqref>
                        </c15:fullRef>
                        <c15:formulaRef>
                          <c15:sqref>EXTRAORDINARIO!$B$15:$B$24</c15:sqref>
                        </c15:formulaRef>
                      </c:ext>
                    </c:extLst>
                    <c:strCache>
                      <c:ptCount val="10"/>
                      <c:pt idx="0">
                        <c:v>43009 MARIA UGARTECHE DE MACLEAN</c:v>
                      </c:pt>
                      <c:pt idx="1">
                        <c:v>42005 JOSE ROSA ARA</c:v>
                      </c:pt>
                      <c:pt idx="2">
                        <c:v>42198 VICTOR RAUL HAYA DE LA TORRE</c:v>
                      </c:pt>
                      <c:pt idx="3">
                        <c:v>DR. JOSE ANTONIO ENCINAS FRANCO</c:v>
                      </c:pt>
                      <c:pt idx="4">
                        <c:v>42255 SANTA TERESITA DEL NIÑO JESUS</c:v>
                      </c:pt>
                      <c:pt idx="5">
                        <c:v>MODESTO BASADRE</c:v>
                      </c:pt>
                      <c:pt idx="6">
                        <c:v>42223 MANUEL DE MENDIBURU</c:v>
                      </c:pt>
                      <c:pt idx="7">
                        <c:v>42003 CORONEL GREGORIO ALBARRACIN</c:v>
                      </c:pt>
                      <c:pt idx="8">
                        <c:v>42238 ENRIQUE PALLARDELLE</c:v>
                      </c:pt>
                      <c:pt idx="9">
                        <c:v>MANUEL FLORES CALVO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ullRef>
                          <c15:sqref>EXTRAORDINARIO!$G$5:$G$24</c15:sqref>
                        </c15:fullRef>
                        <c15:formulaRef>
                          <c15:sqref>EXTRAORDINARIO!$G$15:$G$24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56</c:v>
                      </c:pt>
                      <c:pt idx="1">
                        <c:v>20</c:v>
                      </c:pt>
                      <c:pt idx="2">
                        <c:v>9</c:v>
                      </c:pt>
                      <c:pt idx="3">
                        <c:v>14</c:v>
                      </c:pt>
                      <c:pt idx="4">
                        <c:v>18</c:v>
                      </c:pt>
                      <c:pt idx="5">
                        <c:v>50</c:v>
                      </c:pt>
                      <c:pt idx="6">
                        <c:v>7</c:v>
                      </c:pt>
                      <c:pt idx="7">
                        <c:v>44</c:v>
                      </c:pt>
                      <c:pt idx="8">
                        <c:v>54</c:v>
                      </c:pt>
                      <c:pt idx="9">
                        <c:v>9</c:v>
                      </c:pt>
                    </c:numCache>
                  </c:numRef>
                </c:val>
              </c15:ser>
            </c15:filteredBarSeries>
          </c:ext>
        </c:extLst>
      </c:bar3DChart>
      <c:catAx>
        <c:axId val="358868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358868624"/>
        <c:crosses val="autoZero"/>
        <c:auto val="1"/>
        <c:lblAlgn val="ctr"/>
        <c:lblOffset val="100"/>
        <c:noMultiLvlLbl val="0"/>
      </c:catAx>
      <c:valAx>
        <c:axId val="358868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358868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dirty="0" smtClean="0"/>
              <a:t>PRUEBA</a:t>
            </a:r>
            <a:r>
              <a:rPr lang="es-PE" baseline="0" dirty="0" smtClean="0"/>
              <a:t> REGIONAL DE SALIDAD- 2° SEC. LECTURA</a:t>
            </a:r>
            <a:endParaRPr lang="es-PE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5"/>
          <c:order val="5"/>
          <c:tx>
            <c:strRef>
              <c:f>EXTRAORDINARIO!$H$4</c:f>
              <c:strCache>
                <c:ptCount val="1"/>
                <c:pt idx="0">
                  <c:v>PREVIO INICIO %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EXTRAORDINARIO!$B$5:$B$34</c:f>
              <c:strCache>
                <c:ptCount val="10"/>
                <c:pt idx="0">
                  <c:v>43003 CARLOS ARMANDO LAURA</c:v>
                </c:pt>
                <c:pt idx="1">
                  <c:v>42088 DON JOSE DE SAN MARTIN</c:v>
                </c:pt>
                <c:pt idx="2">
                  <c:v>CORONEL BOLOGNESI</c:v>
                </c:pt>
                <c:pt idx="3">
                  <c:v>42241 HERMOGENES ARENAS YAÑEZ</c:v>
                </c:pt>
                <c:pt idx="4">
                  <c:v>LUIS ALBERTO SANCHEZ</c:v>
                </c:pt>
                <c:pt idx="5">
                  <c:v>42006 SAN FRANCISCO DE ASIS</c:v>
                </c:pt>
                <c:pt idx="6">
                  <c:v>42253 GERARDO ARIAS COPAJA</c:v>
                </c:pt>
                <c:pt idx="7">
                  <c:v>42217 NUESTROS HEROES DE LA GUERRA DEL PACIFICO</c:v>
                </c:pt>
                <c:pt idx="8">
                  <c:v>42256 ESPERANZA MARTINEZ DE LOPEZ</c:v>
                </c:pt>
                <c:pt idx="9">
                  <c:v>42250 CESAR COHAILA TAMAYO</c:v>
                </c:pt>
              </c:strCache>
              <c:extLst/>
            </c:strRef>
          </c:cat>
          <c:val>
            <c:numRef>
              <c:f>EXTRAORDINARIO!$H$5:$H$34</c:f>
              <c:numCache>
                <c:formatCode>0.00%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1.8450184501845018E-2</c:v>
                </c:pt>
                <c:pt idx="3">
                  <c:v>0</c:v>
                </c:pt>
                <c:pt idx="4">
                  <c:v>1.8072289156626505E-2</c:v>
                </c:pt>
                <c:pt idx="5">
                  <c:v>0</c:v>
                </c:pt>
                <c:pt idx="6">
                  <c:v>0</c:v>
                </c:pt>
                <c:pt idx="7">
                  <c:v>1.9047619047619049E-2</c:v>
                </c:pt>
                <c:pt idx="8">
                  <c:v>0</c:v>
                </c:pt>
                <c:pt idx="9">
                  <c:v>1.1494252873563218E-2</c:v>
                </c:pt>
              </c:numCache>
              <c:extLst/>
            </c:numRef>
          </c:val>
        </c:ser>
        <c:ser>
          <c:idx val="6"/>
          <c:order val="6"/>
          <c:tx>
            <c:strRef>
              <c:f>EXTRAORDINARIO!$I$4</c:f>
              <c:strCache>
                <c:ptCount val="1"/>
                <c:pt idx="0">
                  <c:v>INICIO %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EXTRAORDINARIO!$B$5:$B$34</c:f>
              <c:strCache>
                <c:ptCount val="10"/>
                <c:pt idx="0">
                  <c:v>43003 CARLOS ARMANDO LAURA</c:v>
                </c:pt>
                <c:pt idx="1">
                  <c:v>42088 DON JOSE DE SAN MARTIN</c:v>
                </c:pt>
                <c:pt idx="2">
                  <c:v>CORONEL BOLOGNESI</c:v>
                </c:pt>
                <c:pt idx="3">
                  <c:v>42241 HERMOGENES ARENAS YAÑEZ</c:v>
                </c:pt>
                <c:pt idx="4">
                  <c:v>LUIS ALBERTO SANCHEZ</c:v>
                </c:pt>
                <c:pt idx="5">
                  <c:v>42006 SAN FRANCISCO DE ASIS</c:v>
                </c:pt>
                <c:pt idx="6">
                  <c:v>42253 GERARDO ARIAS COPAJA</c:v>
                </c:pt>
                <c:pt idx="7">
                  <c:v>42217 NUESTROS HEROES DE LA GUERRA DEL PACIFICO</c:v>
                </c:pt>
                <c:pt idx="8">
                  <c:v>42256 ESPERANZA MARTINEZ DE LOPEZ</c:v>
                </c:pt>
                <c:pt idx="9">
                  <c:v>42250 CESAR COHAILA TAMAYO</c:v>
                </c:pt>
              </c:strCache>
              <c:extLst/>
            </c:strRef>
          </c:cat>
          <c:val>
            <c:numRef>
              <c:f>EXTRAORDINARIO!$I$5:$I$34</c:f>
              <c:numCache>
                <c:formatCode>0.00%</c:formatCode>
                <c:ptCount val="10"/>
                <c:pt idx="0">
                  <c:v>0.11842105263157894</c:v>
                </c:pt>
                <c:pt idx="1">
                  <c:v>0.171875</c:v>
                </c:pt>
                <c:pt idx="2">
                  <c:v>9.9630996309963096E-2</c:v>
                </c:pt>
                <c:pt idx="3">
                  <c:v>0.14035087719298245</c:v>
                </c:pt>
                <c:pt idx="4">
                  <c:v>0.14457831325301204</c:v>
                </c:pt>
                <c:pt idx="5">
                  <c:v>1.4925373134328358E-2</c:v>
                </c:pt>
                <c:pt idx="6">
                  <c:v>0.15555555555555556</c:v>
                </c:pt>
                <c:pt idx="7">
                  <c:v>0.19047619047619047</c:v>
                </c:pt>
                <c:pt idx="8">
                  <c:v>0.17391304347826086</c:v>
                </c:pt>
                <c:pt idx="9">
                  <c:v>0.17241379310344829</c:v>
                </c:pt>
              </c:numCache>
              <c:extLst/>
            </c:numRef>
          </c:val>
        </c:ser>
        <c:ser>
          <c:idx val="7"/>
          <c:order val="7"/>
          <c:tx>
            <c:strRef>
              <c:f>EXTRAORDINARIO!$J$4</c:f>
              <c:strCache>
                <c:ptCount val="1"/>
                <c:pt idx="0">
                  <c:v>PROCESO %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EXTRAORDINARIO!$B$5:$B$34</c:f>
              <c:strCache>
                <c:ptCount val="10"/>
                <c:pt idx="0">
                  <c:v>43003 CARLOS ARMANDO LAURA</c:v>
                </c:pt>
                <c:pt idx="1">
                  <c:v>42088 DON JOSE DE SAN MARTIN</c:v>
                </c:pt>
                <c:pt idx="2">
                  <c:v>CORONEL BOLOGNESI</c:v>
                </c:pt>
                <c:pt idx="3">
                  <c:v>42241 HERMOGENES ARENAS YAÑEZ</c:v>
                </c:pt>
                <c:pt idx="4">
                  <c:v>LUIS ALBERTO SANCHEZ</c:v>
                </c:pt>
                <c:pt idx="5">
                  <c:v>42006 SAN FRANCISCO DE ASIS</c:v>
                </c:pt>
                <c:pt idx="6">
                  <c:v>42253 GERARDO ARIAS COPAJA</c:v>
                </c:pt>
                <c:pt idx="7">
                  <c:v>42217 NUESTROS HEROES DE LA GUERRA DEL PACIFICO</c:v>
                </c:pt>
                <c:pt idx="8">
                  <c:v>42256 ESPERANZA MARTINEZ DE LOPEZ</c:v>
                </c:pt>
                <c:pt idx="9">
                  <c:v>42250 CESAR COHAILA TAMAYO</c:v>
                </c:pt>
              </c:strCache>
              <c:extLst/>
            </c:strRef>
          </c:cat>
          <c:val>
            <c:numRef>
              <c:f>EXTRAORDINARIO!$J$5:$J$34</c:f>
              <c:numCache>
                <c:formatCode>0.00%</c:formatCode>
                <c:ptCount val="10"/>
                <c:pt idx="0">
                  <c:v>0.60526315789473684</c:v>
                </c:pt>
                <c:pt idx="1">
                  <c:v>0.5625</c:v>
                </c:pt>
                <c:pt idx="2">
                  <c:v>0.46494464944649444</c:v>
                </c:pt>
                <c:pt idx="3">
                  <c:v>0.70175438596491224</c:v>
                </c:pt>
                <c:pt idx="4">
                  <c:v>0.55421686746987953</c:v>
                </c:pt>
                <c:pt idx="5">
                  <c:v>0.43283582089552236</c:v>
                </c:pt>
                <c:pt idx="6">
                  <c:v>0.56666666666666665</c:v>
                </c:pt>
                <c:pt idx="7">
                  <c:v>0.43809523809523809</c:v>
                </c:pt>
                <c:pt idx="8">
                  <c:v>0.58695652173913049</c:v>
                </c:pt>
                <c:pt idx="9">
                  <c:v>0.57471264367816088</c:v>
                </c:pt>
              </c:numCache>
              <c:extLst/>
            </c:numRef>
          </c:val>
        </c:ser>
        <c:ser>
          <c:idx val="8"/>
          <c:order val="8"/>
          <c:tx>
            <c:strRef>
              <c:f>EXTRAORDINARIO!$K$4</c:f>
              <c:strCache>
                <c:ptCount val="1"/>
                <c:pt idx="0">
                  <c:v>LOGRO PREVISTO %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EXTRAORDINARIO!$B$5:$B$34</c:f>
              <c:strCache>
                <c:ptCount val="10"/>
                <c:pt idx="0">
                  <c:v>43003 CARLOS ARMANDO LAURA</c:v>
                </c:pt>
                <c:pt idx="1">
                  <c:v>42088 DON JOSE DE SAN MARTIN</c:v>
                </c:pt>
                <c:pt idx="2">
                  <c:v>CORONEL BOLOGNESI</c:v>
                </c:pt>
                <c:pt idx="3">
                  <c:v>42241 HERMOGENES ARENAS YAÑEZ</c:v>
                </c:pt>
                <c:pt idx="4">
                  <c:v>LUIS ALBERTO SANCHEZ</c:v>
                </c:pt>
                <c:pt idx="5">
                  <c:v>42006 SAN FRANCISCO DE ASIS</c:v>
                </c:pt>
                <c:pt idx="6">
                  <c:v>42253 GERARDO ARIAS COPAJA</c:v>
                </c:pt>
                <c:pt idx="7">
                  <c:v>42217 NUESTROS HEROES DE LA GUERRA DEL PACIFICO</c:v>
                </c:pt>
                <c:pt idx="8">
                  <c:v>42256 ESPERANZA MARTINEZ DE LOPEZ</c:v>
                </c:pt>
                <c:pt idx="9">
                  <c:v>42250 CESAR COHAILA TAMAYO</c:v>
                </c:pt>
              </c:strCache>
              <c:extLst/>
            </c:strRef>
          </c:cat>
          <c:val>
            <c:numRef>
              <c:f>EXTRAORDINARIO!$K$5:$K$34</c:f>
              <c:numCache>
                <c:formatCode>0.00%</c:formatCode>
                <c:ptCount val="10"/>
                <c:pt idx="0">
                  <c:v>0.27631578947368424</c:v>
                </c:pt>
                <c:pt idx="1">
                  <c:v>0.265625</c:v>
                </c:pt>
                <c:pt idx="2">
                  <c:v>0.41697416974169743</c:v>
                </c:pt>
                <c:pt idx="3">
                  <c:v>0.15789473684210525</c:v>
                </c:pt>
                <c:pt idx="4">
                  <c:v>0.28313253012048195</c:v>
                </c:pt>
                <c:pt idx="5">
                  <c:v>0.55223880597014929</c:v>
                </c:pt>
                <c:pt idx="6">
                  <c:v>0.27777777777777779</c:v>
                </c:pt>
                <c:pt idx="7">
                  <c:v>0.35238095238095241</c:v>
                </c:pt>
                <c:pt idx="8">
                  <c:v>0.2391304347826087</c:v>
                </c:pt>
                <c:pt idx="9">
                  <c:v>0.2413793103448276</c:v>
                </c:pt>
              </c:numCache>
              <c:extLst/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2204688"/>
        <c:axId val="352205248"/>
        <c:axId val="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EXTRAORDINARIO!$C$4</c15:sqref>
                        </c15:formulaRef>
                      </c:ext>
                    </c:extLst>
                    <c:strCache>
                      <c:ptCount val="1"/>
                      <c:pt idx="0">
                        <c:v>N° EST.</c:v>
                      </c:pt>
                    </c:strCache>
                  </c:strRef>
                </c:tx>
                <c:spPr>
                  <a:solidFill>
                    <a:schemeClr val="accent6"/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EXTRAORDINARIO!$B$5:$B$34</c15:sqref>
                        </c15:formulaRef>
                      </c:ext>
                    </c:extLst>
                    <c:strCache>
                      <c:ptCount val="10"/>
                      <c:pt idx="0">
                        <c:v>43003 CARLOS ARMANDO LAURA</c:v>
                      </c:pt>
                      <c:pt idx="1">
                        <c:v>42088 DON JOSE DE SAN MARTIN</c:v>
                      </c:pt>
                      <c:pt idx="2">
                        <c:v>CORONEL BOLOGNESI</c:v>
                      </c:pt>
                      <c:pt idx="3">
                        <c:v>42241 HERMOGENES ARENAS YAÑEZ</c:v>
                      </c:pt>
                      <c:pt idx="4">
                        <c:v>LUIS ALBERTO SANCHEZ</c:v>
                      </c:pt>
                      <c:pt idx="5">
                        <c:v>42006 SAN FRANCISCO DE ASIS</c:v>
                      </c:pt>
                      <c:pt idx="6">
                        <c:v>42253 GERARDO ARIAS COPAJA</c:v>
                      </c:pt>
                      <c:pt idx="7">
                        <c:v>42217 NUESTROS HEROES DE LA GUERRA DEL PACIFICO</c:v>
                      </c:pt>
                      <c:pt idx="8">
                        <c:v>42256 ESPERANZA MARTINEZ DE LOPEZ</c:v>
                      </c:pt>
                      <c:pt idx="9">
                        <c:v>42250 CESAR COHAILA TAMAYO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EXTRAORDINARIO!$C$5:$C$34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76</c:v>
                      </c:pt>
                      <c:pt idx="1">
                        <c:v>64</c:v>
                      </c:pt>
                      <c:pt idx="2">
                        <c:v>271</c:v>
                      </c:pt>
                      <c:pt idx="3">
                        <c:v>57</c:v>
                      </c:pt>
                      <c:pt idx="4">
                        <c:v>166</c:v>
                      </c:pt>
                      <c:pt idx="5">
                        <c:v>67</c:v>
                      </c:pt>
                      <c:pt idx="6">
                        <c:v>90</c:v>
                      </c:pt>
                      <c:pt idx="7">
                        <c:v>105</c:v>
                      </c:pt>
                      <c:pt idx="8">
                        <c:v>46</c:v>
                      </c:pt>
                      <c:pt idx="9">
                        <c:v>87</c:v>
                      </c:pt>
                    </c:numCache>
                  </c:numRef>
                </c:val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EXTRAORDINARIO!$D$4</c15:sqref>
                        </c15:formulaRef>
                      </c:ext>
                    </c:extLst>
                    <c:strCache>
                      <c:ptCount val="1"/>
                      <c:pt idx="0">
                        <c:v>PREVIO INICIO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EXTRAORDINARIO!$B$5:$B$34</c15:sqref>
                        </c15:formulaRef>
                      </c:ext>
                    </c:extLst>
                    <c:strCache>
                      <c:ptCount val="10"/>
                      <c:pt idx="0">
                        <c:v>43003 CARLOS ARMANDO LAURA</c:v>
                      </c:pt>
                      <c:pt idx="1">
                        <c:v>42088 DON JOSE DE SAN MARTIN</c:v>
                      </c:pt>
                      <c:pt idx="2">
                        <c:v>CORONEL BOLOGNESI</c:v>
                      </c:pt>
                      <c:pt idx="3">
                        <c:v>42241 HERMOGENES ARENAS YAÑEZ</c:v>
                      </c:pt>
                      <c:pt idx="4">
                        <c:v>LUIS ALBERTO SANCHEZ</c:v>
                      </c:pt>
                      <c:pt idx="5">
                        <c:v>42006 SAN FRANCISCO DE ASIS</c:v>
                      </c:pt>
                      <c:pt idx="6">
                        <c:v>42253 GERARDO ARIAS COPAJA</c:v>
                      </c:pt>
                      <c:pt idx="7">
                        <c:v>42217 NUESTROS HEROES DE LA GUERRA DEL PACIFICO</c:v>
                      </c:pt>
                      <c:pt idx="8">
                        <c:v>42256 ESPERANZA MARTINEZ DE LOPEZ</c:v>
                      </c:pt>
                      <c:pt idx="9">
                        <c:v>42250 CESAR COHAILA TAMAYO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EXTRAORDINARIO!$D$5:$D$34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0</c:v>
                      </c:pt>
                      <c:pt idx="1">
                        <c:v>0</c:v>
                      </c:pt>
                      <c:pt idx="2">
                        <c:v>5</c:v>
                      </c:pt>
                      <c:pt idx="3">
                        <c:v>0</c:v>
                      </c:pt>
                      <c:pt idx="4">
                        <c:v>3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2</c:v>
                      </c:pt>
                      <c:pt idx="8">
                        <c:v>0</c:v>
                      </c:pt>
                      <c:pt idx="9">
                        <c:v>1</c:v>
                      </c:pt>
                    </c:numCache>
                  </c:numRef>
                </c:val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EXTRAORDINARIO!$E$4</c15:sqref>
                        </c15:formulaRef>
                      </c:ext>
                    </c:extLst>
                    <c:strCache>
                      <c:ptCount val="1"/>
                      <c:pt idx="0">
                        <c:v>INICIO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EXTRAORDINARIO!$B$5:$B$34</c15:sqref>
                        </c15:formulaRef>
                      </c:ext>
                    </c:extLst>
                    <c:strCache>
                      <c:ptCount val="10"/>
                      <c:pt idx="0">
                        <c:v>43003 CARLOS ARMANDO LAURA</c:v>
                      </c:pt>
                      <c:pt idx="1">
                        <c:v>42088 DON JOSE DE SAN MARTIN</c:v>
                      </c:pt>
                      <c:pt idx="2">
                        <c:v>CORONEL BOLOGNESI</c:v>
                      </c:pt>
                      <c:pt idx="3">
                        <c:v>42241 HERMOGENES ARENAS YAÑEZ</c:v>
                      </c:pt>
                      <c:pt idx="4">
                        <c:v>LUIS ALBERTO SANCHEZ</c:v>
                      </c:pt>
                      <c:pt idx="5">
                        <c:v>42006 SAN FRANCISCO DE ASIS</c:v>
                      </c:pt>
                      <c:pt idx="6">
                        <c:v>42253 GERARDO ARIAS COPAJA</c:v>
                      </c:pt>
                      <c:pt idx="7">
                        <c:v>42217 NUESTROS HEROES DE LA GUERRA DEL PACIFICO</c:v>
                      </c:pt>
                      <c:pt idx="8">
                        <c:v>42256 ESPERANZA MARTINEZ DE LOPEZ</c:v>
                      </c:pt>
                      <c:pt idx="9">
                        <c:v>42250 CESAR COHAILA TAMAYO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EXTRAORDINARIO!$E$5:$E$34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9</c:v>
                      </c:pt>
                      <c:pt idx="1">
                        <c:v>11</c:v>
                      </c:pt>
                      <c:pt idx="2">
                        <c:v>27</c:v>
                      </c:pt>
                      <c:pt idx="3">
                        <c:v>8</c:v>
                      </c:pt>
                      <c:pt idx="4">
                        <c:v>24</c:v>
                      </c:pt>
                      <c:pt idx="5">
                        <c:v>1</c:v>
                      </c:pt>
                      <c:pt idx="6">
                        <c:v>14</c:v>
                      </c:pt>
                      <c:pt idx="7">
                        <c:v>20</c:v>
                      </c:pt>
                      <c:pt idx="8">
                        <c:v>8</c:v>
                      </c:pt>
                      <c:pt idx="9">
                        <c:v>15</c:v>
                      </c:pt>
                    </c:numCache>
                  </c:numRef>
                </c:val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EXTRAORDINARIO!$F$4</c15:sqref>
                        </c15:formulaRef>
                      </c:ext>
                    </c:extLst>
                    <c:strCache>
                      <c:ptCount val="1"/>
                      <c:pt idx="0">
                        <c:v>PROCESO</c:v>
                      </c:pt>
                    </c:strCache>
                  </c:strRef>
                </c:tx>
                <c:spPr>
                  <a:solidFill>
                    <a:schemeClr val="accent6">
                      <a:lumMod val="60000"/>
                    </a:schemeClr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EXTRAORDINARIO!$B$5:$B$34</c15:sqref>
                        </c15:formulaRef>
                      </c:ext>
                    </c:extLst>
                    <c:strCache>
                      <c:ptCount val="10"/>
                      <c:pt idx="0">
                        <c:v>43003 CARLOS ARMANDO LAURA</c:v>
                      </c:pt>
                      <c:pt idx="1">
                        <c:v>42088 DON JOSE DE SAN MARTIN</c:v>
                      </c:pt>
                      <c:pt idx="2">
                        <c:v>CORONEL BOLOGNESI</c:v>
                      </c:pt>
                      <c:pt idx="3">
                        <c:v>42241 HERMOGENES ARENAS YAÑEZ</c:v>
                      </c:pt>
                      <c:pt idx="4">
                        <c:v>LUIS ALBERTO SANCHEZ</c:v>
                      </c:pt>
                      <c:pt idx="5">
                        <c:v>42006 SAN FRANCISCO DE ASIS</c:v>
                      </c:pt>
                      <c:pt idx="6">
                        <c:v>42253 GERARDO ARIAS COPAJA</c:v>
                      </c:pt>
                      <c:pt idx="7">
                        <c:v>42217 NUESTROS HEROES DE LA GUERRA DEL PACIFICO</c:v>
                      </c:pt>
                      <c:pt idx="8">
                        <c:v>42256 ESPERANZA MARTINEZ DE LOPEZ</c:v>
                      </c:pt>
                      <c:pt idx="9">
                        <c:v>42250 CESAR COHAILA TAMAYO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EXTRAORDINARIO!$F$5:$F$34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46</c:v>
                      </c:pt>
                      <c:pt idx="1">
                        <c:v>36</c:v>
                      </c:pt>
                      <c:pt idx="2">
                        <c:v>126</c:v>
                      </c:pt>
                      <c:pt idx="3">
                        <c:v>40</c:v>
                      </c:pt>
                      <c:pt idx="4">
                        <c:v>92</c:v>
                      </c:pt>
                      <c:pt idx="5">
                        <c:v>29</c:v>
                      </c:pt>
                      <c:pt idx="6">
                        <c:v>51</c:v>
                      </c:pt>
                      <c:pt idx="7">
                        <c:v>46</c:v>
                      </c:pt>
                      <c:pt idx="8">
                        <c:v>27</c:v>
                      </c:pt>
                      <c:pt idx="9">
                        <c:v>50</c:v>
                      </c:pt>
                    </c:numCache>
                  </c:numRef>
                </c:val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EXTRAORDINARIO!$G$4</c15:sqref>
                        </c15:formulaRef>
                      </c:ext>
                    </c:extLst>
                    <c:strCache>
                      <c:ptCount val="1"/>
                      <c:pt idx="0">
                        <c:v>LOGRO PREVISTO</c:v>
                      </c:pt>
                    </c:strCache>
                  </c:strRef>
                </c:tx>
                <c:spPr>
                  <a:solidFill>
                    <a:schemeClr val="accent5">
                      <a:lumMod val="60000"/>
                    </a:schemeClr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EXTRAORDINARIO!$B$5:$B$34</c15:sqref>
                        </c15:formulaRef>
                      </c:ext>
                    </c:extLst>
                    <c:strCache>
                      <c:ptCount val="10"/>
                      <c:pt idx="0">
                        <c:v>43003 CARLOS ARMANDO LAURA</c:v>
                      </c:pt>
                      <c:pt idx="1">
                        <c:v>42088 DON JOSE DE SAN MARTIN</c:v>
                      </c:pt>
                      <c:pt idx="2">
                        <c:v>CORONEL BOLOGNESI</c:v>
                      </c:pt>
                      <c:pt idx="3">
                        <c:v>42241 HERMOGENES ARENAS YAÑEZ</c:v>
                      </c:pt>
                      <c:pt idx="4">
                        <c:v>LUIS ALBERTO SANCHEZ</c:v>
                      </c:pt>
                      <c:pt idx="5">
                        <c:v>42006 SAN FRANCISCO DE ASIS</c:v>
                      </c:pt>
                      <c:pt idx="6">
                        <c:v>42253 GERARDO ARIAS COPAJA</c:v>
                      </c:pt>
                      <c:pt idx="7">
                        <c:v>42217 NUESTROS HEROES DE LA GUERRA DEL PACIFICO</c:v>
                      </c:pt>
                      <c:pt idx="8">
                        <c:v>42256 ESPERANZA MARTINEZ DE LOPEZ</c:v>
                      </c:pt>
                      <c:pt idx="9">
                        <c:v>42250 CESAR COHAILA TAMAYO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EXTRAORDINARIO!$G$5:$G$34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21</c:v>
                      </c:pt>
                      <c:pt idx="1">
                        <c:v>17</c:v>
                      </c:pt>
                      <c:pt idx="2">
                        <c:v>113</c:v>
                      </c:pt>
                      <c:pt idx="3">
                        <c:v>9</c:v>
                      </c:pt>
                      <c:pt idx="4">
                        <c:v>47</c:v>
                      </c:pt>
                      <c:pt idx="5">
                        <c:v>37</c:v>
                      </c:pt>
                      <c:pt idx="6">
                        <c:v>25</c:v>
                      </c:pt>
                      <c:pt idx="7">
                        <c:v>37</c:v>
                      </c:pt>
                      <c:pt idx="8">
                        <c:v>11</c:v>
                      </c:pt>
                      <c:pt idx="9">
                        <c:v>21</c:v>
                      </c:pt>
                    </c:numCache>
                  </c:numRef>
                </c:val>
              </c15:ser>
            </c15:filteredBarSeries>
          </c:ext>
        </c:extLst>
      </c:bar3DChart>
      <c:catAx>
        <c:axId val="352204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352205248"/>
        <c:crosses val="autoZero"/>
        <c:auto val="1"/>
        <c:lblAlgn val="ctr"/>
        <c:lblOffset val="100"/>
        <c:noMultiLvlLbl val="0"/>
      </c:catAx>
      <c:valAx>
        <c:axId val="352205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3522046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baseline="0" dirty="0" smtClean="0"/>
              <a:t>PRUEBA DE SALIDAD REGIONAL- 2° SEC. LECTURA </a:t>
            </a:r>
            <a:endParaRPr lang="es-PE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5"/>
          <c:order val="5"/>
          <c:tx>
            <c:strRef>
              <c:f>EXTRAORDINARIO!$H$4</c:f>
              <c:strCache>
                <c:ptCount val="1"/>
                <c:pt idx="0">
                  <c:v>PREVIO INICIO %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EXTRAORDINARIO!$B$5:$B$43</c:f>
              <c:strCache>
                <c:ptCount val="9"/>
                <c:pt idx="0">
                  <c:v>SANTA CRUZ</c:v>
                </c:pt>
                <c:pt idx="1">
                  <c:v>JORGE BASADRE GROHMANN</c:v>
                </c:pt>
                <c:pt idx="2">
                  <c:v>SAN JOSE FE Y ALEGRIA 40</c:v>
                </c:pt>
                <c:pt idx="3">
                  <c:v>SAN MARTIN DE PORRES</c:v>
                </c:pt>
                <c:pt idx="4">
                  <c:v>28 DE JULIO</c:v>
                </c:pt>
                <c:pt idx="5">
                  <c:v>42010 SANTISIMA NIÑA MARIA</c:v>
                </c:pt>
                <c:pt idx="6">
                  <c:v>43008 JORGE MARTORELL FLORES</c:v>
                </c:pt>
                <c:pt idx="7">
                  <c:v>FRANCISCO ANTONIO DE ZELA</c:v>
                </c:pt>
                <c:pt idx="8">
                  <c:v>PARROQUIAL CORAZON DE MARIA</c:v>
                </c:pt>
              </c:strCache>
              <c:extLst/>
            </c:strRef>
          </c:cat>
          <c:val>
            <c:numRef>
              <c:f>EXTRAORDINARIO!$H$5:$H$43</c:f>
              <c:numCache>
                <c:formatCode>0.00%</c:formatCode>
                <c:ptCount val="9"/>
                <c:pt idx="0">
                  <c:v>0</c:v>
                </c:pt>
                <c:pt idx="1">
                  <c:v>4.7619047619047616E-2</c:v>
                </c:pt>
                <c:pt idx="2">
                  <c:v>0</c:v>
                </c:pt>
                <c:pt idx="3">
                  <c:v>6.993006993006993E-3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  <c:extLst/>
            </c:numRef>
          </c:val>
        </c:ser>
        <c:ser>
          <c:idx val="6"/>
          <c:order val="6"/>
          <c:tx>
            <c:strRef>
              <c:f>EXTRAORDINARIO!$I$4</c:f>
              <c:strCache>
                <c:ptCount val="1"/>
                <c:pt idx="0">
                  <c:v>INICIO %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EXTRAORDINARIO!$B$5:$B$43</c:f>
              <c:strCache>
                <c:ptCount val="9"/>
                <c:pt idx="0">
                  <c:v>SANTA CRUZ</c:v>
                </c:pt>
                <c:pt idx="1">
                  <c:v>JORGE BASADRE GROHMANN</c:v>
                </c:pt>
                <c:pt idx="2">
                  <c:v>SAN JOSE FE Y ALEGRIA 40</c:v>
                </c:pt>
                <c:pt idx="3">
                  <c:v>SAN MARTIN DE PORRES</c:v>
                </c:pt>
                <c:pt idx="4">
                  <c:v>28 DE JULIO</c:v>
                </c:pt>
                <c:pt idx="5">
                  <c:v>42010 SANTISIMA NIÑA MARIA</c:v>
                </c:pt>
                <c:pt idx="6">
                  <c:v>43008 JORGE MARTORELL FLORES</c:v>
                </c:pt>
                <c:pt idx="7">
                  <c:v>FRANCISCO ANTONIO DE ZELA</c:v>
                </c:pt>
                <c:pt idx="8">
                  <c:v>PARROQUIAL CORAZON DE MARIA</c:v>
                </c:pt>
              </c:strCache>
              <c:extLst/>
            </c:strRef>
          </c:cat>
          <c:val>
            <c:numRef>
              <c:f>EXTRAORDINARIO!$I$5:$I$43</c:f>
              <c:numCache>
                <c:formatCode>0.00%</c:formatCode>
                <c:ptCount val="9"/>
                <c:pt idx="0">
                  <c:v>3.4482758620689655E-2</c:v>
                </c:pt>
                <c:pt idx="1">
                  <c:v>0.19047619047619047</c:v>
                </c:pt>
                <c:pt idx="2">
                  <c:v>9.7560975609756101E-2</c:v>
                </c:pt>
                <c:pt idx="3">
                  <c:v>3.4965034965034968E-2</c:v>
                </c:pt>
                <c:pt idx="4">
                  <c:v>0.125</c:v>
                </c:pt>
                <c:pt idx="5">
                  <c:v>3.6585365853658534E-2</c:v>
                </c:pt>
                <c:pt idx="6">
                  <c:v>0.18811881188118812</c:v>
                </c:pt>
                <c:pt idx="7">
                  <c:v>0.10909090909090909</c:v>
                </c:pt>
                <c:pt idx="8">
                  <c:v>1.8867924528301886E-2</c:v>
                </c:pt>
              </c:numCache>
              <c:extLst/>
            </c:numRef>
          </c:val>
        </c:ser>
        <c:ser>
          <c:idx val="7"/>
          <c:order val="7"/>
          <c:tx>
            <c:strRef>
              <c:f>EXTRAORDINARIO!$J$4</c:f>
              <c:strCache>
                <c:ptCount val="1"/>
                <c:pt idx="0">
                  <c:v>PROCESO %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EXTRAORDINARIO!$B$5:$B$43</c:f>
              <c:strCache>
                <c:ptCount val="9"/>
                <c:pt idx="0">
                  <c:v>SANTA CRUZ</c:v>
                </c:pt>
                <c:pt idx="1">
                  <c:v>JORGE BASADRE GROHMANN</c:v>
                </c:pt>
                <c:pt idx="2">
                  <c:v>SAN JOSE FE Y ALEGRIA 40</c:v>
                </c:pt>
                <c:pt idx="3">
                  <c:v>SAN MARTIN DE PORRES</c:v>
                </c:pt>
                <c:pt idx="4">
                  <c:v>28 DE JULIO</c:v>
                </c:pt>
                <c:pt idx="5">
                  <c:v>42010 SANTISIMA NIÑA MARIA</c:v>
                </c:pt>
                <c:pt idx="6">
                  <c:v>43008 JORGE MARTORELL FLORES</c:v>
                </c:pt>
                <c:pt idx="7">
                  <c:v>FRANCISCO ANTONIO DE ZELA</c:v>
                </c:pt>
                <c:pt idx="8">
                  <c:v>PARROQUIAL CORAZON DE MARIA</c:v>
                </c:pt>
              </c:strCache>
              <c:extLst/>
            </c:strRef>
          </c:cat>
          <c:val>
            <c:numRef>
              <c:f>EXTRAORDINARIO!$J$5:$J$43</c:f>
              <c:numCache>
                <c:formatCode>0.00%</c:formatCode>
                <c:ptCount val="9"/>
                <c:pt idx="0">
                  <c:v>0.41379310344827586</c:v>
                </c:pt>
                <c:pt idx="1">
                  <c:v>0.52380952380952384</c:v>
                </c:pt>
                <c:pt idx="2">
                  <c:v>0.51219512195121952</c:v>
                </c:pt>
                <c:pt idx="3">
                  <c:v>0.5174825174825175</c:v>
                </c:pt>
                <c:pt idx="4">
                  <c:v>0.55208333333333337</c:v>
                </c:pt>
                <c:pt idx="5">
                  <c:v>0.42682926829268292</c:v>
                </c:pt>
                <c:pt idx="6">
                  <c:v>0.48514851485148514</c:v>
                </c:pt>
                <c:pt idx="7">
                  <c:v>0.49090909090909091</c:v>
                </c:pt>
                <c:pt idx="8">
                  <c:v>0.28301886792452829</c:v>
                </c:pt>
              </c:numCache>
              <c:extLst/>
            </c:numRef>
          </c:val>
        </c:ser>
        <c:ser>
          <c:idx val="8"/>
          <c:order val="8"/>
          <c:tx>
            <c:strRef>
              <c:f>EXTRAORDINARIO!$K$4</c:f>
              <c:strCache>
                <c:ptCount val="1"/>
                <c:pt idx="0">
                  <c:v>LOGRO PREVISTO %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EXTRAORDINARIO!$B$5:$B$43</c:f>
              <c:strCache>
                <c:ptCount val="9"/>
                <c:pt idx="0">
                  <c:v>SANTA CRUZ</c:v>
                </c:pt>
                <c:pt idx="1">
                  <c:v>JORGE BASADRE GROHMANN</c:v>
                </c:pt>
                <c:pt idx="2">
                  <c:v>SAN JOSE FE Y ALEGRIA 40</c:v>
                </c:pt>
                <c:pt idx="3">
                  <c:v>SAN MARTIN DE PORRES</c:v>
                </c:pt>
                <c:pt idx="4">
                  <c:v>28 DE JULIO</c:v>
                </c:pt>
                <c:pt idx="5">
                  <c:v>42010 SANTISIMA NIÑA MARIA</c:v>
                </c:pt>
                <c:pt idx="6">
                  <c:v>43008 JORGE MARTORELL FLORES</c:v>
                </c:pt>
                <c:pt idx="7">
                  <c:v>FRANCISCO ANTONIO DE ZELA</c:v>
                </c:pt>
                <c:pt idx="8">
                  <c:v>PARROQUIAL CORAZON DE MARIA</c:v>
                </c:pt>
              </c:strCache>
              <c:extLst/>
            </c:strRef>
          </c:cat>
          <c:val>
            <c:numRef>
              <c:f>EXTRAORDINARIO!$K$5:$K$43</c:f>
              <c:numCache>
                <c:formatCode>0.00%</c:formatCode>
                <c:ptCount val="9"/>
                <c:pt idx="0">
                  <c:v>0.55172413793103448</c:v>
                </c:pt>
                <c:pt idx="1">
                  <c:v>0.23809523809523808</c:v>
                </c:pt>
                <c:pt idx="2">
                  <c:v>0.3902439024390244</c:v>
                </c:pt>
                <c:pt idx="3">
                  <c:v>0.44055944055944057</c:v>
                </c:pt>
                <c:pt idx="4">
                  <c:v>0.32291666666666669</c:v>
                </c:pt>
                <c:pt idx="5">
                  <c:v>0.53658536585365857</c:v>
                </c:pt>
                <c:pt idx="6">
                  <c:v>0.32673267326732675</c:v>
                </c:pt>
                <c:pt idx="7">
                  <c:v>0.4</c:v>
                </c:pt>
                <c:pt idx="8">
                  <c:v>0.69811320754716977</c:v>
                </c:pt>
              </c:numCache>
              <c:extLst/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5664912"/>
        <c:axId val="215665472"/>
        <c:axId val="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EXTRAORDINARIO!$C$4</c15:sqref>
                        </c15:formulaRef>
                      </c:ext>
                    </c:extLst>
                    <c:strCache>
                      <c:ptCount val="1"/>
                      <c:pt idx="0">
                        <c:v>N° EST.</c:v>
                      </c:pt>
                    </c:strCache>
                  </c:strRef>
                </c:tx>
                <c:spPr>
                  <a:solidFill>
                    <a:schemeClr val="accent6"/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EXTRAORDINARIO!$B$5:$B$43</c15:sqref>
                        </c15:formulaRef>
                      </c:ext>
                    </c:extLst>
                    <c:strCache>
                      <c:ptCount val="9"/>
                      <c:pt idx="0">
                        <c:v>SANTA CRUZ</c:v>
                      </c:pt>
                      <c:pt idx="1">
                        <c:v>JORGE BASADRE GROHMANN</c:v>
                      </c:pt>
                      <c:pt idx="2">
                        <c:v>SAN JOSE FE Y ALEGRIA 40</c:v>
                      </c:pt>
                      <c:pt idx="3">
                        <c:v>SAN MARTIN DE PORRES</c:v>
                      </c:pt>
                      <c:pt idx="4">
                        <c:v>28 DE JULIO</c:v>
                      </c:pt>
                      <c:pt idx="5">
                        <c:v>42010 SANTISIMA NIÑA MARIA</c:v>
                      </c:pt>
                      <c:pt idx="6">
                        <c:v>43008 JORGE MARTORELL FLORES</c:v>
                      </c:pt>
                      <c:pt idx="7">
                        <c:v>FRANCISCO ANTONIO DE ZELA</c:v>
                      </c:pt>
                      <c:pt idx="8">
                        <c:v>PARROQUIAL CORAZON DE MARIA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EXTRAORDINARIO!$C$5:$C$43</c15:sqref>
                        </c15:formulaRef>
                      </c:ext>
                    </c:extLst>
                    <c:numCache>
                      <c:formatCode>General</c:formatCode>
                      <c:ptCount val="9"/>
                      <c:pt idx="0">
                        <c:v>58</c:v>
                      </c:pt>
                      <c:pt idx="1">
                        <c:v>42</c:v>
                      </c:pt>
                      <c:pt idx="2">
                        <c:v>82</c:v>
                      </c:pt>
                      <c:pt idx="3">
                        <c:v>143</c:v>
                      </c:pt>
                      <c:pt idx="4">
                        <c:v>96</c:v>
                      </c:pt>
                      <c:pt idx="5">
                        <c:v>82</c:v>
                      </c:pt>
                      <c:pt idx="6">
                        <c:v>101</c:v>
                      </c:pt>
                      <c:pt idx="7">
                        <c:v>275</c:v>
                      </c:pt>
                      <c:pt idx="8">
                        <c:v>53</c:v>
                      </c:pt>
                    </c:numCache>
                  </c:numRef>
                </c:val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EXTRAORDINARIO!$D$4</c15:sqref>
                        </c15:formulaRef>
                      </c:ext>
                    </c:extLst>
                    <c:strCache>
                      <c:ptCount val="1"/>
                      <c:pt idx="0">
                        <c:v>PREVIO INICIO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EXTRAORDINARIO!$B$5:$B$43</c15:sqref>
                        </c15:formulaRef>
                      </c:ext>
                    </c:extLst>
                    <c:strCache>
                      <c:ptCount val="9"/>
                      <c:pt idx="0">
                        <c:v>SANTA CRUZ</c:v>
                      </c:pt>
                      <c:pt idx="1">
                        <c:v>JORGE BASADRE GROHMANN</c:v>
                      </c:pt>
                      <c:pt idx="2">
                        <c:v>SAN JOSE FE Y ALEGRIA 40</c:v>
                      </c:pt>
                      <c:pt idx="3">
                        <c:v>SAN MARTIN DE PORRES</c:v>
                      </c:pt>
                      <c:pt idx="4">
                        <c:v>28 DE JULIO</c:v>
                      </c:pt>
                      <c:pt idx="5">
                        <c:v>42010 SANTISIMA NIÑA MARIA</c:v>
                      </c:pt>
                      <c:pt idx="6">
                        <c:v>43008 JORGE MARTORELL FLORES</c:v>
                      </c:pt>
                      <c:pt idx="7">
                        <c:v>FRANCISCO ANTONIO DE ZELA</c:v>
                      </c:pt>
                      <c:pt idx="8">
                        <c:v>PARROQUIAL CORAZON DE MARIA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EXTRAORDINARIO!$D$5:$D$43</c15:sqref>
                        </c15:formulaRef>
                      </c:ext>
                    </c:extLst>
                    <c:numCache>
                      <c:formatCode>General</c:formatCode>
                      <c:ptCount val="9"/>
                      <c:pt idx="0">
                        <c:v>0</c:v>
                      </c:pt>
                      <c:pt idx="1">
                        <c:v>2</c:v>
                      </c:pt>
                      <c:pt idx="2">
                        <c:v>0</c:v>
                      </c:pt>
                      <c:pt idx="3">
                        <c:v>1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</c:numCache>
                  </c:numRef>
                </c:val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EXTRAORDINARIO!$E$4</c15:sqref>
                        </c15:formulaRef>
                      </c:ext>
                    </c:extLst>
                    <c:strCache>
                      <c:ptCount val="1"/>
                      <c:pt idx="0">
                        <c:v>INICIO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EXTRAORDINARIO!$B$5:$B$43</c15:sqref>
                        </c15:formulaRef>
                      </c:ext>
                    </c:extLst>
                    <c:strCache>
                      <c:ptCount val="9"/>
                      <c:pt idx="0">
                        <c:v>SANTA CRUZ</c:v>
                      </c:pt>
                      <c:pt idx="1">
                        <c:v>JORGE BASADRE GROHMANN</c:v>
                      </c:pt>
                      <c:pt idx="2">
                        <c:v>SAN JOSE FE Y ALEGRIA 40</c:v>
                      </c:pt>
                      <c:pt idx="3">
                        <c:v>SAN MARTIN DE PORRES</c:v>
                      </c:pt>
                      <c:pt idx="4">
                        <c:v>28 DE JULIO</c:v>
                      </c:pt>
                      <c:pt idx="5">
                        <c:v>42010 SANTISIMA NIÑA MARIA</c:v>
                      </c:pt>
                      <c:pt idx="6">
                        <c:v>43008 JORGE MARTORELL FLORES</c:v>
                      </c:pt>
                      <c:pt idx="7">
                        <c:v>FRANCISCO ANTONIO DE ZELA</c:v>
                      </c:pt>
                      <c:pt idx="8">
                        <c:v>PARROQUIAL CORAZON DE MARIA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EXTRAORDINARIO!$E$5:$E$43</c15:sqref>
                        </c15:formulaRef>
                      </c:ext>
                    </c:extLst>
                    <c:numCache>
                      <c:formatCode>General</c:formatCode>
                      <c:ptCount val="9"/>
                      <c:pt idx="0">
                        <c:v>2</c:v>
                      </c:pt>
                      <c:pt idx="1">
                        <c:v>8</c:v>
                      </c:pt>
                      <c:pt idx="2">
                        <c:v>8</c:v>
                      </c:pt>
                      <c:pt idx="3">
                        <c:v>5</c:v>
                      </c:pt>
                      <c:pt idx="4">
                        <c:v>12</c:v>
                      </c:pt>
                      <c:pt idx="5">
                        <c:v>3</c:v>
                      </c:pt>
                      <c:pt idx="6">
                        <c:v>19</c:v>
                      </c:pt>
                      <c:pt idx="7">
                        <c:v>30</c:v>
                      </c:pt>
                      <c:pt idx="8">
                        <c:v>1</c:v>
                      </c:pt>
                    </c:numCache>
                  </c:numRef>
                </c:val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EXTRAORDINARIO!$F$4</c15:sqref>
                        </c15:formulaRef>
                      </c:ext>
                    </c:extLst>
                    <c:strCache>
                      <c:ptCount val="1"/>
                      <c:pt idx="0">
                        <c:v>PROCESO</c:v>
                      </c:pt>
                    </c:strCache>
                  </c:strRef>
                </c:tx>
                <c:spPr>
                  <a:solidFill>
                    <a:schemeClr val="accent6">
                      <a:lumMod val="60000"/>
                    </a:schemeClr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EXTRAORDINARIO!$B$5:$B$43</c15:sqref>
                        </c15:formulaRef>
                      </c:ext>
                    </c:extLst>
                    <c:strCache>
                      <c:ptCount val="9"/>
                      <c:pt idx="0">
                        <c:v>SANTA CRUZ</c:v>
                      </c:pt>
                      <c:pt idx="1">
                        <c:v>JORGE BASADRE GROHMANN</c:v>
                      </c:pt>
                      <c:pt idx="2">
                        <c:v>SAN JOSE FE Y ALEGRIA 40</c:v>
                      </c:pt>
                      <c:pt idx="3">
                        <c:v>SAN MARTIN DE PORRES</c:v>
                      </c:pt>
                      <c:pt idx="4">
                        <c:v>28 DE JULIO</c:v>
                      </c:pt>
                      <c:pt idx="5">
                        <c:v>42010 SANTISIMA NIÑA MARIA</c:v>
                      </c:pt>
                      <c:pt idx="6">
                        <c:v>43008 JORGE MARTORELL FLORES</c:v>
                      </c:pt>
                      <c:pt idx="7">
                        <c:v>FRANCISCO ANTONIO DE ZELA</c:v>
                      </c:pt>
                      <c:pt idx="8">
                        <c:v>PARROQUIAL CORAZON DE MARIA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EXTRAORDINARIO!$F$5:$F$43</c15:sqref>
                        </c15:formulaRef>
                      </c:ext>
                    </c:extLst>
                    <c:numCache>
                      <c:formatCode>General</c:formatCode>
                      <c:ptCount val="9"/>
                      <c:pt idx="0">
                        <c:v>24</c:v>
                      </c:pt>
                      <c:pt idx="1">
                        <c:v>22</c:v>
                      </c:pt>
                      <c:pt idx="2">
                        <c:v>42</c:v>
                      </c:pt>
                      <c:pt idx="3">
                        <c:v>74</c:v>
                      </c:pt>
                      <c:pt idx="4">
                        <c:v>53</c:v>
                      </c:pt>
                      <c:pt idx="5">
                        <c:v>35</c:v>
                      </c:pt>
                      <c:pt idx="6">
                        <c:v>49</c:v>
                      </c:pt>
                      <c:pt idx="7">
                        <c:v>135</c:v>
                      </c:pt>
                      <c:pt idx="8">
                        <c:v>15</c:v>
                      </c:pt>
                    </c:numCache>
                  </c:numRef>
                </c:val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EXTRAORDINARIO!$G$4</c15:sqref>
                        </c15:formulaRef>
                      </c:ext>
                    </c:extLst>
                    <c:strCache>
                      <c:ptCount val="1"/>
                      <c:pt idx="0">
                        <c:v>LOGRO PREVISTO</c:v>
                      </c:pt>
                    </c:strCache>
                  </c:strRef>
                </c:tx>
                <c:spPr>
                  <a:solidFill>
                    <a:schemeClr val="accent5">
                      <a:lumMod val="60000"/>
                    </a:schemeClr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EXTRAORDINARIO!$B$5:$B$43</c15:sqref>
                        </c15:formulaRef>
                      </c:ext>
                    </c:extLst>
                    <c:strCache>
                      <c:ptCount val="9"/>
                      <c:pt idx="0">
                        <c:v>SANTA CRUZ</c:v>
                      </c:pt>
                      <c:pt idx="1">
                        <c:v>JORGE BASADRE GROHMANN</c:v>
                      </c:pt>
                      <c:pt idx="2">
                        <c:v>SAN JOSE FE Y ALEGRIA 40</c:v>
                      </c:pt>
                      <c:pt idx="3">
                        <c:v>SAN MARTIN DE PORRES</c:v>
                      </c:pt>
                      <c:pt idx="4">
                        <c:v>28 DE JULIO</c:v>
                      </c:pt>
                      <c:pt idx="5">
                        <c:v>42010 SANTISIMA NIÑA MARIA</c:v>
                      </c:pt>
                      <c:pt idx="6">
                        <c:v>43008 JORGE MARTORELL FLORES</c:v>
                      </c:pt>
                      <c:pt idx="7">
                        <c:v>FRANCISCO ANTONIO DE ZELA</c:v>
                      </c:pt>
                      <c:pt idx="8">
                        <c:v>PARROQUIAL CORAZON DE MARIA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EXTRAORDINARIO!$G$5:$G$43</c15:sqref>
                        </c15:formulaRef>
                      </c:ext>
                    </c:extLst>
                    <c:numCache>
                      <c:formatCode>General</c:formatCode>
                      <c:ptCount val="9"/>
                      <c:pt idx="0">
                        <c:v>32</c:v>
                      </c:pt>
                      <c:pt idx="1">
                        <c:v>10</c:v>
                      </c:pt>
                      <c:pt idx="2">
                        <c:v>32</c:v>
                      </c:pt>
                      <c:pt idx="3">
                        <c:v>63</c:v>
                      </c:pt>
                      <c:pt idx="4">
                        <c:v>31</c:v>
                      </c:pt>
                      <c:pt idx="5">
                        <c:v>44</c:v>
                      </c:pt>
                      <c:pt idx="6">
                        <c:v>33</c:v>
                      </c:pt>
                      <c:pt idx="7">
                        <c:v>110</c:v>
                      </c:pt>
                      <c:pt idx="8">
                        <c:v>37</c:v>
                      </c:pt>
                    </c:numCache>
                  </c:numRef>
                </c:val>
              </c15:ser>
            </c15:filteredBarSeries>
          </c:ext>
        </c:extLst>
      </c:bar3DChart>
      <c:catAx>
        <c:axId val="215664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15665472"/>
        <c:crosses val="autoZero"/>
        <c:auto val="1"/>
        <c:lblAlgn val="ctr"/>
        <c:lblOffset val="100"/>
        <c:noMultiLvlLbl val="0"/>
      </c:catAx>
      <c:valAx>
        <c:axId val="215665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15664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A847CFC-816F-41D0-AAC0-9BF4FEBC753E}" type="datetimeFigureOut">
              <a:rPr lang="es-ES" smtClean="0"/>
              <a:t>26/02/2018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26/02/2018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26/02/2018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26/02/2018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26/02/2018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26/02/2018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26/02/2018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26/02/2018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26/02/2018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26/02/2018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26/02/2018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A847CFC-816F-41D0-AAC0-9BF4FEBC753E}" type="datetimeFigureOut">
              <a:rPr lang="es-ES" smtClean="0"/>
              <a:t>26/02/2018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package" Target="../embeddings/Hoja_de_c_lculo_de_Microsoft_Excel1.xlsx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5" Type="http://schemas.openxmlformats.org/officeDocument/2006/relationships/package" Target="../embeddings/Hoja_de_c_lculo_de_Microsoft_Excel3.xlsx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emf"/><Relationship Id="rId5" Type="http://schemas.openxmlformats.org/officeDocument/2006/relationships/package" Target="../embeddings/Hoja_de_c_lculo_de_Microsoft_Excel4.xlsx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emf"/><Relationship Id="rId5" Type="http://schemas.openxmlformats.org/officeDocument/2006/relationships/package" Target="../embeddings/Hoja_de_c_lculo_de_Microsoft_Excel5.xlsx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920880" cy="2956118"/>
          </a:xfrm>
        </p:spPr>
        <p:txBody>
          <a:bodyPr/>
          <a:lstStyle/>
          <a:p>
            <a:r>
              <a:rPr lang="es-ES" sz="4800" dirty="0" smtClean="0"/>
              <a:t/>
            </a:r>
            <a:br>
              <a:rPr lang="es-ES" sz="4800" dirty="0" smtClean="0"/>
            </a:br>
            <a:r>
              <a:rPr lang="es-ES" sz="4800" dirty="0"/>
              <a:t/>
            </a:r>
            <a:br>
              <a:rPr lang="es-ES" sz="4800" dirty="0"/>
            </a:br>
            <a:r>
              <a:rPr lang="es-ES" sz="4800" dirty="0" smtClean="0"/>
              <a:t/>
            </a:r>
            <a:br>
              <a:rPr lang="es-ES" sz="4800" dirty="0" smtClean="0"/>
            </a:br>
            <a:r>
              <a:rPr lang="es-ES" sz="4800" dirty="0"/>
              <a:t/>
            </a:r>
            <a:br>
              <a:rPr lang="es-ES" sz="4800" dirty="0"/>
            </a:br>
            <a:r>
              <a:rPr lang="es-ES" sz="4800" dirty="0" smtClean="0"/>
              <a:t>RESULTADOS DE LA PRUEBA REGIONAL DE LECTURA 2° SECUNDARIA</a:t>
            </a:r>
            <a:endParaRPr lang="es-ES" sz="48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75656" y="4221088"/>
            <a:ext cx="6400800" cy="1752600"/>
          </a:xfrm>
        </p:spPr>
        <p:txBody>
          <a:bodyPr/>
          <a:lstStyle/>
          <a:p>
            <a:r>
              <a:rPr lang="es-ES" dirty="0" err="1" smtClean="0"/>
              <a:t>Delma</a:t>
            </a:r>
            <a:r>
              <a:rPr lang="es-ES" dirty="0" smtClean="0"/>
              <a:t> Luz </a:t>
            </a:r>
            <a:r>
              <a:rPr lang="es-ES" dirty="0" err="1" smtClean="0"/>
              <a:t>Colque</a:t>
            </a:r>
            <a:r>
              <a:rPr lang="es-ES" dirty="0" smtClean="0"/>
              <a:t> </a:t>
            </a:r>
            <a:r>
              <a:rPr lang="es-ES" dirty="0" err="1" smtClean="0"/>
              <a:t>Ninaja</a:t>
            </a:r>
            <a:endParaRPr lang="es-ES" dirty="0" smtClean="0"/>
          </a:p>
          <a:p>
            <a:r>
              <a:rPr lang="es-ES" dirty="0" smtClean="0"/>
              <a:t>Fuente: Soporte Pedagógico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30006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áfico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2140344"/>
              </p:ext>
            </p:extLst>
          </p:nvPr>
        </p:nvGraphicFramePr>
        <p:xfrm>
          <a:off x="1475656" y="764704"/>
          <a:ext cx="6408712" cy="3675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Objeto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5205733"/>
              </p:ext>
            </p:extLst>
          </p:nvPr>
        </p:nvGraphicFramePr>
        <p:xfrm>
          <a:off x="539552" y="4725144"/>
          <a:ext cx="836295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Hoja de cálculo" r:id="rId5" imgW="8363085" imgH="952410" progId="Excel.Sheet.12">
                  <p:embed/>
                </p:oleObj>
              </mc:Choice>
              <mc:Fallback>
                <p:oleObj name="Hoja de cálculo" r:id="rId5" imgW="8363085" imgH="95241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9552" y="4725144"/>
                        <a:ext cx="836295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707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0932620"/>
              </p:ext>
            </p:extLst>
          </p:nvPr>
        </p:nvGraphicFramePr>
        <p:xfrm>
          <a:off x="1835696" y="1052736"/>
          <a:ext cx="5544616" cy="3248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Objeto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4620981"/>
              </p:ext>
            </p:extLst>
          </p:nvPr>
        </p:nvGraphicFramePr>
        <p:xfrm>
          <a:off x="323528" y="4797152"/>
          <a:ext cx="8658225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Hoja de cálculo" r:id="rId5" imgW="8658157" imgH="952410" progId="Excel.Sheet.12">
                  <p:embed/>
                </p:oleObj>
              </mc:Choice>
              <mc:Fallback>
                <p:oleObj name="Hoja de cálculo" r:id="rId5" imgW="8658157" imgH="95241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3528" y="4797152"/>
                        <a:ext cx="8658225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0849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6564953"/>
              </p:ext>
            </p:extLst>
          </p:nvPr>
        </p:nvGraphicFramePr>
        <p:xfrm>
          <a:off x="1619672" y="980728"/>
          <a:ext cx="6048672" cy="3305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8344206"/>
              </p:ext>
            </p:extLst>
          </p:nvPr>
        </p:nvGraphicFramePr>
        <p:xfrm>
          <a:off x="539552" y="4653136"/>
          <a:ext cx="8420100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Hoja de cálculo" r:id="rId5" imgW="8420100" imgH="1114425" progId="Excel.Sheet.12">
                  <p:embed/>
                </p:oleObj>
              </mc:Choice>
              <mc:Fallback>
                <p:oleObj name="Hoja de cálculo" r:id="rId5" imgW="8420100" imgH="111442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9552" y="4653136"/>
                        <a:ext cx="8420100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81814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4961606"/>
              </p:ext>
            </p:extLst>
          </p:nvPr>
        </p:nvGraphicFramePr>
        <p:xfrm>
          <a:off x="1979712" y="908720"/>
          <a:ext cx="5256584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463634"/>
              </p:ext>
            </p:extLst>
          </p:nvPr>
        </p:nvGraphicFramePr>
        <p:xfrm>
          <a:off x="611560" y="4437112"/>
          <a:ext cx="8362950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Hoja de cálculo" r:id="rId5" imgW="8363085" imgH="1533615" progId="Excel.Sheet.12">
                  <p:embed/>
                </p:oleObj>
              </mc:Choice>
              <mc:Fallback>
                <p:oleObj name="Hoja de cálculo" r:id="rId5" imgW="8363085" imgH="153361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1560" y="4437112"/>
                        <a:ext cx="8362950" cy="153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02950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20688"/>
            <a:ext cx="7488832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6927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80728"/>
            <a:ext cx="756084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321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48680"/>
            <a:ext cx="7632848" cy="5688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12274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04543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rtoné">
  <a:themeElements>
    <a:clrScheme name="Cartoné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Cartoné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artoné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100</TotalTime>
  <Words>41</Words>
  <Application>Microsoft Office PowerPoint</Application>
  <PresentationFormat>Presentación en pantalla (4:3)</PresentationFormat>
  <Paragraphs>7</Paragraphs>
  <Slides>9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3" baseType="lpstr">
      <vt:lpstr>Book Antiqua</vt:lpstr>
      <vt:lpstr>Wingdings</vt:lpstr>
      <vt:lpstr>Cartoné</vt:lpstr>
      <vt:lpstr>Hoja de cálculo</vt:lpstr>
      <vt:lpstr>    RESULTADOS DE LA PRUEBA REGIONAL DE LECTURA 2° SECUNDARIA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RESULTADOS DE LA PRUEBA REGIONAL DE LECTURA 2° SECUNDARIA</dc:title>
  <dc:creator>User</dc:creator>
  <cp:lastModifiedBy>ELIZABETH</cp:lastModifiedBy>
  <cp:revision>10</cp:revision>
  <dcterms:created xsi:type="dcterms:W3CDTF">2018-02-26T04:30:23Z</dcterms:created>
  <dcterms:modified xsi:type="dcterms:W3CDTF">2018-02-26T16:57:59Z</dcterms:modified>
</cp:coreProperties>
</file>