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3" r:id="rId1"/>
  </p:sldMasterIdLst>
  <p:handoutMasterIdLst>
    <p:handoutMasterId r:id="rId18"/>
  </p:handoutMasterIdLst>
  <p:sldIdLst>
    <p:sldId id="256" r:id="rId2"/>
    <p:sldId id="257" r:id="rId3"/>
    <p:sldId id="258" r:id="rId4"/>
    <p:sldId id="260" r:id="rId5"/>
    <p:sldId id="261" r:id="rId6"/>
    <p:sldId id="262" r:id="rId7"/>
    <p:sldId id="263" r:id="rId8"/>
    <p:sldId id="264" r:id="rId9"/>
    <p:sldId id="268" r:id="rId10"/>
    <p:sldId id="270" r:id="rId11"/>
    <p:sldId id="269" r:id="rId12"/>
    <p:sldId id="266" r:id="rId13"/>
    <p:sldId id="267" r:id="rId14"/>
    <p:sldId id="271" r:id="rId15"/>
    <p:sldId id="272" r:id="rId16"/>
    <p:sldId id="273" r:id="rId17"/>
  </p:sldIdLst>
  <p:sldSz cx="12192000" cy="6858000"/>
  <p:notesSz cx="6797675" cy="9926638"/>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96" y="6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812450-9C40-4358-9CB6-21B57D3BB683}"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s-PE"/>
        </a:p>
      </dgm:t>
    </dgm:pt>
    <dgm:pt modelId="{8E195FCF-80D9-4B99-9C22-696DE00B3175}">
      <dgm:prSet phldrT="[Texto]"/>
      <dgm:spPr/>
      <dgm:t>
        <a:bodyPr/>
        <a:lstStyle/>
        <a:p>
          <a:r>
            <a:rPr lang="es-PE" dirty="0" smtClean="0"/>
            <a:t>COMITÉ DE GESTION</a:t>
          </a:r>
          <a:endParaRPr lang="es-PE" dirty="0"/>
        </a:p>
      </dgm:t>
    </dgm:pt>
    <dgm:pt modelId="{451CDB06-086D-41E3-84D4-C6A0E34EAEB6}" type="parTrans" cxnId="{AF1207CA-B10F-48E1-AF00-C0CC63FD9A6F}">
      <dgm:prSet/>
      <dgm:spPr/>
      <dgm:t>
        <a:bodyPr/>
        <a:lstStyle/>
        <a:p>
          <a:endParaRPr lang="es-PE"/>
        </a:p>
      </dgm:t>
    </dgm:pt>
    <dgm:pt modelId="{603620E0-C5E1-4C05-9E15-171922EA8F5C}" type="sibTrans" cxnId="{AF1207CA-B10F-48E1-AF00-C0CC63FD9A6F}">
      <dgm:prSet/>
      <dgm:spPr/>
      <dgm:t>
        <a:bodyPr/>
        <a:lstStyle/>
        <a:p>
          <a:endParaRPr lang="es-PE"/>
        </a:p>
      </dgm:t>
    </dgm:pt>
    <dgm:pt modelId="{FF6E5129-2A4C-429F-A410-A7D4B250EA11}">
      <dgm:prSet phldrT="[Texto]"/>
      <dgm:spPr/>
      <dgm:t>
        <a:bodyPr/>
        <a:lstStyle/>
        <a:p>
          <a:r>
            <a:rPr lang="es-PE" dirty="0" smtClean="0"/>
            <a:t>REPRESENTANTES DEL PERSONAL DOCENTE</a:t>
          </a:r>
          <a:endParaRPr lang="es-PE" dirty="0"/>
        </a:p>
      </dgm:t>
    </dgm:pt>
    <dgm:pt modelId="{6D4BA536-C029-4DE7-8316-2FA28DBFA2D0}" type="parTrans" cxnId="{423E99AF-03D5-4443-85E0-45B78949C184}">
      <dgm:prSet/>
      <dgm:spPr/>
      <dgm:t>
        <a:bodyPr/>
        <a:lstStyle/>
        <a:p>
          <a:endParaRPr lang="es-PE"/>
        </a:p>
      </dgm:t>
    </dgm:pt>
    <dgm:pt modelId="{67D9ACA7-5F82-4913-BE0F-8CEDFD3AA505}" type="sibTrans" cxnId="{423E99AF-03D5-4443-85E0-45B78949C184}">
      <dgm:prSet/>
      <dgm:spPr/>
      <dgm:t>
        <a:bodyPr/>
        <a:lstStyle/>
        <a:p>
          <a:endParaRPr lang="es-PE"/>
        </a:p>
      </dgm:t>
    </dgm:pt>
    <dgm:pt modelId="{F268FC1E-1225-4177-B217-F2EAFCFC77A2}">
      <dgm:prSet phldrT="[Texto]"/>
      <dgm:spPr/>
      <dgm:t>
        <a:bodyPr/>
        <a:lstStyle/>
        <a:p>
          <a:r>
            <a:rPr lang="es-PE" dirty="0" smtClean="0"/>
            <a:t>DIRECTOR DE INSTITUCIÓN EDUCATIVA</a:t>
          </a:r>
          <a:endParaRPr lang="es-PE" dirty="0"/>
        </a:p>
      </dgm:t>
    </dgm:pt>
    <dgm:pt modelId="{3805C906-A270-475D-8391-1B6606B70E32}" type="parTrans" cxnId="{F498BB3A-73E6-4960-8989-B522481E18B0}">
      <dgm:prSet/>
      <dgm:spPr/>
      <dgm:t>
        <a:bodyPr/>
        <a:lstStyle/>
        <a:p>
          <a:endParaRPr lang="es-PE"/>
        </a:p>
      </dgm:t>
    </dgm:pt>
    <dgm:pt modelId="{7C35B578-857E-4A27-BB7D-CA8504DCACA1}" type="sibTrans" cxnId="{F498BB3A-73E6-4960-8989-B522481E18B0}">
      <dgm:prSet/>
      <dgm:spPr/>
      <dgm:t>
        <a:bodyPr/>
        <a:lstStyle/>
        <a:p>
          <a:endParaRPr lang="es-PE"/>
        </a:p>
      </dgm:t>
    </dgm:pt>
    <dgm:pt modelId="{27E4C0E4-3E96-4C07-9234-F526551E758C}">
      <dgm:prSet phldrT="[Texto]"/>
      <dgm:spPr/>
      <dgm:t>
        <a:bodyPr/>
        <a:lstStyle/>
        <a:p>
          <a:r>
            <a:rPr lang="es-PE" dirty="0" smtClean="0"/>
            <a:t>SUB </a:t>
          </a:r>
          <a:r>
            <a:rPr lang="es-PE" dirty="0" smtClean="0"/>
            <a:t>DIRECTOR DE AREAS TECNICAS, JEFE DE TALLER O QUIEN HAGA SUS VECES</a:t>
          </a:r>
          <a:endParaRPr lang="es-PE" dirty="0"/>
        </a:p>
      </dgm:t>
    </dgm:pt>
    <dgm:pt modelId="{E4B35823-BA32-41E0-98F0-5A41F444F2C9}" type="parTrans" cxnId="{691723CA-D446-49D4-80C9-1E9D7F4C2CAB}">
      <dgm:prSet/>
      <dgm:spPr/>
      <dgm:t>
        <a:bodyPr/>
        <a:lstStyle/>
        <a:p>
          <a:endParaRPr lang="es-PE"/>
        </a:p>
      </dgm:t>
    </dgm:pt>
    <dgm:pt modelId="{81B304CF-45FB-4A03-AD0C-E062452164E0}" type="sibTrans" cxnId="{691723CA-D446-49D4-80C9-1E9D7F4C2CAB}">
      <dgm:prSet/>
      <dgm:spPr/>
      <dgm:t>
        <a:bodyPr/>
        <a:lstStyle/>
        <a:p>
          <a:endParaRPr lang="es-PE"/>
        </a:p>
      </dgm:t>
    </dgm:pt>
    <dgm:pt modelId="{D0282459-06CF-4A2C-B0A3-709A512B04C9}">
      <dgm:prSet phldrT="[Texto]"/>
      <dgm:spPr/>
      <dgm:t>
        <a:bodyPr/>
        <a:lstStyle/>
        <a:p>
          <a:r>
            <a:rPr lang="es-PE" dirty="0" smtClean="0"/>
            <a:t>REPRESENTANTE DEL PERSONAL ADMINISTRATIVO </a:t>
          </a:r>
          <a:endParaRPr lang="es-PE" dirty="0"/>
        </a:p>
      </dgm:t>
    </dgm:pt>
    <dgm:pt modelId="{6EE6C2E6-F40B-4F9F-A88C-4CBBB8DB53EB}" type="parTrans" cxnId="{7F720D5E-6EDA-4307-A73B-147621AC8EB2}">
      <dgm:prSet/>
      <dgm:spPr/>
      <dgm:t>
        <a:bodyPr/>
        <a:lstStyle/>
        <a:p>
          <a:endParaRPr lang="es-PE"/>
        </a:p>
      </dgm:t>
    </dgm:pt>
    <dgm:pt modelId="{B0671845-05D9-4A40-9A41-1787FD659DDC}" type="sibTrans" cxnId="{7F720D5E-6EDA-4307-A73B-147621AC8EB2}">
      <dgm:prSet/>
      <dgm:spPr/>
      <dgm:t>
        <a:bodyPr/>
        <a:lstStyle/>
        <a:p>
          <a:endParaRPr lang="es-PE"/>
        </a:p>
      </dgm:t>
    </dgm:pt>
    <dgm:pt modelId="{2A07E898-46E4-4B8A-9F4F-7BD28C982AB1}">
      <dgm:prSet phldrT="[Texto]"/>
      <dgm:spPr/>
      <dgm:t>
        <a:bodyPr/>
        <a:lstStyle/>
        <a:p>
          <a:endParaRPr lang="es-PE"/>
        </a:p>
      </dgm:t>
    </dgm:pt>
    <dgm:pt modelId="{0281DCC6-1AFA-4199-98DA-B25B3D51B979}" type="parTrans" cxnId="{6E49FFB7-47B6-445E-AB4F-0D7BEE20ACCA}">
      <dgm:prSet/>
      <dgm:spPr/>
      <dgm:t>
        <a:bodyPr/>
        <a:lstStyle/>
        <a:p>
          <a:endParaRPr lang="es-PE"/>
        </a:p>
      </dgm:t>
    </dgm:pt>
    <dgm:pt modelId="{FF6925FE-EF54-486E-9844-03322980AC5C}" type="sibTrans" cxnId="{6E49FFB7-47B6-445E-AB4F-0D7BEE20ACCA}">
      <dgm:prSet/>
      <dgm:spPr/>
      <dgm:t>
        <a:bodyPr/>
        <a:lstStyle/>
        <a:p>
          <a:endParaRPr lang="es-PE"/>
        </a:p>
      </dgm:t>
    </dgm:pt>
    <dgm:pt modelId="{19401767-0E16-4725-8C5D-DCC0612DFECA}">
      <dgm:prSet phldrT="[Texto]" phldr="1"/>
      <dgm:spPr/>
      <dgm:t>
        <a:bodyPr/>
        <a:lstStyle/>
        <a:p>
          <a:endParaRPr lang="es-PE"/>
        </a:p>
      </dgm:t>
    </dgm:pt>
    <dgm:pt modelId="{82BBDF96-CD3F-484F-8DA1-245336BEE1B9}" type="parTrans" cxnId="{6CC7B6CC-EE25-45F8-A8FC-8CD9DD7921B1}">
      <dgm:prSet/>
      <dgm:spPr/>
      <dgm:t>
        <a:bodyPr/>
        <a:lstStyle/>
        <a:p>
          <a:endParaRPr lang="es-PE"/>
        </a:p>
      </dgm:t>
    </dgm:pt>
    <dgm:pt modelId="{C4ACFA51-88D2-4EBF-A631-EE92F17146B8}" type="sibTrans" cxnId="{6CC7B6CC-EE25-45F8-A8FC-8CD9DD7921B1}">
      <dgm:prSet/>
      <dgm:spPr/>
      <dgm:t>
        <a:bodyPr/>
        <a:lstStyle/>
        <a:p>
          <a:endParaRPr lang="es-PE"/>
        </a:p>
      </dgm:t>
    </dgm:pt>
    <dgm:pt modelId="{50E19302-1B8E-49E6-B2DB-7FB356109E5C}">
      <dgm:prSet/>
      <dgm:spPr/>
      <dgm:t>
        <a:bodyPr/>
        <a:lstStyle/>
        <a:p>
          <a:endParaRPr lang="es-PE"/>
        </a:p>
      </dgm:t>
    </dgm:pt>
    <dgm:pt modelId="{CE8363A0-86A3-451E-ABB4-F0AC00FF6049}" type="parTrans" cxnId="{1D40E57E-B5D2-40CD-9848-0B11919EC063}">
      <dgm:prSet/>
      <dgm:spPr/>
      <dgm:t>
        <a:bodyPr/>
        <a:lstStyle/>
        <a:p>
          <a:endParaRPr lang="es-PE"/>
        </a:p>
      </dgm:t>
    </dgm:pt>
    <dgm:pt modelId="{AF0D81EA-9DE0-44A6-8C23-C5B6DE70B681}" type="sibTrans" cxnId="{1D40E57E-B5D2-40CD-9848-0B11919EC063}">
      <dgm:prSet/>
      <dgm:spPr/>
      <dgm:t>
        <a:bodyPr/>
        <a:lstStyle/>
        <a:p>
          <a:endParaRPr lang="es-PE"/>
        </a:p>
      </dgm:t>
    </dgm:pt>
    <dgm:pt modelId="{E1FEF154-D4C8-4F16-B871-1A47FE3BD31D}">
      <dgm:prSet/>
      <dgm:spPr/>
      <dgm:t>
        <a:bodyPr/>
        <a:lstStyle/>
        <a:p>
          <a:endParaRPr lang="es-PE"/>
        </a:p>
      </dgm:t>
    </dgm:pt>
    <dgm:pt modelId="{65A095DA-1024-4ED2-9903-6C8EAB4ECD8D}" type="parTrans" cxnId="{5676D5A0-C958-44A2-BD14-2F241F46F63E}">
      <dgm:prSet/>
      <dgm:spPr/>
      <dgm:t>
        <a:bodyPr/>
        <a:lstStyle/>
        <a:p>
          <a:endParaRPr lang="es-PE"/>
        </a:p>
      </dgm:t>
    </dgm:pt>
    <dgm:pt modelId="{7EB69989-7AE0-4228-8E05-D3736D8E1D0E}" type="sibTrans" cxnId="{5676D5A0-C958-44A2-BD14-2F241F46F63E}">
      <dgm:prSet/>
      <dgm:spPr/>
      <dgm:t>
        <a:bodyPr/>
        <a:lstStyle/>
        <a:p>
          <a:endParaRPr lang="es-PE"/>
        </a:p>
      </dgm:t>
    </dgm:pt>
    <dgm:pt modelId="{E307083C-5067-48B0-B4E0-81067689CF29}">
      <dgm:prSet/>
      <dgm:spPr/>
      <dgm:t>
        <a:bodyPr/>
        <a:lstStyle/>
        <a:p>
          <a:endParaRPr lang="es-PE"/>
        </a:p>
      </dgm:t>
    </dgm:pt>
    <dgm:pt modelId="{160595A2-2B55-439B-93DC-6E8645078625}" type="parTrans" cxnId="{54D2F7FA-32DA-4B07-B184-78371961ABD2}">
      <dgm:prSet/>
      <dgm:spPr/>
      <dgm:t>
        <a:bodyPr/>
        <a:lstStyle/>
        <a:p>
          <a:endParaRPr lang="es-PE"/>
        </a:p>
      </dgm:t>
    </dgm:pt>
    <dgm:pt modelId="{6796737A-2873-427A-A087-AED7835B73AF}" type="sibTrans" cxnId="{54D2F7FA-32DA-4B07-B184-78371961ABD2}">
      <dgm:prSet/>
      <dgm:spPr/>
      <dgm:t>
        <a:bodyPr/>
        <a:lstStyle/>
        <a:p>
          <a:endParaRPr lang="es-PE"/>
        </a:p>
      </dgm:t>
    </dgm:pt>
    <dgm:pt modelId="{BD480A48-589C-41E3-9CD5-5BEA9C795E7C}">
      <dgm:prSet/>
      <dgm:spPr/>
      <dgm:t>
        <a:bodyPr/>
        <a:lstStyle/>
        <a:p>
          <a:endParaRPr lang="es-PE"/>
        </a:p>
      </dgm:t>
    </dgm:pt>
    <dgm:pt modelId="{3FA31B09-A1A9-443E-B895-9210A66F736E}" type="parTrans" cxnId="{336AE587-3222-4777-9CBE-97D6D5EE9796}">
      <dgm:prSet/>
      <dgm:spPr/>
      <dgm:t>
        <a:bodyPr/>
        <a:lstStyle/>
        <a:p>
          <a:endParaRPr lang="es-PE"/>
        </a:p>
      </dgm:t>
    </dgm:pt>
    <dgm:pt modelId="{659D0845-20D5-46EA-BE54-3294F7F168BC}" type="sibTrans" cxnId="{336AE587-3222-4777-9CBE-97D6D5EE9796}">
      <dgm:prSet/>
      <dgm:spPr/>
      <dgm:t>
        <a:bodyPr/>
        <a:lstStyle/>
        <a:p>
          <a:endParaRPr lang="es-PE"/>
        </a:p>
      </dgm:t>
    </dgm:pt>
    <dgm:pt modelId="{F4BC8F70-B75C-4808-90AE-6E6F2B52BBE8}">
      <dgm:prSet phldrT="[Texto]" phldr="1" custRadScaleRad="103140" custRadScaleInc="57602"/>
      <dgm:spPr/>
      <dgm:t>
        <a:bodyPr/>
        <a:lstStyle/>
        <a:p>
          <a:endParaRPr lang="es-PE" dirty="0"/>
        </a:p>
      </dgm:t>
    </dgm:pt>
    <dgm:pt modelId="{F5D508E7-3F23-4870-BEF9-0466CC69FC34}" type="parTrans" cxnId="{A09CABE2-CC36-46CE-94B4-C53290A2368E}">
      <dgm:prSet custAng="143743" custLinFactNeighborX="-25945" custLinFactNeighborY="4690"/>
      <dgm:spPr/>
      <dgm:t>
        <a:bodyPr/>
        <a:lstStyle/>
        <a:p>
          <a:endParaRPr lang="es-PE"/>
        </a:p>
      </dgm:t>
    </dgm:pt>
    <dgm:pt modelId="{7FA6B353-1043-4DCF-97BE-83F6412FD9EF}" type="sibTrans" cxnId="{A09CABE2-CC36-46CE-94B4-C53290A2368E}">
      <dgm:prSet/>
      <dgm:spPr/>
      <dgm:t>
        <a:bodyPr/>
        <a:lstStyle/>
        <a:p>
          <a:endParaRPr lang="es-PE"/>
        </a:p>
      </dgm:t>
    </dgm:pt>
    <dgm:pt modelId="{E71E69A6-6C24-4520-A348-D63BE91E4C8C}" type="pres">
      <dgm:prSet presAssocID="{95812450-9C40-4358-9CB6-21B57D3BB683}" presName="Name0" presStyleCnt="0">
        <dgm:presLayoutVars>
          <dgm:chMax val="1"/>
          <dgm:dir/>
          <dgm:animLvl val="ctr"/>
          <dgm:resizeHandles val="exact"/>
        </dgm:presLayoutVars>
      </dgm:prSet>
      <dgm:spPr/>
      <dgm:t>
        <a:bodyPr/>
        <a:lstStyle/>
        <a:p>
          <a:endParaRPr lang="es-PE"/>
        </a:p>
      </dgm:t>
    </dgm:pt>
    <dgm:pt modelId="{83729AA4-3E64-45BA-9E75-9E4021F7536D}" type="pres">
      <dgm:prSet presAssocID="{8E195FCF-80D9-4B99-9C22-696DE00B3175}" presName="centerShape" presStyleLbl="node0" presStyleIdx="0" presStyleCnt="1"/>
      <dgm:spPr/>
      <dgm:t>
        <a:bodyPr/>
        <a:lstStyle/>
        <a:p>
          <a:endParaRPr lang="es-PE"/>
        </a:p>
      </dgm:t>
    </dgm:pt>
    <dgm:pt modelId="{8F1CCC13-9176-4F0D-8B6B-342C3B0EC523}" type="pres">
      <dgm:prSet presAssocID="{6D4BA536-C029-4DE7-8316-2FA28DBFA2D0}" presName="parTrans" presStyleLbl="sibTrans2D1" presStyleIdx="0" presStyleCnt="4"/>
      <dgm:spPr/>
      <dgm:t>
        <a:bodyPr/>
        <a:lstStyle/>
        <a:p>
          <a:endParaRPr lang="es-PE"/>
        </a:p>
      </dgm:t>
    </dgm:pt>
    <dgm:pt modelId="{2C108735-8A6E-467B-B618-9E96800F5390}" type="pres">
      <dgm:prSet presAssocID="{6D4BA536-C029-4DE7-8316-2FA28DBFA2D0}" presName="connectorText" presStyleLbl="sibTrans2D1" presStyleIdx="0" presStyleCnt="4"/>
      <dgm:spPr/>
      <dgm:t>
        <a:bodyPr/>
        <a:lstStyle/>
        <a:p>
          <a:endParaRPr lang="es-PE"/>
        </a:p>
      </dgm:t>
    </dgm:pt>
    <dgm:pt modelId="{9F5969DE-0DB5-4F83-BF50-4C5BE9BDB3BC}" type="pres">
      <dgm:prSet presAssocID="{FF6E5129-2A4C-429F-A410-A7D4B250EA11}" presName="node" presStyleLbl="node1" presStyleIdx="0" presStyleCnt="4" custRadScaleRad="97135" custRadScaleInc="-12578">
        <dgm:presLayoutVars>
          <dgm:bulletEnabled val="1"/>
        </dgm:presLayoutVars>
      </dgm:prSet>
      <dgm:spPr/>
      <dgm:t>
        <a:bodyPr/>
        <a:lstStyle/>
        <a:p>
          <a:endParaRPr lang="es-PE"/>
        </a:p>
      </dgm:t>
    </dgm:pt>
    <dgm:pt modelId="{49A36C08-A3C1-4879-AA82-BD1A8CD1B1F0}" type="pres">
      <dgm:prSet presAssocID="{3805C906-A270-475D-8391-1B6606B70E32}" presName="parTrans" presStyleLbl="sibTrans2D1" presStyleIdx="1" presStyleCnt="4" custLinFactNeighborX="-646" custLinFactNeighborY="-13751"/>
      <dgm:spPr/>
      <dgm:t>
        <a:bodyPr/>
        <a:lstStyle/>
        <a:p>
          <a:endParaRPr lang="es-PE"/>
        </a:p>
      </dgm:t>
    </dgm:pt>
    <dgm:pt modelId="{65A3D9B6-2BD7-4722-9F97-542CC5734539}" type="pres">
      <dgm:prSet presAssocID="{3805C906-A270-475D-8391-1B6606B70E32}" presName="connectorText" presStyleLbl="sibTrans2D1" presStyleIdx="1" presStyleCnt="4"/>
      <dgm:spPr/>
      <dgm:t>
        <a:bodyPr/>
        <a:lstStyle/>
        <a:p>
          <a:endParaRPr lang="es-PE"/>
        </a:p>
      </dgm:t>
    </dgm:pt>
    <dgm:pt modelId="{ACF0C2C1-FDE5-4497-92F9-C9E61A41C755}" type="pres">
      <dgm:prSet presAssocID="{F268FC1E-1225-4177-B217-F2EAFCFC77A2}" presName="node" presStyleLbl="node1" presStyleIdx="1" presStyleCnt="4" custRadScaleRad="105104" custRadScaleInc="-14179">
        <dgm:presLayoutVars>
          <dgm:bulletEnabled val="1"/>
        </dgm:presLayoutVars>
      </dgm:prSet>
      <dgm:spPr/>
      <dgm:t>
        <a:bodyPr/>
        <a:lstStyle/>
        <a:p>
          <a:endParaRPr lang="es-PE"/>
        </a:p>
      </dgm:t>
    </dgm:pt>
    <dgm:pt modelId="{6C0290DC-F069-4934-BD77-AA3A497B8E04}" type="pres">
      <dgm:prSet presAssocID="{E4B35823-BA32-41E0-98F0-5A41F444F2C9}" presName="parTrans" presStyleLbl="sibTrans2D1" presStyleIdx="2" presStyleCnt="4" custAng="143743" custLinFactNeighborX="-25945" custLinFactNeighborY="4690"/>
      <dgm:spPr/>
      <dgm:t>
        <a:bodyPr/>
        <a:lstStyle/>
        <a:p>
          <a:endParaRPr lang="es-PE"/>
        </a:p>
      </dgm:t>
    </dgm:pt>
    <dgm:pt modelId="{692CA065-EF97-492A-B342-8E7A85786EF4}" type="pres">
      <dgm:prSet presAssocID="{E4B35823-BA32-41E0-98F0-5A41F444F2C9}" presName="connectorText" presStyleLbl="sibTrans2D1" presStyleIdx="2" presStyleCnt="4"/>
      <dgm:spPr/>
      <dgm:t>
        <a:bodyPr/>
        <a:lstStyle/>
        <a:p>
          <a:endParaRPr lang="es-PE"/>
        </a:p>
      </dgm:t>
    </dgm:pt>
    <dgm:pt modelId="{9A622AD8-67CD-4466-83B3-95A6FB1C9A89}" type="pres">
      <dgm:prSet presAssocID="{27E4C0E4-3E96-4C07-9234-F526551E758C}" presName="node" presStyleLbl="node1" presStyleIdx="2" presStyleCnt="4" custRadScaleRad="101849" custRadScaleInc="67076">
        <dgm:presLayoutVars>
          <dgm:bulletEnabled val="1"/>
        </dgm:presLayoutVars>
      </dgm:prSet>
      <dgm:spPr/>
      <dgm:t>
        <a:bodyPr/>
        <a:lstStyle/>
        <a:p>
          <a:endParaRPr lang="es-PE"/>
        </a:p>
      </dgm:t>
    </dgm:pt>
    <dgm:pt modelId="{37F350F7-A036-4CBC-B0E2-827F5C2246A8}" type="pres">
      <dgm:prSet presAssocID="{6EE6C2E6-F40B-4F9F-A88C-4CBBB8DB53EB}" presName="parTrans" presStyleLbl="sibTrans2D1" presStyleIdx="3" presStyleCnt="4" custLinFactNeighborX="-14913" custLinFactNeighborY="-2292"/>
      <dgm:spPr/>
      <dgm:t>
        <a:bodyPr/>
        <a:lstStyle/>
        <a:p>
          <a:endParaRPr lang="es-PE"/>
        </a:p>
      </dgm:t>
    </dgm:pt>
    <dgm:pt modelId="{BF115829-4A16-43C9-823E-CEEA88CF4084}" type="pres">
      <dgm:prSet presAssocID="{6EE6C2E6-F40B-4F9F-A88C-4CBBB8DB53EB}" presName="connectorText" presStyleLbl="sibTrans2D1" presStyleIdx="3" presStyleCnt="4"/>
      <dgm:spPr/>
      <dgm:t>
        <a:bodyPr/>
        <a:lstStyle/>
        <a:p>
          <a:endParaRPr lang="es-PE"/>
        </a:p>
      </dgm:t>
    </dgm:pt>
    <dgm:pt modelId="{C0DBFDA8-9286-45EA-BB9A-B0607C716F7E}" type="pres">
      <dgm:prSet presAssocID="{D0282459-06CF-4A2C-B0A3-709A512B04C9}" presName="node" presStyleLbl="node1" presStyleIdx="3" presStyleCnt="4" custRadScaleRad="99599" custRadScaleInc="7119">
        <dgm:presLayoutVars>
          <dgm:bulletEnabled val="1"/>
        </dgm:presLayoutVars>
      </dgm:prSet>
      <dgm:spPr/>
      <dgm:t>
        <a:bodyPr/>
        <a:lstStyle/>
        <a:p>
          <a:endParaRPr lang="es-PE"/>
        </a:p>
      </dgm:t>
    </dgm:pt>
  </dgm:ptLst>
  <dgm:cxnLst>
    <dgm:cxn modelId="{A09CABE2-CC36-46CE-94B4-C53290A2368E}" srcId="{95812450-9C40-4358-9CB6-21B57D3BB683}" destId="{F4BC8F70-B75C-4808-90AE-6E6F2B52BBE8}" srcOrd="7" destOrd="0" parTransId="{F5D508E7-3F23-4870-BEF9-0466CC69FC34}" sibTransId="{7FA6B353-1043-4DCF-97BE-83F6412FD9EF}"/>
    <dgm:cxn modelId="{0FE41F5A-AE7A-4F18-B364-57AE572CE14D}" type="presOf" srcId="{3805C906-A270-475D-8391-1B6606B70E32}" destId="{65A3D9B6-2BD7-4722-9F97-542CC5734539}" srcOrd="1" destOrd="0" presId="urn:microsoft.com/office/officeart/2005/8/layout/radial5"/>
    <dgm:cxn modelId="{03BD6B58-7157-4DEB-B4C1-2D7E043DFBD3}" type="presOf" srcId="{E4B35823-BA32-41E0-98F0-5A41F444F2C9}" destId="{692CA065-EF97-492A-B342-8E7A85786EF4}" srcOrd="1" destOrd="0" presId="urn:microsoft.com/office/officeart/2005/8/layout/radial5"/>
    <dgm:cxn modelId="{DFC79785-0868-4AA0-B7E8-9D004B080E4A}" type="presOf" srcId="{6EE6C2E6-F40B-4F9F-A88C-4CBBB8DB53EB}" destId="{37F350F7-A036-4CBC-B0E2-827F5C2246A8}" srcOrd="0" destOrd="0" presId="urn:microsoft.com/office/officeart/2005/8/layout/radial5"/>
    <dgm:cxn modelId="{54D2F7FA-32DA-4B07-B184-78371961ABD2}" srcId="{95812450-9C40-4358-9CB6-21B57D3BB683}" destId="{E307083C-5067-48B0-B4E0-81067689CF29}" srcOrd="5" destOrd="0" parTransId="{160595A2-2B55-439B-93DC-6E8645078625}" sibTransId="{6796737A-2873-427A-A087-AED7835B73AF}"/>
    <dgm:cxn modelId="{1FDFBAFF-6DE0-4095-B959-E650789ABD94}" type="presOf" srcId="{D0282459-06CF-4A2C-B0A3-709A512B04C9}" destId="{C0DBFDA8-9286-45EA-BB9A-B0607C716F7E}" srcOrd="0" destOrd="0" presId="urn:microsoft.com/office/officeart/2005/8/layout/radial5"/>
    <dgm:cxn modelId="{8C7BFDC9-6B4E-4F7E-8300-234E67985F2A}" type="presOf" srcId="{3805C906-A270-475D-8391-1B6606B70E32}" destId="{49A36C08-A3C1-4879-AA82-BD1A8CD1B1F0}" srcOrd="0" destOrd="0" presId="urn:microsoft.com/office/officeart/2005/8/layout/radial5"/>
    <dgm:cxn modelId="{3CA20140-6604-4FC6-A493-6BAA8BA431BD}" type="presOf" srcId="{E4B35823-BA32-41E0-98F0-5A41F444F2C9}" destId="{6C0290DC-F069-4934-BD77-AA3A497B8E04}" srcOrd="0" destOrd="0" presId="urn:microsoft.com/office/officeart/2005/8/layout/radial5"/>
    <dgm:cxn modelId="{F498BB3A-73E6-4960-8989-B522481E18B0}" srcId="{8E195FCF-80D9-4B99-9C22-696DE00B3175}" destId="{F268FC1E-1225-4177-B217-F2EAFCFC77A2}" srcOrd="1" destOrd="0" parTransId="{3805C906-A270-475D-8391-1B6606B70E32}" sibTransId="{7C35B578-857E-4A27-BB7D-CA8504DCACA1}"/>
    <dgm:cxn modelId="{52AA7E1F-9624-4351-A396-EFBBC348160A}" type="presOf" srcId="{FF6E5129-2A4C-429F-A410-A7D4B250EA11}" destId="{9F5969DE-0DB5-4F83-BF50-4C5BE9BDB3BC}" srcOrd="0" destOrd="0" presId="urn:microsoft.com/office/officeart/2005/8/layout/radial5"/>
    <dgm:cxn modelId="{423E99AF-03D5-4443-85E0-45B78949C184}" srcId="{8E195FCF-80D9-4B99-9C22-696DE00B3175}" destId="{FF6E5129-2A4C-429F-A410-A7D4B250EA11}" srcOrd="0" destOrd="0" parTransId="{6D4BA536-C029-4DE7-8316-2FA28DBFA2D0}" sibTransId="{67D9ACA7-5F82-4913-BE0F-8CEDFD3AA505}"/>
    <dgm:cxn modelId="{B5C48A39-189F-40AE-8A49-213FFFEACCB6}" type="presOf" srcId="{6EE6C2E6-F40B-4F9F-A88C-4CBBB8DB53EB}" destId="{BF115829-4A16-43C9-823E-CEEA88CF4084}" srcOrd="1" destOrd="0" presId="urn:microsoft.com/office/officeart/2005/8/layout/radial5"/>
    <dgm:cxn modelId="{AF1207CA-B10F-48E1-AF00-C0CC63FD9A6F}" srcId="{95812450-9C40-4358-9CB6-21B57D3BB683}" destId="{8E195FCF-80D9-4B99-9C22-696DE00B3175}" srcOrd="0" destOrd="0" parTransId="{451CDB06-086D-41E3-84D4-C6A0E34EAEB6}" sibTransId="{603620E0-C5E1-4C05-9E15-171922EA8F5C}"/>
    <dgm:cxn modelId="{7F720D5E-6EDA-4307-A73B-147621AC8EB2}" srcId="{8E195FCF-80D9-4B99-9C22-696DE00B3175}" destId="{D0282459-06CF-4A2C-B0A3-709A512B04C9}" srcOrd="3" destOrd="0" parTransId="{6EE6C2E6-F40B-4F9F-A88C-4CBBB8DB53EB}" sibTransId="{B0671845-05D9-4A40-9A41-1787FD659DDC}"/>
    <dgm:cxn modelId="{691723CA-D446-49D4-80C9-1E9D7F4C2CAB}" srcId="{8E195FCF-80D9-4B99-9C22-696DE00B3175}" destId="{27E4C0E4-3E96-4C07-9234-F526551E758C}" srcOrd="2" destOrd="0" parTransId="{E4B35823-BA32-41E0-98F0-5A41F444F2C9}" sibTransId="{81B304CF-45FB-4A03-AD0C-E062452164E0}"/>
    <dgm:cxn modelId="{6CC7B6CC-EE25-45F8-A8FC-8CD9DD7921B1}" srcId="{95812450-9C40-4358-9CB6-21B57D3BB683}" destId="{19401767-0E16-4725-8C5D-DCC0612DFECA}" srcOrd="2" destOrd="0" parTransId="{82BBDF96-CD3F-484F-8DA1-245336BEE1B9}" sibTransId="{C4ACFA51-88D2-4EBF-A631-EE92F17146B8}"/>
    <dgm:cxn modelId="{23D504F1-FA82-4DEA-B72B-2B1CA8C1A984}" type="presOf" srcId="{27E4C0E4-3E96-4C07-9234-F526551E758C}" destId="{9A622AD8-67CD-4466-83B3-95A6FB1C9A89}" srcOrd="0" destOrd="0" presId="urn:microsoft.com/office/officeart/2005/8/layout/radial5"/>
    <dgm:cxn modelId="{6E49FFB7-47B6-445E-AB4F-0D7BEE20ACCA}" srcId="{95812450-9C40-4358-9CB6-21B57D3BB683}" destId="{2A07E898-46E4-4B8A-9F4F-7BD28C982AB1}" srcOrd="1" destOrd="0" parTransId="{0281DCC6-1AFA-4199-98DA-B25B3D51B979}" sibTransId="{FF6925FE-EF54-486E-9844-03322980AC5C}"/>
    <dgm:cxn modelId="{000D9798-71D1-4482-A9FF-E90525CD84AE}" type="presOf" srcId="{8E195FCF-80D9-4B99-9C22-696DE00B3175}" destId="{83729AA4-3E64-45BA-9E75-9E4021F7536D}" srcOrd="0" destOrd="0" presId="urn:microsoft.com/office/officeart/2005/8/layout/radial5"/>
    <dgm:cxn modelId="{15B271E8-C8F3-4C1B-A6BD-B4109031050E}" type="presOf" srcId="{F268FC1E-1225-4177-B217-F2EAFCFC77A2}" destId="{ACF0C2C1-FDE5-4497-92F9-C9E61A41C755}" srcOrd="0" destOrd="0" presId="urn:microsoft.com/office/officeart/2005/8/layout/radial5"/>
    <dgm:cxn modelId="{5676D5A0-C958-44A2-BD14-2F241F46F63E}" srcId="{95812450-9C40-4358-9CB6-21B57D3BB683}" destId="{E1FEF154-D4C8-4F16-B871-1A47FE3BD31D}" srcOrd="4" destOrd="0" parTransId="{65A095DA-1024-4ED2-9903-6C8EAB4ECD8D}" sibTransId="{7EB69989-7AE0-4228-8E05-D3736D8E1D0E}"/>
    <dgm:cxn modelId="{12FB5C5A-E101-4AC4-8F3B-2AE684CD4FE4}" type="presOf" srcId="{6D4BA536-C029-4DE7-8316-2FA28DBFA2D0}" destId="{2C108735-8A6E-467B-B618-9E96800F5390}" srcOrd="1" destOrd="0" presId="urn:microsoft.com/office/officeart/2005/8/layout/radial5"/>
    <dgm:cxn modelId="{1D40E57E-B5D2-40CD-9848-0B11919EC063}" srcId="{95812450-9C40-4358-9CB6-21B57D3BB683}" destId="{50E19302-1B8E-49E6-B2DB-7FB356109E5C}" srcOrd="3" destOrd="0" parTransId="{CE8363A0-86A3-451E-ABB4-F0AC00FF6049}" sibTransId="{AF0D81EA-9DE0-44A6-8C23-C5B6DE70B681}"/>
    <dgm:cxn modelId="{336AE587-3222-4777-9CBE-97D6D5EE9796}" srcId="{95812450-9C40-4358-9CB6-21B57D3BB683}" destId="{BD480A48-589C-41E3-9CD5-5BEA9C795E7C}" srcOrd="6" destOrd="0" parTransId="{3FA31B09-A1A9-443E-B895-9210A66F736E}" sibTransId="{659D0845-20D5-46EA-BE54-3294F7F168BC}"/>
    <dgm:cxn modelId="{D5BE921E-9291-4829-9346-38D07A78ECA4}" type="presOf" srcId="{95812450-9C40-4358-9CB6-21B57D3BB683}" destId="{E71E69A6-6C24-4520-A348-D63BE91E4C8C}" srcOrd="0" destOrd="0" presId="urn:microsoft.com/office/officeart/2005/8/layout/radial5"/>
    <dgm:cxn modelId="{76E94B76-7E17-40DB-9322-17BEF69AE4C2}" type="presOf" srcId="{6D4BA536-C029-4DE7-8316-2FA28DBFA2D0}" destId="{8F1CCC13-9176-4F0D-8B6B-342C3B0EC523}" srcOrd="0" destOrd="0" presId="urn:microsoft.com/office/officeart/2005/8/layout/radial5"/>
    <dgm:cxn modelId="{7A5F12AA-01BE-4DC5-B4F8-4D22EBB269C6}" type="presParOf" srcId="{E71E69A6-6C24-4520-A348-D63BE91E4C8C}" destId="{83729AA4-3E64-45BA-9E75-9E4021F7536D}" srcOrd="0" destOrd="0" presId="urn:microsoft.com/office/officeart/2005/8/layout/radial5"/>
    <dgm:cxn modelId="{4BCBBBF3-ECBC-4567-94D1-9D010915ABCB}" type="presParOf" srcId="{E71E69A6-6C24-4520-A348-D63BE91E4C8C}" destId="{8F1CCC13-9176-4F0D-8B6B-342C3B0EC523}" srcOrd="1" destOrd="0" presId="urn:microsoft.com/office/officeart/2005/8/layout/radial5"/>
    <dgm:cxn modelId="{BC8B2920-09D9-4F10-9B30-659E3C12F0F6}" type="presParOf" srcId="{8F1CCC13-9176-4F0D-8B6B-342C3B0EC523}" destId="{2C108735-8A6E-467B-B618-9E96800F5390}" srcOrd="0" destOrd="0" presId="urn:microsoft.com/office/officeart/2005/8/layout/radial5"/>
    <dgm:cxn modelId="{EEBC1165-63EA-473F-A0D5-F2526A2F88E0}" type="presParOf" srcId="{E71E69A6-6C24-4520-A348-D63BE91E4C8C}" destId="{9F5969DE-0DB5-4F83-BF50-4C5BE9BDB3BC}" srcOrd="2" destOrd="0" presId="urn:microsoft.com/office/officeart/2005/8/layout/radial5"/>
    <dgm:cxn modelId="{BA42B63D-D495-45DF-AF0F-4ADC03BBE5A3}" type="presParOf" srcId="{E71E69A6-6C24-4520-A348-D63BE91E4C8C}" destId="{49A36C08-A3C1-4879-AA82-BD1A8CD1B1F0}" srcOrd="3" destOrd="0" presId="urn:microsoft.com/office/officeart/2005/8/layout/radial5"/>
    <dgm:cxn modelId="{1D564883-CA02-46DD-96E8-5DB4BD4743A5}" type="presParOf" srcId="{49A36C08-A3C1-4879-AA82-BD1A8CD1B1F0}" destId="{65A3D9B6-2BD7-4722-9F97-542CC5734539}" srcOrd="0" destOrd="0" presId="urn:microsoft.com/office/officeart/2005/8/layout/radial5"/>
    <dgm:cxn modelId="{F010E794-FE3B-4261-A6F8-3B8240BC7B8B}" type="presParOf" srcId="{E71E69A6-6C24-4520-A348-D63BE91E4C8C}" destId="{ACF0C2C1-FDE5-4497-92F9-C9E61A41C755}" srcOrd="4" destOrd="0" presId="urn:microsoft.com/office/officeart/2005/8/layout/radial5"/>
    <dgm:cxn modelId="{F1F66A55-5DC2-40A3-850D-676CE966052C}" type="presParOf" srcId="{E71E69A6-6C24-4520-A348-D63BE91E4C8C}" destId="{6C0290DC-F069-4934-BD77-AA3A497B8E04}" srcOrd="5" destOrd="0" presId="urn:microsoft.com/office/officeart/2005/8/layout/radial5"/>
    <dgm:cxn modelId="{05E91057-54F5-4EB0-9E51-E093EEBE4298}" type="presParOf" srcId="{6C0290DC-F069-4934-BD77-AA3A497B8E04}" destId="{692CA065-EF97-492A-B342-8E7A85786EF4}" srcOrd="0" destOrd="0" presId="urn:microsoft.com/office/officeart/2005/8/layout/radial5"/>
    <dgm:cxn modelId="{1A298C99-DCC7-4D32-A1ED-2DC887548226}" type="presParOf" srcId="{E71E69A6-6C24-4520-A348-D63BE91E4C8C}" destId="{9A622AD8-67CD-4466-83B3-95A6FB1C9A89}" srcOrd="6" destOrd="0" presId="urn:microsoft.com/office/officeart/2005/8/layout/radial5"/>
    <dgm:cxn modelId="{CD647126-6F87-4242-9CBD-CC7011BC6FE5}" type="presParOf" srcId="{E71E69A6-6C24-4520-A348-D63BE91E4C8C}" destId="{37F350F7-A036-4CBC-B0E2-827F5C2246A8}" srcOrd="7" destOrd="0" presId="urn:microsoft.com/office/officeart/2005/8/layout/radial5"/>
    <dgm:cxn modelId="{EC623819-CFE6-414E-945C-855A3DDD7655}" type="presParOf" srcId="{37F350F7-A036-4CBC-B0E2-827F5C2246A8}" destId="{BF115829-4A16-43C9-823E-CEEA88CF4084}" srcOrd="0" destOrd="0" presId="urn:microsoft.com/office/officeart/2005/8/layout/radial5"/>
    <dgm:cxn modelId="{13B96222-4FED-40F6-8898-1248549FD942}" type="presParOf" srcId="{E71E69A6-6C24-4520-A348-D63BE91E4C8C}" destId="{C0DBFDA8-9286-45EA-BB9A-B0607C716F7E}"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729AA4-3E64-45BA-9E75-9E4021F7536D}">
      <dsp:nvSpPr>
        <dsp:cNvPr id="0" name=""/>
        <dsp:cNvSpPr/>
      </dsp:nvSpPr>
      <dsp:spPr>
        <a:xfrm>
          <a:off x="4500618" y="1482780"/>
          <a:ext cx="1057163" cy="105716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PE" sz="1500" kern="1200" dirty="0" smtClean="0"/>
            <a:t>COMITÉ DE GESTION</a:t>
          </a:r>
          <a:endParaRPr lang="es-PE" sz="1500" kern="1200" dirty="0"/>
        </a:p>
      </dsp:txBody>
      <dsp:txXfrm>
        <a:off x="4655436" y="1637598"/>
        <a:ext cx="747527" cy="747527"/>
      </dsp:txXfrm>
    </dsp:sp>
    <dsp:sp modelId="{8F1CCC13-9176-4F0D-8B6B-342C3B0EC523}">
      <dsp:nvSpPr>
        <dsp:cNvPr id="0" name=""/>
        <dsp:cNvSpPr/>
      </dsp:nvSpPr>
      <dsp:spPr>
        <a:xfrm rot="15860394">
          <a:off x="4858052" y="1122025"/>
          <a:ext cx="201634" cy="359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s-PE" sz="700" kern="1200"/>
        </a:p>
      </dsp:txBody>
      <dsp:txXfrm rot="10800000">
        <a:off x="4891280" y="1224010"/>
        <a:ext cx="141144" cy="215661"/>
      </dsp:txXfrm>
    </dsp:sp>
    <dsp:sp modelId="{9F5969DE-0DB5-4F83-BF50-4C5BE9BDB3BC}">
      <dsp:nvSpPr>
        <dsp:cNvPr id="0" name=""/>
        <dsp:cNvSpPr/>
      </dsp:nvSpPr>
      <dsp:spPr>
        <a:xfrm>
          <a:off x="4358831" y="52184"/>
          <a:ext cx="1057163" cy="105716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PE" sz="700" kern="1200" dirty="0" smtClean="0"/>
            <a:t>REPRESENTANTES DEL PERSONAL DOCENTE</a:t>
          </a:r>
          <a:endParaRPr lang="es-PE" sz="700" kern="1200" dirty="0"/>
        </a:p>
      </dsp:txBody>
      <dsp:txXfrm>
        <a:off x="4513649" y="207002"/>
        <a:ext cx="747527" cy="747527"/>
      </dsp:txXfrm>
    </dsp:sp>
    <dsp:sp modelId="{49A36C08-A3C1-4879-AA82-BD1A8CD1B1F0}">
      <dsp:nvSpPr>
        <dsp:cNvPr id="0" name=""/>
        <dsp:cNvSpPr/>
      </dsp:nvSpPr>
      <dsp:spPr>
        <a:xfrm rot="21217167">
          <a:off x="5660948" y="1696614"/>
          <a:ext cx="264143" cy="359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s-PE" sz="700" kern="1200"/>
        </a:p>
      </dsp:txBody>
      <dsp:txXfrm>
        <a:off x="5661193" y="1772904"/>
        <a:ext cx="184900" cy="215661"/>
      </dsp:txXfrm>
    </dsp:sp>
    <dsp:sp modelId="{ACF0C2C1-FDE5-4497-92F9-C9E61A41C755}">
      <dsp:nvSpPr>
        <dsp:cNvPr id="0" name=""/>
        <dsp:cNvSpPr/>
      </dsp:nvSpPr>
      <dsp:spPr>
        <a:xfrm>
          <a:off x="6046529" y="1309910"/>
          <a:ext cx="1057163" cy="105716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PE" sz="700" kern="1200" dirty="0" smtClean="0"/>
            <a:t>DIRECTOR DE INSTITUCIÓN EDUCATIVA</a:t>
          </a:r>
          <a:endParaRPr lang="es-PE" sz="700" kern="1200" dirty="0"/>
        </a:p>
      </dsp:txBody>
      <dsp:txXfrm>
        <a:off x="6201347" y="1464728"/>
        <a:ext cx="747527" cy="747527"/>
      </dsp:txXfrm>
    </dsp:sp>
    <dsp:sp modelId="{6C0290DC-F069-4934-BD77-AA3A497B8E04}">
      <dsp:nvSpPr>
        <dsp:cNvPr id="0" name=""/>
        <dsp:cNvSpPr/>
      </dsp:nvSpPr>
      <dsp:spPr>
        <a:xfrm rot="7354795">
          <a:off x="4472442" y="2494161"/>
          <a:ext cx="238610" cy="359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s-PE" sz="700" kern="1200"/>
        </a:p>
      </dsp:txBody>
      <dsp:txXfrm rot="10800000">
        <a:off x="4527506" y="2535889"/>
        <a:ext cx="167027" cy="215661"/>
      </dsp:txXfrm>
    </dsp:sp>
    <dsp:sp modelId="{9A622AD8-67CD-4466-83B3-95A6FB1C9A89}">
      <dsp:nvSpPr>
        <dsp:cNvPr id="0" name=""/>
        <dsp:cNvSpPr/>
      </dsp:nvSpPr>
      <dsp:spPr>
        <a:xfrm>
          <a:off x="3742739" y="2785773"/>
          <a:ext cx="1057163" cy="105716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PE" sz="700" kern="1200" dirty="0" smtClean="0"/>
            <a:t>SUB </a:t>
          </a:r>
          <a:r>
            <a:rPr lang="es-PE" sz="700" kern="1200" dirty="0" smtClean="0"/>
            <a:t>DIRECTOR DE AREAS TECNICAS, JEFE DE TALLER O QUIEN HAGA SUS VECES</a:t>
          </a:r>
          <a:endParaRPr lang="es-PE" sz="700" kern="1200" dirty="0"/>
        </a:p>
      </dsp:txBody>
      <dsp:txXfrm>
        <a:off x="3897557" y="2940591"/>
        <a:ext cx="747527" cy="747527"/>
      </dsp:txXfrm>
    </dsp:sp>
    <dsp:sp modelId="{37F350F7-A036-4CBC-B0E2-827F5C2246A8}">
      <dsp:nvSpPr>
        <dsp:cNvPr id="0" name=""/>
        <dsp:cNvSpPr/>
      </dsp:nvSpPr>
      <dsp:spPr>
        <a:xfrm rot="10992213">
          <a:off x="4156126" y="1782567"/>
          <a:ext cx="220961" cy="35943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s-PE" sz="700" kern="1200"/>
        </a:p>
      </dsp:txBody>
      <dsp:txXfrm rot="10800000">
        <a:off x="4222362" y="1856306"/>
        <a:ext cx="154673" cy="215661"/>
      </dsp:txXfrm>
    </dsp:sp>
    <dsp:sp modelId="{C0DBFDA8-9286-45EA-BB9A-B0607C716F7E}">
      <dsp:nvSpPr>
        <dsp:cNvPr id="0" name=""/>
        <dsp:cNvSpPr/>
      </dsp:nvSpPr>
      <dsp:spPr>
        <a:xfrm>
          <a:off x="3028849" y="1400404"/>
          <a:ext cx="1057163" cy="1057163"/>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es-PE" sz="700" kern="1200" dirty="0" smtClean="0"/>
            <a:t>REPRESENTANTE DEL PERSONAL ADMINISTRATIVO </a:t>
          </a:r>
          <a:endParaRPr lang="es-PE" sz="700" kern="1200" dirty="0"/>
        </a:p>
      </dsp:txBody>
      <dsp:txXfrm>
        <a:off x="3183667" y="1555222"/>
        <a:ext cx="747527" cy="747527"/>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B95593FF-8C2A-4558-A8A3-54E7CB00312D}" type="datetimeFigureOut">
              <a:rPr lang="es-PE" smtClean="0"/>
              <a:t>26/02/2018</a:t>
            </a:fld>
            <a:endParaRPr lang="es-PE"/>
          </a:p>
        </p:txBody>
      </p:sp>
      <p:sp>
        <p:nvSpPr>
          <p:cNvPr id="4" name="Marcador de pie de página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s-PE"/>
          </a:p>
        </p:txBody>
      </p:sp>
      <p:sp>
        <p:nvSpPr>
          <p:cNvPr id="5" name="Marcador de número de diapositiva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DF63FA68-62E4-4A47-8AE4-383B87583078}" type="slidenum">
              <a:rPr lang="es-PE" smtClean="0"/>
              <a:t>‹Nº›</a:t>
            </a:fld>
            <a:endParaRPr lang="es-PE"/>
          </a:p>
        </p:txBody>
      </p:sp>
    </p:spTree>
    <p:extLst>
      <p:ext uri="{BB962C8B-B14F-4D97-AF65-F5344CB8AC3E}">
        <p14:creationId xmlns:p14="http://schemas.microsoft.com/office/powerpoint/2010/main" val="19442180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5A232637-F697-4862-9E2D-1F6FA4F2C16B}" type="datetimeFigureOut">
              <a:rPr lang="es-PE" smtClean="0"/>
              <a:t>26/02/2018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A062E746-4E50-4261-B600-A87B94AB2EF3}" type="slidenum">
              <a:rPr lang="es-PE" smtClean="0"/>
              <a:t>‹Nº›</a:t>
            </a:fld>
            <a:endParaRPr lang="es-P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3662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5A232637-F697-4862-9E2D-1F6FA4F2C16B}" type="datetimeFigureOut">
              <a:rPr lang="es-PE" smtClean="0"/>
              <a:t>26/02/2018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458084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5A232637-F697-4862-9E2D-1F6FA4F2C16B}" type="datetimeFigureOut">
              <a:rPr lang="es-PE" smtClean="0"/>
              <a:t>26/02/2018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3194916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5A232637-F697-4862-9E2D-1F6FA4F2C16B}" type="datetimeFigureOut">
              <a:rPr lang="es-PE" smtClean="0"/>
              <a:t>26/02/2018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284887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5A232637-F697-4862-9E2D-1F6FA4F2C16B}" type="datetimeFigureOut">
              <a:rPr lang="es-PE" smtClean="0"/>
              <a:t>26/02/2018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A062E746-4E50-4261-B600-A87B94AB2EF3}" type="slidenum">
              <a:rPr lang="es-PE" smtClean="0"/>
              <a:t>‹Nº›</a:t>
            </a:fld>
            <a:endParaRPr lang="es-P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649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5A232637-F697-4862-9E2D-1F6FA4F2C16B}" type="datetimeFigureOut">
              <a:rPr lang="es-PE" smtClean="0"/>
              <a:t>26/02/2018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3163860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097280" y="2582334"/>
            <a:ext cx="4937760" cy="3378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217920" y="2582334"/>
            <a:ext cx="4937760" cy="3378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5A232637-F697-4862-9E2D-1F6FA4F2C16B}" type="datetimeFigureOut">
              <a:rPr lang="es-PE" smtClean="0"/>
              <a:t>26/02/2018</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243158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5A232637-F697-4862-9E2D-1F6FA4F2C16B}" type="datetimeFigureOut">
              <a:rPr lang="es-PE" smtClean="0"/>
              <a:t>26/02/2018</a:t>
            </a:fld>
            <a:endParaRPr lang="es-PE"/>
          </a:p>
        </p:txBody>
      </p:sp>
      <p:sp>
        <p:nvSpPr>
          <p:cNvPr id="4" name="Footer Placeholder 3"/>
          <p:cNvSpPr>
            <a:spLocks noGrp="1"/>
          </p:cNvSpPr>
          <p:nvPr>
            <p:ph type="ftr" sz="quarter" idx="11"/>
          </p:nvPr>
        </p:nvSpPr>
        <p:spPr/>
        <p:txBody>
          <a:bodyPr/>
          <a:lstStyle/>
          <a:p>
            <a:endParaRPr lang="es-PE"/>
          </a:p>
        </p:txBody>
      </p:sp>
      <p:sp>
        <p:nvSpPr>
          <p:cNvPr id="5" name="Slide Number Placeholder 4"/>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4044472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A232637-F697-4862-9E2D-1F6FA4F2C16B}" type="datetimeFigureOut">
              <a:rPr lang="es-PE" smtClean="0"/>
              <a:t>26/02/2018</a:t>
            </a:fld>
            <a:endParaRPr lang="es-P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s-PE"/>
          </a:p>
        </p:txBody>
      </p:sp>
      <p:sp>
        <p:nvSpPr>
          <p:cNvPr id="9" name="Slide Number Placeholder 8"/>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2195716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A232637-F697-4862-9E2D-1F6FA4F2C16B}" type="datetimeFigureOut">
              <a:rPr lang="es-PE" smtClean="0"/>
              <a:t>26/02/2018</a:t>
            </a:fld>
            <a:endParaRPr lang="es-P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s-P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062E746-4E50-4261-B600-A87B94AB2EF3}" type="slidenum">
              <a:rPr lang="es-PE" smtClean="0"/>
              <a:t>‹Nº›</a:t>
            </a:fld>
            <a:endParaRPr lang="es-PE"/>
          </a:p>
        </p:txBody>
      </p:sp>
    </p:spTree>
    <p:extLst>
      <p:ext uri="{BB962C8B-B14F-4D97-AF65-F5344CB8AC3E}">
        <p14:creationId xmlns:p14="http://schemas.microsoft.com/office/powerpoint/2010/main" val="3021737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A232637-F697-4862-9E2D-1F6FA4F2C16B}" type="datetimeFigureOut">
              <a:rPr lang="es-PE" smtClean="0"/>
              <a:t>26/02/2018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A062E746-4E50-4261-B600-A87B94AB2EF3}" type="slidenum">
              <a:rPr lang="es-PE" smtClean="0"/>
              <a:t>‹Nº›</a:t>
            </a:fld>
            <a:endParaRPr lang="es-PE"/>
          </a:p>
        </p:txBody>
      </p:sp>
    </p:spTree>
    <p:extLst>
      <p:ext uri="{BB962C8B-B14F-4D97-AF65-F5344CB8AC3E}">
        <p14:creationId xmlns:p14="http://schemas.microsoft.com/office/powerpoint/2010/main" val="3402132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A232637-F697-4862-9E2D-1F6FA4F2C16B}" type="datetimeFigureOut">
              <a:rPr lang="es-PE" smtClean="0"/>
              <a:t>26/02/2018</a:t>
            </a:fld>
            <a:endParaRPr lang="es-P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s-P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A062E746-4E50-4261-B600-A87B94AB2EF3}" type="slidenum">
              <a:rPr lang="es-PE" smtClean="0"/>
              <a:t>‹Nº›</a:t>
            </a:fld>
            <a:endParaRPr lang="es-P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0040753"/>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97280" y="758952"/>
            <a:ext cx="10058400" cy="1267556"/>
          </a:xfrm>
        </p:spPr>
        <p:txBody>
          <a:bodyPr/>
          <a:lstStyle/>
          <a:p>
            <a:pPr algn="ctr"/>
            <a:endParaRPr lang="es-PE" sz="4000" dirty="0"/>
          </a:p>
        </p:txBody>
      </p:sp>
      <p:sp>
        <p:nvSpPr>
          <p:cNvPr id="4" name="Subtítulo 3"/>
          <p:cNvSpPr>
            <a:spLocks noGrp="1"/>
          </p:cNvSpPr>
          <p:nvPr>
            <p:ph type="subTitle" idx="1"/>
          </p:nvPr>
        </p:nvSpPr>
        <p:spPr>
          <a:xfrm>
            <a:off x="1100051" y="2100649"/>
            <a:ext cx="10058400" cy="3497971"/>
          </a:xfrm>
        </p:spPr>
        <p:txBody>
          <a:bodyPr>
            <a:normAutofit/>
          </a:bodyPr>
          <a:lstStyle/>
          <a:p>
            <a:pPr algn="ctr"/>
            <a:r>
              <a:rPr lang="es-PE" sz="4000" dirty="0">
                <a:solidFill>
                  <a:schemeClr val="tx1"/>
                </a:solidFill>
                <a:latin typeface="+mn-lt"/>
              </a:rPr>
              <a:t>GESTION DE LOS RECURSOS PROPIOS </a:t>
            </a:r>
            <a:r>
              <a:rPr lang="es-PE" sz="4000" dirty="0" smtClean="0">
                <a:solidFill>
                  <a:schemeClr val="tx1"/>
                </a:solidFill>
                <a:latin typeface="+mn-lt"/>
              </a:rPr>
              <a:t> EN </a:t>
            </a:r>
            <a:r>
              <a:rPr lang="es-PE" sz="4000" dirty="0">
                <a:solidFill>
                  <a:schemeClr val="tx1"/>
                </a:solidFill>
                <a:latin typeface="+mn-lt"/>
              </a:rPr>
              <a:t>LAS INSTITUCIONES </a:t>
            </a:r>
            <a:r>
              <a:rPr lang="es-PE" sz="4000" dirty="0" err="1" smtClean="0">
                <a:solidFill>
                  <a:schemeClr val="tx1"/>
                </a:solidFill>
                <a:latin typeface="+mn-lt"/>
              </a:rPr>
              <a:t>EDUCaTIVAS</a:t>
            </a:r>
            <a:r>
              <a:rPr lang="es-PE" sz="4000" dirty="0" smtClean="0">
                <a:solidFill>
                  <a:schemeClr val="tx1"/>
                </a:solidFill>
                <a:latin typeface="+mn-lt"/>
              </a:rPr>
              <a:t> </a:t>
            </a:r>
            <a:r>
              <a:rPr lang="es-PE" sz="4000" dirty="0">
                <a:solidFill>
                  <a:schemeClr val="tx1"/>
                </a:solidFill>
                <a:latin typeface="+mn-lt"/>
              </a:rPr>
              <a:t>PÚBLICAS </a:t>
            </a:r>
            <a:endParaRPr lang="es-PE" sz="4000" dirty="0" smtClean="0">
              <a:solidFill>
                <a:schemeClr val="tx1"/>
              </a:solidFill>
              <a:latin typeface="+mn-lt"/>
            </a:endParaRPr>
          </a:p>
          <a:p>
            <a:pPr algn="ctr"/>
            <a:r>
              <a:rPr lang="es-PE" sz="4000" dirty="0" smtClean="0">
                <a:solidFill>
                  <a:schemeClr val="tx1"/>
                </a:solidFill>
                <a:latin typeface="+mn-lt"/>
              </a:rPr>
              <a:t>TACNA -2018</a:t>
            </a:r>
            <a:endParaRPr lang="es-PE" sz="4000" dirty="0">
              <a:solidFill>
                <a:schemeClr val="tx1"/>
              </a:solidFill>
              <a:latin typeface="+mn-lt"/>
            </a:endParaRPr>
          </a:p>
          <a:p>
            <a:pPr algn="ctr"/>
            <a:endParaRPr lang="es-PE" sz="4000" dirty="0" smtClean="0">
              <a:solidFill>
                <a:schemeClr val="tx1"/>
              </a:solidFill>
            </a:endParaRPr>
          </a:p>
          <a:p>
            <a:pPr algn="ctr"/>
            <a:endParaRPr lang="es-PE" sz="4000" dirty="0">
              <a:solidFill>
                <a:schemeClr val="tx1"/>
              </a:solidFill>
            </a:endParaRPr>
          </a:p>
          <a:p>
            <a:pPr algn="ctr"/>
            <a:endParaRPr lang="es-PE" sz="4000" dirty="0" smtClean="0">
              <a:solidFill>
                <a:schemeClr val="tx1"/>
              </a:solidFill>
            </a:endParaRPr>
          </a:p>
          <a:p>
            <a:pPr algn="ctr"/>
            <a:endParaRPr lang="es-PE" sz="4000" dirty="0">
              <a:solidFill>
                <a:schemeClr val="tx1"/>
              </a:solidFill>
            </a:endParaRPr>
          </a:p>
        </p:txBody>
      </p:sp>
      <p:pic>
        <p:nvPicPr>
          <p:cNvPr id="5" name="Imagen 4"/>
          <p:cNvPicPr>
            <a:picLocks noChangeAspect="1"/>
          </p:cNvPicPr>
          <p:nvPr/>
        </p:nvPicPr>
        <p:blipFill>
          <a:blip r:embed="rId2"/>
          <a:stretch>
            <a:fillRect/>
          </a:stretch>
        </p:blipFill>
        <p:spPr>
          <a:xfrm>
            <a:off x="2965622" y="758952"/>
            <a:ext cx="6203092" cy="1201653"/>
          </a:xfrm>
          <a:prstGeom prst="rect">
            <a:avLst/>
          </a:prstGeom>
        </p:spPr>
      </p:pic>
    </p:spTree>
    <p:extLst>
      <p:ext uri="{BB962C8B-B14F-4D97-AF65-F5344CB8AC3E}">
        <p14:creationId xmlns:p14="http://schemas.microsoft.com/office/powerpoint/2010/main" val="11264222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PE" b="1" dirty="0">
                <a:solidFill>
                  <a:schemeClr val="accent2"/>
                </a:solidFill>
              </a:rPr>
              <a:t>APERTURA DE CUENTA BANCARIA (ART.12)  Y DOCUMENTACIÓN CONTABLE</a:t>
            </a:r>
            <a:endParaRPr lang="es-PE" dirty="0"/>
          </a:p>
        </p:txBody>
      </p:sp>
      <p:sp>
        <p:nvSpPr>
          <p:cNvPr id="3" name="Marcador de contenido 2"/>
          <p:cNvSpPr>
            <a:spLocks noGrp="1"/>
          </p:cNvSpPr>
          <p:nvPr>
            <p:ph idx="1"/>
          </p:nvPr>
        </p:nvSpPr>
        <p:spPr/>
        <p:txBody>
          <a:bodyPr/>
          <a:lstStyle/>
          <a:p>
            <a:pPr marL="457200" indent="-457200">
              <a:buFont typeface="+mj-lt"/>
              <a:buAutoNum type="alphaLcParenR"/>
            </a:pPr>
            <a:endParaRPr lang="es-PE" dirty="0"/>
          </a:p>
          <a:p>
            <a:pPr marL="457200" indent="-457200">
              <a:buFont typeface="+mj-lt"/>
              <a:buAutoNum type="alphaLcParenR" startAt="4"/>
            </a:pPr>
            <a:r>
              <a:rPr lang="es-PE" dirty="0"/>
              <a:t>El Director de la Institución Educativa  presentará el Libro Caja y su informe a la UGEL TACNA, </a:t>
            </a:r>
            <a:r>
              <a:rPr lang="es-PE" dirty="0" smtClean="0"/>
              <a:t>cada trimestre, conforme al siguiente cronograma:</a:t>
            </a:r>
          </a:p>
          <a:p>
            <a:pPr marL="0" indent="0">
              <a:buNone/>
            </a:pPr>
            <a:endParaRPr lang="es-PE" dirty="0" smtClean="0"/>
          </a:p>
          <a:p>
            <a:pPr lvl="1">
              <a:buFont typeface="Wingdings" panose="05000000000000000000" pitchFamily="2" charset="2"/>
              <a:buChar char="v"/>
            </a:pPr>
            <a:r>
              <a:rPr lang="es-PE" dirty="0" smtClean="0"/>
              <a:t>Primer trimestre	: 15 de Abril.</a:t>
            </a:r>
          </a:p>
          <a:p>
            <a:pPr lvl="1">
              <a:buFont typeface="Wingdings" panose="05000000000000000000" pitchFamily="2" charset="2"/>
              <a:buChar char="v"/>
            </a:pPr>
            <a:r>
              <a:rPr lang="es-PE" dirty="0" smtClean="0"/>
              <a:t>Segundo trimestre	: 15 de Julio</a:t>
            </a:r>
          </a:p>
          <a:p>
            <a:pPr lvl="1">
              <a:buFont typeface="Wingdings" panose="05000000000000000000" pitchFamily="2" charset="2"/>
              <a:buChar char="v"/>
            </a:pPr>
            <a:r>
              <a:rPr lang="es-PE" dirty="0" smtClean="0"/>
              <a:t>Tercer trimestre	: 15 de Octubre	</a:t>
            </a:r>
          </a:p>
          <a:p>
            <a:pPr lvl="1">
              <a:buFont typeface="Wingdings" panose="05000000000000000000" pitchFamily="2" charset="2"/>
              <a:buChar char="v"/>
            </a:pPr>
            <a:r>
              <a:rPr lang="es-PE" dirty="0" smtClean="0"/>
              <a:t>Cuarto Trimestre	: 15 de Enero del año siguiente.</a:t>
            </a:r>
          </a:p>
          <a:p>
            <a:pPr marL="201168" lvl="1" indent="0">
              <a:buNone/>
            </a:pPr>
            <a:r>
              <a:rPr lang="es-PE" dirty="0" smtClean="0"/>
              <a:t>	</a:t>
            </a:r>
            <a:endParaRPr lang="es-PE" dirty="0"/>
          </a:p>
          <a:p>
            <a:endParaRPr lang="es-PE" dirty="0"/>
          </a:p>
        </p:txBody>
      </p:sp>
    </p:spTree>
    <p:extLst>
      <p:ext uri="{BB962C8B-B14F-4D97-AF65-F5344CB8AC3E}">
        <p14:creationId xmlns:p14="http://schemas.microsoft.com/office/powerpoint/2010/main" val="325184082"/>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PE" b="1" dirty="0">
                <a:solidFill>
                  <a:schemeClr val="accent2"/>
                </a:solidFill>
              </a:rPr>
              <a:t>APERTURA DE CUENTA BANCARIA (ART.12)  Y DOCUMENTACIÓN CONTABLE</a:t>
            </a:r>
            <a:endParaRPr lang="es-PE" dirty="0"/>
          </a:p>
        </p:txBody>
      </p:sp>
      <p:sp>
        <p:nvSpPr>
          <p:cNvPr id="3" name="Marcador de contenido 2"/>
          <p:cNvSpPr>
            <a:spLocks noGrp="1"/>
          </p:cNvSpPr>
          <p:nvPr>
            <p:ph idx="1"/>
          </p:nvPr>
        </p:nvSpPr>
        <p:spPr/>
        <p:txBody>
          <a:bodyPr/>
          <a:lstStyle/>
          <a:p>
            <a:pPr marL="457200" indent="-457200">
              <a:buFont typeface="+mj-lt"/>
              <a:buAutoNum type="alphaLcParenR" startAt="5"/>
            </a:pPr>
            <a:r>
              <a:rPr lang="es-PE" dirty="0" smtClean="0"/>
              <a:t>Para la Revisión del Libro caja deberá presentar Declaración Jurada firmado por todos los integrantes del Com8ite de Gestión de Recursos Propios y por los integrantes del CONEI DANDO CONFORMIDAD A LA PRESENTACIÓN DEL Libro Caja, especificando con claridad sus nombres y sus cargos al que corresponden. ( 10.3 Directiva)</a:t>
            </a:r>
          </a:p>
          <a:p>
            <a:pPr marL="457200" indent="-457200">
              <a:buFont typeface="+mj-lt"/>
              <a:buAutoNum type="alphaLcParenR" startAt="5"/>
            </a:pPr>
            <a:r>
              <a:rPr lang="es-PE" dirty="0" smtClean="0"/>
              <a:t>El incumplimiento del respectivo cronograma es de única responsabilidad del Comité de Recursos Directamente </a:t>
            </a:r>
            <a:r>
              <a:rPr lang="es-PE" dirty="0" smtClean="0"/>
              <a:t>Recaudados y </a:t>
            </a:r>
            <a:r>
              <a:rPr lang="es-PE" dirty="0" smtClean="0"/>
              <a:t>esta se sujetara a las sanciones administrativas correspondientes de acuerdo a las Normas vigentes. ( 10.4 Directiva).</a:t>
            </a:r>
          </a:p>
          <a:p>
            <a:pPr marL="457200" indent="-457200">
              <a:buFont typeface="+mj-lt"/>
              <a:buAutoNum type="alphaLcParenR" startAt="5"/>
            </a:pPr>
            <a:endParaRPr lang="es-PE" dirty="0"/>
          </a:p>
        </p:txBody>
      </p:sp>
    </p:spTree>
    <p:extLst>
      <p:ext uri="{BB962C8B-B14F-4D97-AF65-F5344CB8AC3E}">
        <p14:creationId xmlns:p14="http://schemas.microsoft.com/office/powerpoint/2010/main" val="2741091686"/>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PE" b="1" dirty="0" smtClean="0">
                <a:solidFill>
                  <a:schemeClr val="accent2"/>
                </a:solidFill>
              </a:rPr>
              <a:t>CAPTACION </a:t>
            </a:r>
            <a:r>
              <a:rPr lang="es-PE" b="1" dirty="0">
                <a:solidFill>
                  <a:schemeClr val="accent2"/>
                </a:solidFill>
              </a:rPr>
              <a:t>DE RECURSOS PROPIOS ( ART. 15) </a:t>
            </a:r>
            <a:endParaRPr lang="es-PE" dirty="0">
              <a:solidFill>
                <a:schemeClr val="accent2"/>
              </a:solidFill>
            </a:endParaRPr>
          </a:p>
        </p:txBody>
      </p:sp>
      <p:sp>
        <p:nvSpPr>
          <p:cNvPr id="3" name="Marcador de contenido 2"/>
          <p:cNvSpPr>
            <a:spLocks noGrp="1"/>
          </p:cNvSpPr>
          <p:nvPr>
            <p:ph idx="1"/>
          </p:nvPr>
        </p:nvSpPr>
        <p:spPr/>
        <p:txBody>
          <a:bodyPr/>
          <a:lstStyle/>
          <a:p>
            <a:pPr marL="457200" indent="-457200" algn="just">
              <a:buFont typeface="+mj-lt"/>
              <a:buAutoNum type="alphaLcParenR"/>
            </a:pPr>
            <a:r>
              <a:rPr lang="es-PE" dirty="0" smtClean="0"/>
              <a:t>Ingresos </a:t>
            </a:r>
            <a:r>
              <a:rPr lang="es-PE" dirty="0"/>
              <a:t>Provenientes del cobro de las tasas establecidas en el </a:t>
            </a:r>
            <a:r>
              <a:rPr lang="es-PE" dirty="0" smtClean="0"/>
              <a:t>Texto </a:t>
            </a:r>
            <a:r>
              <a:rPr lang="es-PE" dirty="0"/>
              <a:t>Ú</a:t>
            </a:r>
            <a:r>
              <a:rPr lang="es-PE" dirty="0" smtClean="0"/>
              <a:t>nico </a:t>
            </a:r>
            <a:r>
              <a:rPr lang="es-PE" dirty="0"/>
              <a:t>de </a:t>
            </a:r>
            <a:r>
              <a:rPr lang="es-PE" dirty="0" smtClean="0"/>
              <a:t>Procedimientos Administrativo</a:t>
            </a:r>
            <a:r>
              <a:rPr lang="es-PE" dirty="0"/>
              <a:t>, TUPA </a:t>
            </a:r>
            <a:r>
              <a:rPr lang="es-PE" dirty="0" smtClean="0"/>
              <a:t>debidamente aprobado por la Dirección Regional Sectorial  de Educación- Gobierno Regional.</a:t>
            </a:r>
          </a:p>
          <a:p>
            <a:pPr marL="457200" indent="-457200">
              <a:buFont typeface="+mj-lt"/>
              <a:buAutoNum type="alphaLcParenR"/>
            </a:pPr>
            <a:r>
              <a:rPr lang="es-PE" dirty="0"/>
              <a:t>Servicios de extensión educativa relacionados con reforzamiento pedagógico, nivelación y actividades técnicas pedagógicas. </a:t>
            </a:r>
            <a:endParaRPr lang="es-PE" dirty="0" smtClean="0"/>
          </a:p>
          <a:p>
            <a:pPr marL="457200" indent="-457200">
              <a:buFont typeface="+mj-lt"/>
              <a:buAutoNum type="alphaLcParenR"/>
            </a:pPr>
            <a:r>
              <a:rPr lang="es-PE" dirty="0"/>
              <a:t>Alquiler a plazo fijo, no mayores de un año, de terrenos, campos deportivos y espacios disponibles sin afectar el normal desarrollo del servicio educativo. </a:t>
            </a:r>
            <a:endParaRPr lang="es-PE" dirty="0" smtClean="0"/>
          </a:p>
          <a:p>
            <a:pPr marL="457200" indent="-457200">
              <a:buFont typeface="+mj-lt"/>
              <a:buAutoNum type="alphaLcParenR"/>
            </a:pPr>
            <a:r>
              <a:rPr lang="es-PE" dirty="0" smtClean="0"/>
              <a:t>Cursos de capacitación.</a:t>
            </a:r>
          </a:p>
          <a:p>
            <a:pPr marL="0" indent="0">
              <a:buNone/>
            </a:pPr>
            <a:r>
              <a:rPr lang="es-PE" dirty="0"/>
              <a:t>Las utilidades generadas por los conceptos descritos, se destinarán exclusivamente para el mantenimiento y modernización del equipamiento e infraestructura de la Institución Educativa. </a:t>
            </a:r>
            <a:endParaRPr lang="es-PE" dirty="0" smtClean="0"/>
          </a:p>
          <a:p>
            <a:pPr marL="457200" indent="-457200">
              <a:buFont typeface="+mj-lt"/>
              <a:buAutoNum type="alphaLcParenR"/>
            </a:pPr>
            <a:endParaRPr lang="es-PE" dirty="0" smtClean="0"/>
          </a:p>
          <a:p>
            <a:pPr marL="457200" indent="-457200">
              <a:buFont typeface="+mj-lt"/>
              <a:buAutoNum type="alphaLcParenR"/>
            </a:pPr>
            <a:endParaRPr lang="es-PE" dirty="0" smtClean="0"/>
          </a:p>
          <a:p>
            <a:endParaRPr lang="es-PE" dirty="0" smtClean="0"/>
          </a:p>
          <a:p>
            <a:endParaRPr lang="es-PE" dirty="0"/>
          </a:p>
          <a:p>
            <a:pPr marL="457200" indent="-457200">
              <a:buFont typeface="+mj-lt"/>
              <a:buAutoNum type="alphaLcParenR"/>
            </a:pPr>
            <a:endParaRPr lang="es-PE" dirty="0"/>
          </a:p>
          <a:p>
            <a:endParaRPr lang="es-PE" dirty="0"/>
          </a:p>
          <a:p>
            <a:endParaRPr lang="es-PE" dirty="0"/>
          </a:p>
          <a:p>
            <a:pPr marL="457200" indent="-457200">
              <a:buFont typeface="+mj-lt"/>
              <a:buAutoNum type="alphaLcParenR"/>
            </a:pPr>
            <a:endParaRPr lang="es-PE" dirty="0" smtClean="0"/>
          </a:p>
          <a:p>
            <a:pPr marL="457200" indent="-457200">
              <a:buFont typeface="+mj-lt"/>
              <a:buAutoNum type="alphaLcParenR"/>
            </a:pPr>
            <a:endParaRPr lang="es-PE" dirty="0" smtClean="0"/>
          </a:p>
          <a:p>
            <a:endParaRPr lang="es-PE" dirty="0"/>
          </a:p>
          <a:p>
            <a:endParaRPr lang="es-PE" dirty="0"/>
          </a:p>
          <a:p>
            <a:pPr marL="457200" indent="-457200">
              <a:buFont typeface="+mj-lt"/>
              <a:buAutoNum type="alphaLcParenR"/>
            </a:pPr>
            <a:endParaRPr lang="es-PE" dirty="0"/>
          </a:p>
          <a:p>
            <a:endParaRPr lang="es-PE" dirty="0"/>
          </a:p>
        </p:txBody>
      </p:sp>
    </p:spTree>
    <p:extLst>
      <p:ext uri="{BB962C8B-B14F-4D97-AF65-F5344CB8AC3E}">
        <p14:creationId xmlns:p14="http://schemas.microsoft.com/office/powerpoint/2010/main" val="3725086271"/>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PE" b="1" dirty="0" smtClean="0">
                <a:solidFill>
                  <a:schemeClr val="accent2"/>
                </a:solidFill>
              </a:rPr>
              <a:t>ARTÍCULO 16º .- ALQUILER DE TERRENOS Y ESPACIOS </a:t>
            </a:r>
            <a:endParaRPr lang="es-PE" b="1" dirty="0">
              <a:solidFill>
                <a:schemeClr val="accent2"/>
              </a:solidFill>
            </a:endParaRPr>
          </a:p>
        </p:txBody>
      </p:sp>
      <p:sp>
        <p:nvSpPr>
          <p:cNvPr id="3" name="Marcador de contenido 2"/>
          <p:cNvSpPr>
            <a:spLocks noGrp="1"/>
          </p:cNvSpPr>
          <p:nvPr>
            <p:ph idx="1"/>
          </p:nvPr>
        </p:nvSpPr>
        <p:spPr/>
        <p:txBody>
          <a:bodyPr/>
          <a:lstStyle/>
          <a:p>
            <a:pPr algn="just"/>
            <a:r>
              <a:rPr lang="es-PE" dirty="0"/>
              <a:t>Para el alquiler de ambientes, espacios disponibles, canchas deportivas, patios, piscinas, auditorios, así como el arrendamiento, usufructo y uso de tierras de cultivo, el Director y el Comité de la Institución Educativa pública, tendrá en cuenta, bajo responsabilidad lo siguiente</a:t>
            </a:r>
            <a:r>
              <a:rPr lang="es-PE" dirty="0" smtClean="0"/>
              <a:t>:</a:t>
            </a:r>
          </a:p>
          <a:p>
            <a:pPr algn="just"/>
            <a:r>
              <a:rPr lang="es-PE" dirty="0" smtClean="0"/>
              <a:t> </a:t>
            </a:r>
            <a:r>
              <a:rPr lang="es-PE" dirty="0"/>
              <a:t>a) Las actividades no deben realizarse en horas de clases, ni interferir o poner en peligro el normal desarrollo de las actividades académicas</a:t>
            </a:r>
            <a:r>
              <a:rPr lang="es-PE" dirty="0" smtClean="0"/>
              <a:t>.</a:t>
            </a:r>
          </a:p>
          <a:p>
            <a:pPr algn="just"/>
            <a:r>
              <a:rPr lang="es-PE" dirty="0" smtClean="0"/>
              <a:t> </a:t>
            </a:r>
            <a:r>
              <a:rPr lang="es-PE" dirty="0"/>
              <a:t>b) El contrato a suscribirse </a:t>
            </a:r>
            <a:r>
              <a:rPr lang="es-PE" dirty="0" smtClean="0"/>
              <a:t>especificará </a:t>
            </a:r>
            <a:r>
              <a:rPr lang="es-PE" dirty="0"/>
              <a:t>las responsabilidades del contratante, con relación al cuidado, mantenimiento, conservación y reparación, en caso de deterioro</a:t>
            </a:r>
            <a:r>
              <a:rPr lang="es-PE" dirty="0" smtClean="0"/>
              <a:t>.</a:t>
            </a:r>
          </a:p>
          <a:p>
            <a:pPr algn="just"/>
            <a:r>
              <a:rPr lang="es-PE" dirty="0" smtClean="0"/>
              <a:t> </a:t>
            </a:r>
            <a:r>
              <a:rPr lang="es-PE" dirty="0"/>
              <a:t>c) Las tierras de cultivo, pueden arrendarse para su usufructo o uso por terceros, sólo en caso que no esté relacionado con la especialidad o carreras que oferta la Institución Educativa, o que, dichos terrenos sirvan para el reforzamiento de las prácticas formativas o </a:t>
            </a:r>
            <a:r>
              <a:rPr lang="es-PE" dirty="0" smtClean="0"/>
              <a:t>pre profesionales</a:t>
            </a:r>
            <a:r>
              <a:rPr lang="es-PE" dirty="0"/>
              <a:t>.</a:t>
            </a:r>
          </a:p>
        </p:txBody>
      </p:sp>
    </p:spTree>
    <p:extLst>
      <p:ext uri="{BB962C8B-B14F-4D97-AF65-F5344CB8AC3E}">
        <p14:creationId xmlns:p14="http://schemas.microsoft.com/office/powerpoint/2010/main" val="3482137035"/>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PE" dirty="0"/>
              <a:t/>
            </a:r>
            <a:br>
              <a:rPr lang="es-PE" dirty="0"/>
            </a:br>
            <a:r>
              <a:rPr lang="es-PE" sz="5300" b="1" dirty="0">
                <a:solidFill>
                  <a:schemeClr val="accent2"/>
                </a:solidFill>
              </a:rPr>
              <a:t>EJECUCION DEL GASTOS (ART. 22 DS.028-2007 </a:t>
            </a:r>
            <a:r>
              <a:rPr lang="es-PE" sz="5300" b="1" dirty="0" smtClean="0">
                <a:solidFill>
                  <a:schemeClr val="accent2"/>
                </a:solidFill>
              </a:rPr>
              <a:t>Y NUMERAL 6 DIRECTIVA)</a:t>
            </a:r>
            <a:endParaRPr lang="es-PE" sz="5300" b="1" dirty="0">
              <a:solidFill>
                <a:schemeClr val="accent2"/>
              </a:solidFill>
            </a:endParaRPr>
          </a:p>
        </p:txBody>
      </p:sp>
      <p:sp>
        <p:nvSpPr>
          <p:cNvPr id="3" name="Marcador de contenido 2"/>
          <p:cNvSpPr>
            <a:spLocks noGrp="1"/>
          </p:cNvSpPr>
          <p:nvPr>
            <p:ph idx="1"/>
          </p:nvPr>
        </p:nvSpPr>
        <p:spPr/>
        <p:txBody>
          <a:bodyPr/>
          <a:lstStyle/>
          <a:p>
            <a:pPr marL="457200" indent="-457200">
              <a:buFont typeface="+mj-lt"/>
              <a:buAutoNum type="alphaLcParenR"/>
            </a:pPr>
            <a:r>
              <a:rPr lang="es-PE" dirty="0" smtClean="0"/>
              <a:t>El Director de la Institución Educativa debe adoptar, implementar los mecanismos de Control Interno , con la finalidad de sustentar y justificar los gastos, tales como :</a:t>
            </a:r>
          </a:p>
          <a:p>
            <a:pPr marL="0" indent="0">
              <a:buNone/>
            </a:pPr>
            <a:r>
              <a:rPr lang="es-PE" dirty="0"/>
              <a:t>	</a:t>
            </a:r>
            <a:r>
              <a:rPr lang="es-PE" dirty="0" smtClean="0"/>
              <a:t>* Diseñar e imprimir el formato de requerimiento de gasto.</a:t>
            </a:r>
          </a:p>
          <a:p>
            <a:pPr marL="0" indent="0">
              <a:buNone/>
            </a:pPr>
            <a:r>
              <a:rPr lang="es-PE" dirty="0"/>
              <a:t>	</a:t>
            </a:r>
            <a:r>
              <a:rPr lang="es-PE" dirty="0" smtClean="0"/>
              <a:t>* Evitar la justificación de gastos con documentos que no son comprobantes de pago </a:t>
            </a:r>
          </a:p>
          <a:p>
            <a:pPr marL="0" indent="0">
              <a:buNone/>
            </a:pPr>
            <a:r>
              <a:rPr lang="es-PE" dirty="0"/>
              <a:t>	 </a:t>
            </a:r>
            <a:r>
              <a:rPr lang="es-PE" dirty="0" smtClean="0"/>
              <a:t>  autorizados por la SUNAT.</a:t>
            </a:r>
          </a:p>
          <a:p>
            <a:pPr marL="0" indent="0">
              <a:buNone/>
            </a:pPr>
            <a:r>
              <a:rPr lang="es-PE" dirty="0"/>
              <a:t>	</a:t>
            </a:r>
            <a:r>
              <a:rPr lang="es-PE" dirty="0" smtClean="0"/>
              <a:t>* Al reverso de los comprobantes de pago ( b/v, </a:t>
            </a:r>
            <a:r>
              <a:rPr lang="es-PE" dirty="0" err="1" smtClean="0"/>
              <a:t>fact</a:t>
            </a:r>
            <a:r>
              <a:rPr lang="es-PE" dirty="0" smtClean="0"/>
              <a:t>, R/H, </a:t>
            </a:r>
            <a:r>
              <a:rPr lang="es-PE" dirty="0" err="1" smtClean="0"/>
              <a:t>etc</a:t>
            </a:r>
            <a:r>
              <a:rPr lang="es-PE" dirty="0" smtClean="0"/>
              <a:t>)</a:t>
            </a:r>
          </a:p>
          <a:p>
            <a:pPr marL="0" indent="0">
              <a:buNone/>
            </a:pPr>
            <a:endParaRPr lang="es-PE" dirty="0" smtClean="0"/>
          </a:p>
          <a:p>
            <a:pPr marL="0" indent="0">
              <a:buNone/>
            </a:pPr>
            <a:r>
              <a:rPr lang="es-PE" dirty="0" smtClean="0"/>
              <a:t> </a:t>
            </a:r>
            <a:r>
              <a:rPr lang="es-PE" dirty="0"/>
              <a:t>	</a:t>
            </a:r>
            <a:r>
              <a:rPr lang="es-PE" dirty="0" smtClean="0"/>
              <a:t>	</a:t>
            </a:r>
            <a:endParaRPr lang="es-PE" dirty="0"/>
          </a:p>
        </p:txBody>
      </p:sp>
    </p:spTree>
    <p:extLst>
      <p:ext uri="{BB962C8B-B14F-4D97-AF65-F5344CB8AC3E}">
        <p14:creationId xmlns:p14="http://schemas.microsoft.com/office/powerpoint/2010/main" val="910970456"/>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b="1" dirty="0">
                <a:solidFill>
                  <a:schemeClr val="accent2"/>
                </a:solidFill>
              </a:rPr>
              <a:t>EJECUCION DEL GASTOS (ART. 22 DS.028-2007 Y NUMERAL 6 DIRECTIVA)</a:t>
            </a:r>
            <a:endParaRPr lang="es-PE" dirty="0"/>
          </a:p>
        </p:txBody>
      </p:sp>
      <p:sp>
        <p:nvSpPr>
          <p:cNvPr id="3" name="Marcador de contenido 2"/>
          <p:cNvSpPr>
            <a:spLocks noGrp="1"/>
          </p:cNvSpPr>
          <p:nvPr>
            <p:ph idx="1"/>
          </p:nvPr>
        </p:nvSpPr>
        <p:spPr/>
        <p:txBody>
          <a:bodyPr/>
          <a:lstStyle/>
          <a:p>
            <a:endParaRPr lang="es-PE" dirty="0"/>
          </a:p>
          <a:p>
            <a:endParaRPr lang="es-PE" dirty="0"/>
          </a:p>
          <a:p>
            <a:pPr marL="457200" indent="-457200">
              <a:buFont typeface="+mj-lt"/>
              <a:buAutoNum type="alphaLcParenR" startAt="2"/>
            </a:pPr>
            <a:r>
              <a:rPr lang="es-PE" dirty="0"/>
              <a:t>El tesorero de la Institución Educativa o quien haga sus veces, es la única persona autorizada para la recepción de los Ingresos, debiendo establecer y firmar los comprobantes de pago, numerados en forma correlativa, de acuerdo a la normatividad vigente. </a:t>
            </a:r>
          </a:p>
          <a:p>
            <a:endParaRPr lang="es-PE" dirty="0"/>
          </a:p>
        </p:txBody>
      </p:sp>
    </p:spTree>
    <p:extLst>
      <p:ext uri="{BB962C8B-B14F-4D97-AF65-F5344CB8AC3E}">
        <p14:creationId xmlns:p14="http://schemas.microsoft.com/office/powerpoint/2010/main" val="897301037"/>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pPr algn="ctr"/>
            <a:endParaRPr lang="es-PE" sz="6500" dirty="0" smtClean="0">
              <a:solidFill>
                <a:schemeClr val="accent2"/>
              </a:solidFill>
            </a:endParaRPr>
          </a:p>
          <a:p>
            <a:pPr algn="ctr"/>
            <a:r>
              <a:rPr lang="es-PE" sz="6500" dirty="0" smtClean="0">
                <a:solidFill>
                  <a:schemeClr val="accent2"/>
                </a:solidFill>
              </a:rPr>
              <a:t>GRACIAS</a:t>
            </a:r>
            <a:endParaRPr lang="es-PE" sz="6500" dirty="0">
              <a:solidFill>
                <a:schemeClr val="accent2"/>
              </a:solidFill>
            </a:endParaRPr>
          </a:p>
        </p:txBody>
      </p:sp>
    </p:spTree>
    <p:extLst>
      <p:ext uri="{BB962C8B-B14F-4D97-AF65-F5344CB8AC3E}">
        <p14:creationId xmlns:p14="http://schemas.microsoft.com/office/powerpoint/2010/main" val="324403289"/>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S" sz="3500" b="1" dirty="0">
                <a:solidFill>
                  <a:schemeClr val="accent2"/>
                </a:solidFill>
              </a:rPr>
              <a:t>MANEJO Y CONTROL DE LOS RECURSOS PROPIOS Y ACTIVIDADES PRODUCTIVAS EMPRESARIALES EN LAS I.E. (D.S. 028-2007-ED) </a:t>
            </a:r>
            <a:endParaRPr lang="es-PE" sz="3500" b="1" dirty="0">
              <a:solidFill>
                <a:schemeClr val="accent2"/>
              </a:solidFill>
            </a:endParaRPr>
          </a:p>
        </p:txBody>
      </p:sp>
      <p:sp>
        <p:nvSpPr>
          <p:cNvPr id="3" name="Marcador de contenido 2"/>
          <p:cNvSpPr>
            <a:spLocks noGrp="1"/>
          </p:cNvSpPr>
          <p:nvPr>
            <p:ph idx="1"/>
          </p:nvPr>
        </p:nvSpPr>
        <p:spPr>
          <a:xfrm>
            <a:off x="626076" y="1845734"/>
            <a:ext cx="10956324" cy="4023360"/>
          </a:xfrm>
        </p:spPr>
        <p:txBody>
          <a:bodyPr/>
          <a:lstStyle/>
          <a:p>
            <a:r>
              <a:rPr lang="es-ES" u="sng" dirty="0" smtClean="0"/>
              <a:t>OBJETIVOS:</a:t>
            </a:r>
          </a:p>
          <a:p>
            <a:pPr>
              <a:buFont typeface="Wingdings" panose="05000000000000000000" pitchFamily="2" charset="2"/>
              <a:buChar char="v"/>
            </a:pPr>
            <a:r>
              <a:rPr lang="es-ES" dirty="0" smtClean="0"/>
              <a:t>  MEJORAR </a:t>
            </a:r>
            <a:r>
              <a:rPr lang="es-ES" dirty="0"/>
              <a:t>LA FORMA DE CAPTAR RECURSOS </a:t>
            </a:r>
            <a:r>
              <a:rPr lang="es-ES" dirty="0" smtClean="0"/>
              <a:t>.</a:t>
            </a:r>
          </a:p>
          <a:p>
            <a:pPr>
              <a:buFont typeface="Wingdings" panose="05000000000000000000" pitchFamily="2" charset="2"/>
              <a:buChar char="v"/>
            </a:pPr>
            <a:r>
              <a:rPr lang="es-ES" dirty="0" smtClean="0"/>
              <a:t> REGISTRAR</a:t>
            </a:r>
            <a:r>
              <a:rPr lang="es-ES" dirty="0"/>
              <a:t>, APLICAR Y CONTROLAR LOS </a:t>
            </a:r>
            <a:r>
              <a:rPr lang="es-ES" dirty="0" smtClean="0"/>
              <a:t> RECURSOS </a:t>
            </a:r>
            <a:r>
              <a:rPr lang="es-ES" dirty="0"/>
              <a:t>DIRECTAMENTE RECAUDADOS EN </a:t>
            </a:r>
            <a:r>
              <a:rPr lang="es-ES" dirty="0" smtClean="0"/>
              <a:t>LOS  CENTROS Y  PROGRAMAS </a:t>
            </a:r>
            <a:r>
              <a:rPr lang="es-ES" dirty="0"/>
              <a:t>EDUCATIVOS, UNIFORMIZAR LOS CRITERIOS PARA UNA BUENA MARCHA Y PROGRESO DE   LA INSTITUCION </a:t>
            </a:r>
            <a:endParaRPr lang="es-ES" dirty="0" smtClean="0"/>
          </a:p>
          <a:p>
            <a:pPr>
              <a:buFont typeface="Wingdings" panose="05000000000000000000" pitchFamily="2" charset="2"/>
              <a:buChar char="v"/>
            </a:pPr>
            <a:r>
              <a:rPr lang="es-ES" dirty="0"/>
              <a:t>GARANTIZAR LA ADMINISTRACIÓN EFICIENTE Y TRANSPARENTE DE LA GESTIÓN DE LOS RECURSOS PROPIOS Y ACTIVIDADES PRODUCTIVAS Y EMPRESARIALES , EN LAS INSTITUCIONES EDUCATIVAS.</a:t>
            </a:r>
            <a:endParaRPr lang="es-ES" dirty="0" smtClean="0"/>
          </a:p>
          <a:p>
            <a:r>
              <a:rPr lang="es-ES" dirty="0"/>
              <a:t> </a:t>
            </a:r>
            <a:r>
              <a:rPr lang="es-ES" dirty="0" smtClean="0"/>
              <a:t>   </a:t>
            </a:r>
          </a:p>
          <a:p>
            <a:r>
              <a:rPr lang="es-ES" dirty="0"/>
              <a:t> </a:t>
            </a:r>
            <a:r>
              <a:rPr lang="es-ES" dirty="0" smtClean="0"/>
              <a:t>   </a:t>
            </a:r>
            <a:endParaRPr lang="es-PE" dirty="0"/>
          </a:p>
        </p:txBody>
      </p:sp>
    </p:spTree>
    <p:extLst>
      <p:ext uri="{BB962C8B-B14F-4D97-AF65-F5344CB8AC3E}">
        <p14:creationId xmlns:p14="http://schemas.microsoft.com/office/powerpoint/2010/main" val="3894387125"/>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000" b="1" dirty="0">
                <a:solidFill>
                  <a:schemeClr val="accent2"/>
                </a:solidFill>
              </a:rPr>
              <a:t>BASE LEGAL</a:t>
            </a:r>
            <a:endParaRPr lang="es-PE" sz="4000" b="1" dirty="0">
              <a:solidFill>
                <a:schemeClr val="accent2"/>
              </a:solidFill>
            </a:endParaRPr>
          </a:p>
        </p:txBody>
      </p:sp>
      <p:sp>
        <p:nvSpPr>
          <p:cNvPr id="3" name="Marcador de contenido 2"/>
          <p:cNvSpPr>
            <a:spLocks noGrp="1"/>
          </p:cNvSpPr>
          <p:nvPr>
            <p:ph idx="1"/>
          </p:nvPr>
        </p:nvSpPr>
        <p:spPr/>
        <p:txBody>
          <a:bodyPr/>
          <a:lstStyle/>
          <a:p>
            <a:r>
              <a:rPr lang="es-ES" dirty="0" smtClean="0"/>
              <a:t>a)Ley </a:t>
            </a:r>
            <a:r>
              <a:rPr lang="es-ES" dirty="0"/>
              <a:t>N° 28044 Ley General de Educación  </a:t>
            </a:r>
            <a:endParaRPr lang="es-ES" dirty="0" smtClean="0"/>
          </a:p>
          <a:p>
            <a:r>
              <a:rPr lang="es-ES" dirty="0" smtClean="0"/>
              <a:t>b)Ley </a:t>
            </a:r>
            <a:r>
              <a:rPr lang="es-ES" dirty="0"/>
              <a:t>N° 27444 Ley General  de Procedimiento. Administrativo. </a:t>
            </a:r>
            <a:endParaRPr lang="es-ES" dirty="0" smtClean="0"/>
          </a:p>
          <a:p>
            <a:r>
              <a:rPr lang="es-ES" dirty="0" smtClean="0"/>
              <a:t>c)Res</a:t>
            </a:r>
            <a:r>
              <a:rPr lang="es-ES" dirty="0"/>
              <a:t>. Superintendencia N° 007-99/SUNAT. Reglamento de Comprobante de Pago. </a:t>
            </a:r>
            <a:endParaRPr lang="es-ES" dirty="0" smtClean="0"/>
          </a:p>
          <a:p>
            <a:r>
              <a:rPr lang="es-ES" dirty="0" smtClean="0"/>
              <a:t>d)D.S</a:t>
            </a:r>
            <a:r>
              <a:rPr lang="es-ES" dirty="0"/>
              <a:t>. Nº 009-2005-ED Reglamento de la Gestión del Sistema Educativo</a:t>
            </a:r>
            <a:r>
              <a:rPr lang="es-ES" dirty="0" smtClean="0"/>
              <a:t>.</a:t>
            </a:r>
          </a:p>
          <a:p>
            <a:r>
              <a:rPr lang="es-ES" dirty="0" smtClean="0"/>
              <a:t>e)D.S</a:t>
            </a:r>
            <a:r>
              <a:rPr lang="es-ES" dirty="0"/>
              <a:t>. Nº 028-2007-ED Reglamento de Gestión de Recursos Propios y Actividades Productivas Empresariales en las Instituciones Educativas Públicas. </a:t>
            </a:r>
            <a:endParaRPr lang="es-ES" dirty="0" smtClean="0"/>
          </a:p>
          <a:p>
            <a:r>
              <a:rPr lang="es-ES" dirty="0" smtClean="0"/>
              <a:t>f)Directiva </a:t>
            </a:r>
            <a:r>
              <a:rPr lang="es-ES" dirty="0"/>
              <a:t>Nº </a:t>
            </a:r>
            <a:r>
              <a:rPr lang="es-ES" dirty="0" smtClean="0"/>
              <a:t>0080-2015-OAD-DRSET/GOB.REG.TACNA ”Procedimientos para el Manejo de Recursos Propios y Actividades Productivas y Empresariales de las Instituciones Educativas Públicas”</a:t>
            </a:r>
            <a:endParaRPr lang="es-PE" dirty="0"/>
          </a:p>
        </p:txBody>
      </p:sp>
    </p:spTree>
    <p:extLst>
      <p:ext uri="{BB962C8B-B14F-4D97-AF65-F5344CB8AC3E}">
        <p14:creationId xmlns:p14="http://schemas.microsoft.com/office/powerpoint/2010/main" val="384930130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PE" b="1" dirty="0"/>
              <a:t>CONFORMACIÓN DEL COMITÉ DE GESTIÓN</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243652402"/>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Imagen 5"/>
          <p:cNvPicPr>
            <a:picLocks noChangeAspect="1"/>
          </p:cNvPicPr>
          <p:nvPr/>
        </p:nvPicPr>
        <p:blipFill>
          <a:blip r:embed="rId7"/>
          <a:stretch>
            <a:fillRect/>
          </a:stretch>
        </p:blipFill>
        <p:spPr>
          <a:xfrm rot="19077432">
            <a:off x="6501041" y="4304753"/>
            <a:ext cx="359695" cy="225572"/>
          </a:xfrm>
          <a:prstGeom prst="rect">
            <a:avLst/>
          </a:prstGeom>
        </p:spPr>
      </p:pic>
      <p:sp>
        <p:nvSpPr>
          <p:cNvPr id="11" name="Elipse 10"/>
          <p:cNvSpPr/>
          <p:nvPr/>
        </p:nvSpPr>
        <p:spPr>
          <a:xfrm>
            <a:off x="6648276" y="4569882"/>
            <a:ext cx="1057163" cy="105716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lvl="0" algn="ctr"/>
            <a:r>
              <a:rPr lang="es-PE" sz="700" dirty="0" smtClean="0"/>
              <a:t>SUB </a:t>
            </a:r>
            <a:r>
              <a:rPr lang="es-PE" sz="700" dirty="0" smtClean="0"/>
              <a:t>DIRECTOR </a:t>
            </a:r>
            <a:r>
              <a:rPr lang="es-PE" sz="700" dirty="0" smtClean="0"/>
              <a:t>DE ADMINISTRACIÓN, EL TESORERO O QUIEN HAGA SUS VECES  </a:t>
            </a:r>
            <a:endParaRPr lang="es-PE" sz="700" dirty="0"/>
          </a:p>
        </p:txBody>
      </p:sp>
      <p:sp>
        <p:nvSpPr>
          <p:cNvPr id="13" name="Elipse 4"/>
          <p:cNvSpPr/>
          <p:nvPr/>
        </p:nvSpPr>
        <p:spPr>
          <a:xfrm>
            <a:off x="6957912" y="4746875"/>
            <a:ext cx="747527" cy="7475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endParaRPr lang="es-PE" sz="800" dirty="0"/>
          </a:p>
        </p:txBody>
      </p:sp>
      <p:sp>
        <p:nvSpPr>
          <p:cNvPr id="15" name="Flecha izquierda 14"/>
          <p:cNvSpPr/>
          <p:nvPr/>
        </p:nvSpPr>
        <p:spPr>
          <a:xfrm>
            <a:off x="8478982" y="3491345"/>
            <a:ext cx="1099127" cy="42487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sz="900" dirty="0" smtClean="0"/>
              <a:t>PRESIDENTE</a:t>
            </a:r>
            <a:endParaRPr lang="es-PE" sz="900" dirty="0"/>
          </a:p>
        </p:txBody>
      </p:sp>
    </p:spTree>
    <p:extLst>
      <p:ext uri="{BB962C8B-B14F-4D97-AF65-F5344CB8AC3E}">
        <p14:creationId xmlns:p14="http://schemas.microsoft.com/office/powerpoint/2010/main" val="243882921"/>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a:solidFill>
                  <a:schemeClr val="accent2"/>
                </a:solidFill>
              </a:rPr>
              <a:t>ELECCION DE LOS INTEGRANTES  DEL COMITÉ ( art. 06 DS 028-2007-ED) </a:t>
            </a:r>
            <a:endParaRPr lang="es-PE" b="1" dirty="0">
              <a:solidFill>
                <a:schemeClr val="accent2"/>
              </a:solidFill>
            </a:endParaRPr>
          </a:p>
        </p:txBody>
      </p:sp>
      <p:sp>
        <p:nvSpPr>
          <p:cNvPr id="3" name="Marcador de contenido 2"/>
          <p:cNvSpPr>
            <a:spLocks noGrp="1"/>
          </p:cNvSpPr>
          <p:nvPr>
            <p:ph idx="1"/>
          </p:nvPr>
        </p:nvSpPr>
        <p:spPr/>
        <p:txBody>
          <a:bodyPr>
            <a:noAutofit/>
          </a:bodyPr>
          <a:lstStyle/>
          <a:p>
            <a:pPr algn="just"/>
            <a:r>
              <a:rPr lang="es-ES" sz="3000" dirty="0"/>
              <a:t>La elección de los representantes del personal docente y administrativo ante el Comité, se realiza mediante voto directo y secreto en elección convocadas por la Dirección de </a:t>
            </a:r>
            <a:r>
              <a:rPr lang="es-ES" sz="3000" dirty="0" smtClean="0"/>
              <a:t>la </a:t>
            </a:r>
            <a:r>
              <a:rPr lang="es-ES" sz="3000" dirty="0"/>
              <a:t>Institución Educativa. El periodo de vigencia de los representantes electos ante el Comité es de un año. Las elecciones de los representantes, integrantes del Comité, se realizaran en el ultimo trimestre del año y asumirán sus funciones a partir del primer día útil del año siguiente. </a:t>
            </a:r>
            <a:endParaRPr lang="es-PE" sz="3000" dirty="0"/>
          </a:p>
        </p:txBody>
      </p:sp>
    </p:spTree>
    <p:extLst>
      <p:ext uri="{BB962C8B-B14F-4D97-AF65-F5344CB8AC3E}">
        <p14:creationId xmlns:p14="http://schemas.microsoft.com/office/powerpoint/2010/main" val="1902203436"/>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a:solidFill>
                  <a:schemeClr val="accent2"/>
                </a:solidFill>
              </a:rPr>
              <a:t>RECONOCIMIENTO E INSTALACION  DEL COMITÉ (ART. 7 DS 0028-2007-ED </a:t>
            </a:r>
            <a:endParaRPr lang="es-PE" b="1" dirty="0">
              <a:solidFill>
                <a:schemeClr val="accent2"/>
              </a:solidFill>
            </a:endParaRPr>
          </a:p>
        </p:txBody>
      </p:sp>
      <p:sp>
        <p:nvSpPr>
          <p:cNvPr id="3" name="Marcador de contenido 2"/>
          <p:cNvSpPr>
            <a:spLocks noGrp="1"/>
          </p:cNvSpPr>
          <p:nvPr>
            <p:ph idx="1"/>
          </p:nvPr>
        </p:nvSpPr>
        <p:spPr/>
        <p:txBody>
          <a:bodyPr>
            <a:normAutofit/>
          </a:bodyPr>
          <a:lstStyle/>
          <a:p>
            <a:pPr algn="just"/>
            <a:r>
              <a:rPr lang="es-ES" sz="3000" dirty="0"/>
              <a:t>El Comité será reconocido mediante Resolución Directoral suscrita por el Director de la Institución Educativa, un ejemplar de dicha Resolución Directoral se remitirá a la instancia de la gestión educativa descentralizada inmediata superior</a:t>
            </a:r>
            <a:r>
              <a:rPr lang="es-ES" sz="3000" dirty="0" smtClean="0"/>
              <a:t>.</a:t>
            </a:r>
          </a:p>
          <a:p>
            <a:pPr algn="just"/>
            <a:r>
              <a:rPr lang="es-ES" sz="3000" dirty="0" smtClean="0"/>
              <a:t>La </a:t>
            </a:r>
            <a:r>
              <a:rPr lang="es-ES" sz="3000" dirty="0"/>
              <a:t>instalación del Comité se llevara a cado mediante acta suscrita por sus integrantes y dentro de los </a:t>
            </a:r>
            <a:r>
              <a:rPr lang="es-ES" sz="3000" b="1" u="sng" dirty="0"/>
              <a:t>cinco días hábiles de expedida la Resolución de </a:t>
            </a:r>
            <a:r>
              <a:rPr lang="es-ES" sz="3000" b="1" u="sng" dirty="0"/>
              <a:t>R</a:t>
            </a:r>
            <a:r>
              <a:rPr lang="es-ES" sz="3000" b="1" u="sng" dirty="0" smtClean="0"/>
              <a:t>econocimiento</a:t>
            </a:r>
            <a:r>
              <a:rPr lang="es-ES" sz="3000" dirty="0" smtClean="0"/>
              <a:t>. </a:t>
            </a:r>
            <a:endParaRPr lang="es-PE" sz="3000" dirty="0"/>
          </a:p>
        </p:txBody>
      </p:sp>
    </p:spTree>
    <p:extLst>
      <p:ext uri="{BB962C8B-B14F-4D97-AF65-F5344CB8AC3E}">
        <p14:creationId xmlns:p14="http://schemas.microsoft.com/office/powerpoint/2010/main" val="3975775025"/>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a:solidFill>
                  <a:schemeClr val="accent2"/>
                </a:solidFill>
              </a:rPr>
              <a:t>FUNCIONES DEL COMITÉ (ART. 8 DS.  0028-2007-ED) </a:t>
            </a:r>
            <a:endParaRPr lang="es-PE" b="1" dirty="0">
              <a:solidFill>
                <a:schemeClr val="accent2"/>
              </a:solidFill>
            </a:endParaRPr>
          </a:p>
        </p:txBody>
      </p:sp>
      <p:pic>
        <p:nvPicPr>
          <p:cNvPr id="10" name="Imagen 9"/>
          <p:cNvPicPr>
            <a:picLocks noChangeAspect="1"/>
          </p:cNvPicPr>
          <p:nvPr/>
        </p:nvPicPr>
        <p:blipFill>
          <a:blip r:embed="rId2"/>
          <a:stretch>
            <a:fillRect/>
          </a:stretch>
        </p:blipFill>
        <p:spPr>
          <a:xfrm>
            <a:off x="5662152" y="5437136"/>
            <a:ext cx="2511770" cy="768163"/>
          </a:xfrm>
          <a:prstGeom prst="rect">
            <a:avLst/>
          </a:prstGeom>
        </p:spPr>
      </p:pic>
      <p:sp>
        <p:nvSpPr>
          <p:cNvPr id="3" name="Marcador de contenido 2"/>
          <p:cNvSpPr>
            <a:spLocks noGrp="1"/>
          </p:cNvSpPr>
          <p:nvPr>
            <p:ph idx="1"/>
          </p:nvPr>
        </p:nvSpPr>
        <p:spPr/>
        <p:txBody>
          <a:bodyPr>
            <a:normAutofit lnSpcReduction="10000"/>
          </a:bodyPr>
          <a:lstStyle/>
          <a:p>
            <a:pPr marL="457200" indent="-457200">
              <a:buAutoNum type="alphaLcParenR"/>
            </a:pPr>
            <a:r>
              <a:rPr lang="es-PE" dirty="0" smtClean="0"/>
              <a:t>Formular </a:t>
            </a:r>
            <a:r>
              <a:rPr lang="es-PE" dirty="0"/>
              <a:t>y aprobar el Plan Anual de Gestión de Recursos Propios y Actividades Productivas y Empresariales. </a:t>
            </a:r>
            <a:endParaRPr lang="es-PE" dirty="0" smtClean="0"/>
          </a:p>
          <a:p>
            <a:pPr marL="457200" indent="-457200">
              <a:buAutoNum type="alphaLcParenR"/>
            </a:pPr>
            <a:r>
              <a:rPr lang="es-PE" dirty="0" smtClean="0"/>
              <a:t>Aprobar </a:t>
            </a:r>
            <a:r>
              <a:rPr lang="es-PE" dirty="0"/>
              <a:t>el presupuesto para la ejecución del Plan Anual de Gestión de Recursos Propios y Actividades Productivas y </a:t>
            </a:r>
            <a:r>
              <a:rPr lang="es-PE" dirty="0" smtClean="0"/>
              <a:t>Empresariales.</a:t>
            </a:r>
          </a:p>
          <a:p>
            <a:pPr marL="457200" indent="-457200">
              <a:buAutoNum type="alphaLcParenR"/>
            </a:pPr>
            <a:r>
              <a:rPr lang="es-PE" dirty="0" smtClean="0"/>
              <a:t>Autorizar </a:t>
            </a:r>
            <a:r>
              <a:rPr lang="es-PE" dirty="0"/>
              <a:t>a la (s) persona(s) responsable(s) de la ejecución del proyecto. En caso que el proyecto sea presentado por docentes de la institución, éstos serán los responsables de su ejecución, siempre que el proyecto sea de su </a:t>
            </a:r>
            <a:r>
              <a:rPr lang="es-PE" dirty="0" smtClean="0"/>
              <a:t>especialidad.</a:t>
            </a:r>
          </a:p>
          <a:p>
            <a:pPr marL="457200" indent="-457200">
              <a:buAutoNum type="alphaLcParenR"/>
            </a:pPr>
            <a:r>
              <a:rPr lang="es-PE" dirty="0"/>
              <a:t>Ejecutar los trámites pertinentes ante las instancias tributarias y administrativas correspondientes. </a:t>
            </a:r>
            <a:endParaRPr lang="es-PE" dirty="0" smtClean="0"/>
          </a:p>
          <a:p>
            <a:pPr marL="457200" indent="-457200">
              <a:buAutoNum type="alphaLcParenR"/>
            </a:pPr>
            <a:r>
              <a:rPr lang="es-PE" dirty="0"/>
              <a:t>Aprobar los contratos de personal considerados en los proyectos aprobados</a:t>
            </a:r>
            <a:r>
              <a:rPr lang="es-PE" dirty="0" smtClean="0"/>
              <a:t>.</a:t>
            </a:r>
          </a:p>
          <a:p>
            <a:pPr marL="457200" indent="-457200">
              <a:buAutoNum type="alphaLcParenR"/>
            </a:pPr>
            <a:r>
              <a:rPr lang="es-PE" dirty="0"/>
              <a:t>Supervisar, controlar y evaluar el proceso de ejecución del Plan Anual de Gestión de Recursos Propios y Actividades Productivas y Empresariales. </a:t>
            </a:r>
            <a:endParaRPr lang="es-PE" dirty="0" smtClean="0"/>
          </a:p>
          <a:p>
            <a:pPr marL="457200" indent="-457200">
              <a:buAutoNum type="alphaLcParenR"/>
            </a:pPr>
            <a:endParaRPr lang="es-PE" dirty="0"/>
          </a:p>
          <a:p>
            <a:pPr marL="457200" indent="-457200">
              <a:buAutoNum type="alphaLcParenR"/>
            </a:pPr>
            <a:endParaRPr lang="es-PE" dirty="0" smtClean="0"/>
          </a:p>
          <a:p>
            <a:pPr marL="457200" indent="-457200">
              <a:buAutoNum type="alphaLcParenR"/>
            </a:pPr>
            <a:endParaRPr lang="es-PE" dirty="0"/>
          </a:p>
          <a:p>
            <a:pPr marL="457200" indent="-457200">
              <a:buAutoNum type="alphaLcParenR"/>
            </a:pPr>
            <a:endParaRPr lang="es-PE" dirty="0"/>
          </a:p>
        </p:txBody>
      </p:sp>
    </p:spTree>
    <p:extLst>
      <p:ext uri="{BB962C8B-B14F-4D97-AF65-F5344CB8AC3E}">
        <p14:creationId xmlns:p14="http://schemas.microsoft.com/office/powerpoint/2010/main" val="131166459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ES" b="1" dirty="0">
                <a:solidFill>
                  <a:schemeClr val="accent2"/>
                </a:solidFill>
              </a:rPr>
              <a:t>FUNCIONES DEL COMITÉ (ART. 8 DS.  0028-2007-ED) </a:t>
            </a:r>
            <a:endParaRPr lang="es-PE" dirty="0"/>
          </a:p>
        </p:txBody>
      </p:sp>
      <p:sp>
        <p:nvSpPr>
          <p:cNvPr id="3" name="Marcador de contenido 2"/>
          <p:cNvSpPr>
            <a:spLocks noGrp="1"/>
          </p:cNvSpPr>
          <p:nvPr>
            <p:ph idx="1"/>
          </p:nvPr>
        </p:nvSpPr>
        <p:spPr/>
        <p:txBody>
          <a:bodyPr>
            <a:normAutofit fontScale="85000" lnSpcReduction="10000"/>
          </a:bodyPr>
          <a:lstStyle/>
          <a:p>
            <a:pPr marL="457200" indent="-457200">
              <a:buFont typeface="+mj-lt"/>
              <a:buAutoNum type="alphaLcParenR" startAt="7"/>
            </a:pPr>
            <a:r>
              <a:rPr lang="es-PE" dirty="0"/>
              <a:t>Informar trimestralmente a la Unidad de Gestión Educativa Local o Dirección Regional de Educación correspondiente, sobre el movimiento de captación y uso de los ingresos provenientes de los Recursos Propios y Actividades Productivas y Empresariales. </a:t>
            </a:r>
            <a:endParaRPr lang="es-PE" dirty="0" smtClean="0"/>
          </a:p>
          <a:p>
            <a:pPr marL="457200" indent="-457200">
              <a:buFont typeface="+mj-lt"/>
              <a:buAutoNum type="alphaLcParenR" startAt="7"/>
            </a:pPr>
            <a:r>
              <a:rPr lang="es-PE" dirty="0"/>
              <a:t>Depositar en la cuenta bancaria de la Institución Educativa, los ingresos provenientes de los Recursos Propios y las Actividades Productivas y Empresariales, dentro de las 24 horas y, excepcionalmente en los plazos autorizados por la instancia inmediata </a:t>
            </a:r>
            <a:r>
              <a:rPr lang="es-PE" dirty="0" smtClean="0"/>
              <a:t>superior.</a:t>
            </a:r>
          </a:p>
          <a:p>
            <a:pPr marL="457200" indent="-457200">
              <a:buFont typeface="+mj-lt"/>
              <a:buAutoNum type="alphaLcParenR" startAt="7"/>
            </a:pPr>
            <a:r>
              <a:rPr lang="es-PE" dirty="0"/>
              <a:t>Aprobar los egresos de dinero para la ejecución del Plan Anual de Gestión de Recursos Propios y Actividades Productivas y </a:t>
            </a:r>
            <a:r>
              <a:rPr lang="es-PE" dirty="0" smtClean="0"/>
              <a:t>Empresariales.</a:t>
            </a:r>
          </a:p>
          <a:p>
            <a:pPr marL="457200" indent="-457200">
              <a:buFont typeface="+mj-lt"/>
              <a:buAutoNum type="alphaLcParenR" startAt="7"/>
            </a:pPr>
            <a:r>
              <a:rPr lang="es-PE" dirty="0"/>
              <a:t>Presentar el Balance Anual de los resultados de la gestión del Comité, al Órgano de Control Institucional para conocimiento y </a:t>
            </a:r>
            <a:r>
              <a:rPr lang="es-PE" dirty="0" smtClean="0"/>
              <a:t>fiscalización pertinente.</a:t>
            </a:r>
            <a:endParaRPr lang="es-PE" dirty="0" smtClean="0"/>
          </a:p>
          <a:p>
            <a:pPr marL="457200" indent="-457200">
              <a:buFont typeface="+mj-lt"/>
              <a:buAutoNum type="alphaLcParenR" startAt="7"/>
            </a:pPr>
            <a:r>
              <a:rPr lang="es-PE" dirty="0"/>
              <a:t>Asumir en forma solidaria, la responsabilidad administrativa y económica de la gestión de los recursos, cumplimiento de los plazos, cantidad y calidad de los bienes y servicios ofrecidos por la Institución </a:t>
            </a:r>
            <a:r>
              <a:rPr lang="es-PE" dirty="0" smtClean="0"/>
              <a:t>Educativa.</a:t>
            </a:r>
            <a:endParaRPr lang="es-PE" dirty="0" smtClean="0"/>
          </a:p>
          <a:p>
            <a:pPr marL="457200" indent="-457200">
              <a:buFont typeface="+mj-lt"/>
              <a:buAutoNum type="alphaLcParenR" startAt="7"/>
            </a:pPr>
            <a:r>
              <a:rPr lang="es-PE" dirty="0"/>
              <a:t>Informar bimestralmente al Consejo Educativo Institucional del manejo de los recursos propios y gestión de actividades productivas y empresariales de la Institución Educativa, cuando corresponda. </a:t>
            </a:r>
          </a:p>
        </p:txBody>
      </p:sp>
    </p:spTree>
    <p:extLst>
      <p:ext uri="{BB962C8B-B14F-4D97-AF65-F5344CB8AC3E}">
        <p14:creationId xmlns:p14="http://schemas.microsoft.com/office/powerpoint/2010/main" val="55933879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PE" dirty="0"/>
              <a:t/>
            </a:r>
            <a:br>
              <a:rPr lang="es-PE" dirty="0"/>
            </a:br>
            <a:r>
              <a:rPr lang="es-PE" sz="5300" b="1" dirty="0">
                <a:solidFill>
                  <a:schemeClr val="accent2"/>
                </a:solidFill>
              </a:rPr>
              <a:t>APERTURA DE CUENTA BANCARIA (ART.12) </a:t>
            </a:r>
            <a:r>
              <a:rPr lang="es-PE" sz="5300" b="1" dirty="0" smtClean="0">
                <a:solidFill>
                  <a:schemeClr val="accent2"/>
                </a:solidFill>
              </a:rPr>
              <a:t> Y DOCUMENTACIÓN CONTABLE</a:t>
            </a:r>
            <a:endParaRPr lang="es-PE" sz="5300" b="1" dirty="0">
              <a:solidFill>
                <a:schemeClr val="accent2"/>
              </a:solidFill>
            </a:endParaRPr>
          </a:p>
        </p:txBody>
      </p:sp>
      <p:sp>
        <p:nvSpPr>
          <p:cNvPr id="3" name="Marcador de contenido 2"/>
          <p:cNvSpPr>
            <a:spLocks noGrp="1"/>
          </p:cNvSpPr>
          <p:nvPr>
            <p:ph idx="1"/>
          </p:nvPr>
        </p:nvSpPr>
        <p:spPr/>
        <p:txBody>
          <a:bodyPr>
            <a:normAutofit fontScale="92500" lnSpcReduction="10000"/>
          </a:bodyPr>
          <a:lstStyle/>
          <a:p>
            <a:endParaRPr lang="es-PE" dirty="0"/>
          </a:p>
          <a:p>
            <a:pPr marL="457200" indent="-457200" algn="just">
              <a:buFont typeface="+mj-lt"/>
              <a:buAutoNum type="alphaLcParenR"/>
            </a:pPr>
            <a:r>
              <a:rPr lang="es-PE" dirty="0"/>
              <a:t>El Director y el Tesorero </a:t>
            </a:r>
            <a:r>
              <a:rPr lang="es-PE" dirty="0" err="1"/>
              <a:t>ó</a:t>
            </a:r>
            <a:r>
              <a:rPr lang="es-PE" dirty="0"/>
              <a:t> quien haga sus veces, en coordinación con la Dirección Regional de Educación y/o Unidad de Gestión Educativa Local, abrirán una cuenta bancaria mancomunada en el Banco de la Nación a nombre de la Institución Educativa, siendo responsables del manejo respectivo</a:t>
            </a:r>
            <a:r>
              <a:rPr lang="es-PE" dirty="0" smtClean="0"/>
              <a:t>.</a:t>
            </a:r>
          </a:p>
          <a:p>
            <a:pPr marL="457200" indent="-457200" algn="just">
              <a:buFont typeface="+mj-lt"/>
              <a:buAutoNum type="alphaLcParenR"/>
            </a:pPr>
            <a:r>
              <a:rPr lang="es-PE" dirty="0"/>
              <a:t>Las Instituciones Educativas registrarán en el Libro Caja y Libro Bancos, si tuviera aperturada cuenta bancaria, los documentos sustentatorios de ingresos y egresos, debiendo considerarse los comprobantes de pago autorizados por la SUNAT, así como los documentos internos que establezca el Comité</a:t>
            </a:r>
            <a:r>
              <a:rPr lang="es-PE" dirty="0" smtClean="0"/>
              <a:t>.</a:t>
            </a:r>
          </a:p>
          <a:p>
            <a:pPr marL="457200" indent="-457200" algn="just">
              <a:buFont typeface="+mj-lt"/>
              <a:buAutoNum type="alphaLcParenR"/>
            </a:pPr>
            <a:r>
              <a:rPr lang="es-PE" dirty="0" smtClean="0"/>
              <a:t>Las Instituciones Educativas, donde funcione el nivel Inicial , Primaria, Secundaria, que producto de la misma actividad Educativa generen </a:t>
            </a:r>
            <a:r>
              <a:rPr lang="es-PE" dirty="0" smtClean="0"/>
              <a:t>ingresos </a:t>
            </a:r>
            <a:r>
              <a:rPr lang="es-PE" dirty="0" smtClean="0"/>
              <a:t>en cada nivel centralizaran toda información en el Libro Caja, debidamente legalizado por un Notario Público, bajo responsabilidad del(la) Director(a) de la Institución Educativa y el Tesorero o el que haga sus veces. (10.1 Directiva)</a:t>
            </a:r>
          </a:p>
          <a:p>
            <a:pPr marL="457200" indent="-457200">
              <a:buFont typeface="+mj-lt"/>
              <a:buAutoNum type="alphaLcParenR"/>
            </a:pPr>
            <a:endParaRPr lang="es-PE" dirty="0"/>
          </a:p>
          <a:p>
            <a:endParaRPr lang="es-PE" dirty="0"/>
          </a:p>
        </p:txBody>
      </p:sp>
    </p:spTree>
    <p:extLst>
      <p:ext uri="{BB962C8B-B14F-4D97-AF65-F5344CB8AC3E}">
        <p14:creationId xmlns:p14="http://schemas.microsoft.com/office/powerpoint/2010/main" val="1994550484"/>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Retrospección">
  <a:themeElements>
    <a:clrScheme name="Retrospección">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ció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ción">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229</TotalTime>
  <Words>1403</Words>
  <Application>Microsoft Office PowerPoint</Application>
  <PresentationFormat>Panorámica</PresentationFormat>
  <Paragraphs>100</Paragraphs>
  <Slides>16</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16</vt:i4>
      </vt:variant>
    </vt:vector>
  </HeadingPairs>
  <TitlesOfParts>
    <vt:vector size="20" baseType="lpstr">
      <vt:lpstr>Calibri</vt:lpstr>
      <vt:lpstr>Calibri Light</vt:lpstr>
      <vt:lpstr>Wingdings</vt:lpstr>
      <vt:lpstr>Retrospección</vt:lpstr>
      <vt:lpstr>Presentación de PowerPoint</vt:lpstr>
      <vt:lpstr>MANEJO Y CONTROL DE LOS RECURSOS PROPIOS Y ACTIVIDADES PRODUCTIVAS EMPRESARIALES EN LAS I.E. (D.S. 028-2007-ED) </vt:lpstr>
      <vt:lpstr>BASE LEGAL</vt:lpstr>
      <vt:lpstr>CONFORMACIÓN DEL COMITÉ DE GESTIÓN</vt:lpstr>
      <vt:lpstr>ELECCION DE LOS INTEGRANTES  DEL COMITÉ ( art. 06 DS 028-2007-ED) </vt:lpstr>
      <vt:lpstr>RECONOCIMIENTO E INSTALACION  DEL COMITÉ (ART. 7 DS 0028-2007-ED </vt:lpstr>
      <vt:lpstr>FUNCIONES DEL COMITÉ (ART. 8 DS.  0028-2007-ED) </vt:lpstr>
      <vt:lpstr>FUNCIONES DEL COMITÉ (ART. 8 DS.  0028-2007-ED) </vt:lpstr>
      <vt:lpstr> APERTURA DE CUENTA BANCARIA (ART.12)  Y DOCUMENTACIÓN CONTABLE</vt:lpstr>
      <vt:lpstr>APERTURA DE CUENTA BANCARIA (ART.12)  Y DOCUMENTACIÓN CONTABLE</vt:lpstr>
      <vt:lpstr>APERTURA DE CUENTA BANCARIA (ART.12)  Y DOCUMENTACIÓN CONTABLE</vt:lpstr>
      <vt:lpstr>CAPTACION DE RECURSOS PROPIOS ( ART. 15) </vt:lpstr>
      <vt:lpstr>ARTÍCULO 16º .- ALQUILER DE TERRENOS Y ESPACIOS </vt:lpstr>
      <vt:lpstr> EJECUCION DEL GASTOS (ART. 22 DS.028-2007 Y NUMERAL 6 DIRECTIVA)</vt:lpstr>
      <vt:lpstr>EJECUCION DEL GASTOS (ART. 22 DS.028-2007 Y NUMERAL 6 DIRECTIVA)</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GESTION DE RECURSOS PROPIOS</dc:title>
  <dc:creator>UGELTACNA169</dc:creator>
  <cp:lastModifiedBy>UGELTACNA169</cp:lastModifiedBy>
  <cp:revision>25</cp:revision>
  <cp:lastPrinted>2018-02-26T13:34:51Z</cp:lastPrinted>
  <dcterms:created xsi:type="dcterms:W3CDTF">2018-02-23T19:53:56Z</dcterms:created>
  <dcterms:modified xsi:type="dcterms:W3CDTF">2018-02-26T13:47:34Z</dcterms:modified>
</cp:coreProperties>
</file>