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2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3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4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5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6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7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8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85" r:id="rId5"/>
    <p:sldId id="286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  <p:sldId id="270" r:id="rId17"/>
    <p:sldId id="271" r:id="rId18"/>
    <p:sldId id="273" r:id="rId19"/>
    <p:sldId id="287" r:id="rId20"/>
    <p:sldId id="272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AppData\Roaming\Microsoft\Excel\Libro1%20(version%202).xlsb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F:\EVAL.%20FINAL%20REGIONAL\Primaria_2do\RESUMEN%20REGIONAL%20MATEMATICA%202do%20PRIMARIA.xlsx" TargetMode="Externa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AppData\Roaming\Microsoft\Excel\Libro1%20(version%202).xlsb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AppData\Roaming\Microsoft\Excel\Libro1%20(version%202).xlsb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EVAL.%20FINAL%20REGIONAL\Primaria_2do\RESUMEN%20REGIONAL%20COMUNICACION%202do%20PRIMARI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AppData\Roaming\Microsoft\Excel\Libro1%20(version%202).xlsb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AppData\Roaming\Microsoft\Excel\Libro1%20(version%202).xlsb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AppData\Roaming\Microsoft\Excel\Libro1%20(version%202).xlsb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AppData\Roaming\Microsoft\Excel\Libro1%20(version%202).xlsb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AppData\Roaming\Microsoft\Excel\Libro1%20(version%202).xlsb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AppData\Roaming\Microsoft\Excel\Libro1%20(version%202).xlsb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AppData\Roaming\Microsoft\Excel\Libro1%20(version%202).xlsb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AppData\Roaming\Microsoft\Excel\Libro1%20(version%202).xlsb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AppData\Roaming\Microsoft\Excel\Libro1%20(version%202).xlsb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EVAL.%20FINAL%20REGIONAL\Primaria_2do\RESUMEN%20REGIONAL%20COMUNICACION%202do%20PRIMARIA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 smtClean="0">
                <a:effectLst/>
              </a:rPr>
              <a:t>GRÁFICO </a:t>
            </a:r>
            <a:r>
              <a:rPr lang="es-PE" sz="1800" b="0" i="0" baseline="0" dirty="0">
                <a:effectLst/>
              </a:rPr>
              <a:t>N°1:RESULTADOS DE LA EVALUACIÓN DE SALIDA</a:t>
            </a:r>
            <a:endParaRPr lang="es-PE" dirty="0">
              <a:effectLst/>
            </a:endParaRPr>
          </a:p>
          <a:p>
            <a:pPr>
              <a:defRPr/>
            </a:pPr>
            <a:r>
              <a:rPr lang="es-PE" sz="1800" b="0" i="0" baseline="0" dirty="0">
                <a:effectLst/>
              </a:rPr>
              <a:t>AREA COMUNICACIÓN - 2DO. GRADO</a:t>
            </a:r>
            <a:endParaRPr lang="es-PE" dirty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C64D-42E0-9127-9B0208085C56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C64D-42E0-9127-9B0208085C56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C64D-42E0-9127-9B0208085C56}"/>
              </c:ext>
            </c:extLst>
          </c:dPt>
          <c:dLbls>
            <c:dLbl>
              <c:idx val="0"/>
              <c:layout>
                <c:manualLayout>
                  <c:x val="1.6251155146532605E-2"/>
                  <c:y val="-5.2351744985169153E-2"/>
                </c:manualLayout>
              </c:layout>
              <c:tx>
                <c:rich>
                  <a:bodyPr/>
                  <a:lstStyle/>
                  <a:p>
                    <a:fld id="{FAEA0A87-D15B-4FAF-877D-32EA537A75F4}" type="VALUE">
                      <a:rPr lang="en-US" sz="1400" baseline="0"/>
                      <a:pPr/>
                      <a:t>[VALOR]</a:t>
                    </a:fld>
                    <a:endParaRPr lang="es-PE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64D-42E0-9127-9B0208085C56}"/>
                </c:ext>
              </c:extLst>
            </c:dLbl>
            <c:dLbl>
              <c:idx val="1"/>
              <c:layout>
                <c:manualLayout>
                  <c:x val="2.0683288368314227E-2"/>
                  <c:y val="-5.2351744985169153E-2"/>
                </c:manualLayout>
              </c:layout>
              <c:tx>
                <c:rich>
                  <a:bodyPr/>
                  <a:lstStyle/>
                  <a:p>
                    <a:fld id="{A0F8B7E2-F566-4995-8452-6F11B072750F}" type="VALUE">
                      <a:rPr lang="en-US" sz="1400"/>
                      <a:pPr/>
                      <a:t>[VALOR]</a:t>
                    </a:fld>
                    <a:endParaRPr lang="es-PE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64D-42E0-9127-9B0208085C56}"/>
                </c:ext>
              </c:extLst>
            </c:dLbl>
            <c:dLbl>
              <c:idx val="2"/>
              <c:layout>
                <c:manualLayout>
                  <c:x val="-1.0833978275980194E-16"/>
                  <c:y val="-3.2719840615730751E-2"/>
                </c:manualLayout>
              </c:layout>
              <c:tx>
                <c:rich>
                  <a:bodyPr/>
                  <a:lstStyle/>
                  <a:p>
                    <a:fld id="{F5183581-BE74-498D-A7A8-9E6EABDCBD1D}" type="VALUE">
                      <a:rPr lang="en-US" sz="1400"/>
                      <a:pPr/>
                      <a:t>[VALOR]</a:t>
                    </a:fld>
                    <a:endParaRPr lang="es-PE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C64D-42E0-9127-9B0208085C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ln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Hoja1!$C$10:$C$12</c:f>
              <c:strCache>
                <c:ptCount val="3"/>
                <c:pt idx="0">
                  <c:v>INICIO</c:v>
                </c:pt>
                <c:pt idx="1">
                  <c:v>PROCESO</c:v>
                </c:pt>
                <c:pt idx="2">
                  <c:v>SATISFACTORIO</c:v>
                </c:pt>
              </c:strCache>
            </c:strRef>
          </c:cat>
          <c:val>
            <c:numRef>
              <c:f>Hoja1!$E$10:$E$12</c:f>
              <c:numCache>
                <c:formatCode>0.00%</c:formatCode>
                <c:ptCount val="3"/>
                <c:pt idx="0">
                  <c:v>8.1321228510720489E-2</c:v>
                </c:pt>
                <c:pt idx="1">
                  <c:v>0.43133088661386909</c:v>
                </c:pt>
                <c:pt idx="2">
                  <c:v>0.48734788487541048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64D-42E0-9127-9B0208085C5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548720"/>
        <c:axId val="154497968"/>
        <c:axId val="0"/>
      </c:bar3DChart>
      <c:catAx>
        <c:axId val="25487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PE"/>
                  <a:t>NIVELES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P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54497968"/>
        <c:crosses val="autoZero"/>
        <c:auto val="1"/>
        <c:lblAlgn val="ctr"/>
        <c:lblOffset val="100"/>
        <c:noMultiLvlLbl val="0"/>
      </c:catAx>
      <c:valAx>
        <c:axId val="154497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PE"/>
                  <a:t>f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PE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5487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>
                <a:effectLst/>
              </a:rPr>
              <a:t>GRÁFICO N°7: RESULTADOS DE LA PRUEBA DE SALIDA POR II.EE COMUNICACIÓN SEGUNDO DE PRIMARIA</a:t>
            </a:r>
            <a:endParaRPr lang="es-PE">
              <a:effectLst/>
            </a:endParaRPr>
          </a:p>
        </c:rich>
      </c:tx>
      <c:layout>
        <c:manualLayout>
          <c:xMode val="edge"/>
          <c:yMode val="edge"/>
          <c:x val="0.10381497069899509"/>
          <c:y val="1.61943319838056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[Libro1]Hoja2!$B$65:$B$74</c:f>
              <c:strCache>
                <c:ptCount val="10"/>
                <c:pt idx="0">
                  <c:v>ALEXANDER VON HUMBOLDT</c:v>
                </c:pt>
                <c:pt idx="1">
                  <c:v>CEPA EL FARO</c:v>
                </c:pt>
                <c:pt idx="2">
                  <c:v>CHAMPAGNAT</c:v>
                </c:pt>
                <c:pt idx="3">
                  <c:v>CIMA</c:v>
                </c:pt>
                <c:pt idx="4">
                  <c:v>COLIBRI PNP TACNA</c:v>
                </c:pt>
                <c:pt idx="5">
                  <c:v>CORAZON DE MARIA</c:v>
                </c:pt>
                <c:pt idx="6">
                  <c:v>CORONEL BOLOGNESI</c:v>
                </c:pt>
                <c:pt idx="7">
                  <c:v>CRISTINA VILDOSO BERRIOS</c:v>
                </c:pt>
                <c:pt idx="8">
                  <c:v>CRISTO SALVADOR</c:v>
                </c:pt>
                <c:pt idx="9">
                  <c:v>DANIEL COMBONI</c:v>
                </c:pt>
              </c:strCache>
            </c:strRef>
          </c:cat>
          <c:val>
            <c:numRef>
              <c:f>[Libro1]Hoja2!$G$65:$G$74</c:f>
              <c:numCache>
                <c:formatCode>0.00%</c:formatCode>
                <c:ptCount val="10"/>
                <c:pt idx="0">
                  <c:v>0</c:v>
                </c:pt>
                <c:pt idx="1">
                  <c:v>5.7692307692307696E-2</c:v>
                </c:pt>
                <c:pt idx="2">
                  <c:v>6.7796610169491525E-2</c:v>
                </c:pt>
                <c:pt idx="3">
                  <c:v>0.10526315789473684</c:v>
                </c:pt>
                <c:pt idx="4">
                  <c:v>0.33333333333333331</c:v>
                </c:pt>
                <c:pt idx="5">
                  <c:v>1.6666666666666666E-2</c:v>
                </c:pt>
                <c:pt idx="6">
                  <c:v>6.6666666666666666E-2</c:v>
                </c:pt>
                <c:pt idx="7">
                  <c:v>0.15384615384615385</c:v>
                </c:pt>
                <c:pt idx="8">
                  <c:v>0.5</c:v>
                </c:pt>
                <c:pt idx="9">
                  <c:v>3.8461538461538464E-2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42-4FB5-97B3-59B90CFACB19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[Libro1]Hoja2!$B$65:$B$74</c:f>
              <c:strCache>
                <c:ptCount val="10"/>
                <c:pt idx="0">
                  <c:v>ALEXANDER VON HUMBOLDT</c:v>
                </c:pt>
                <c:pt idx="1">
                  <c:v>CEPA EL FARO</c:v>
                </c:pt>
                <c:pt idx="2">
                  <c:v>CHAMPAGNAT</c:v>
                </c:pt>
                <c:pt idx="3">
                  <c:v>CIMA</c:v>
                </c:pt>
                <c:pt idx="4">
                  <c:v>COLIBRI PNP TACNA</c:v>
                </c:pt>
                <c:pt idx="5">
                  <c:v>CORAZON DE MARIA</c:v>
                </c:pt>
                <c:pt idx="6">
                  <c:v>CORONEL BOLOGNESI</c:v>
                </c:pt>
                <c:pt idx="7">
                  <c:v>CRISTINA VILDOSO BERRIOS</c:v>
                </c:pt>
                <c:pt idx="8">
                  <c:v>CRISTO SALVADOR</c:v>
                </c:pt>
                <c:pt idx="9">
                  <c:v>DANIEL COMBONI</c:v>
                </c:pt>
              </c:strCache>
            </c:strRef>
          </c:cat>
          <c:val>
            <c:numRef>
              <c:f>[Libro1]Hoja2!$H$65:$H$74</c:f>
              <c:numCache>
                <c:formatCode>0.00%</c:formatCode>
                <c:ptCount val="10"/>
                <c:pt idx="0">
                  <c:v>0.30645161290322581</c:v>
                </c:pt>
                <c:pt idx="1">
                  <c:v>0.42307692307692307</c:v>
                </c:pt>
                <c:pt idx="2">
                  <c:v>0.44067796610169491</c:v>
                </c:pt>
                <c:pt idx="3">
                  <c:v>0.40350877192982454</c:v>
                </c:pt>
                <c:pt idx="4">
                  <c:v>0.66666666666666663</c:v>
                </c:pt>
                <c:pt idx="5">
                  <c:v>0.23333333333333334</c:v>
                </c:pt>
                <c:pt idx="6">
                  <c:v>0.55238095238095242</c:v>
                </c:pt>
                <c:pt idx="7">
                  <c:v>0.61538461538461542</c:v>
                </c:pt>
                <c:pt idx="8">
                  <c:v>0.375</c:v>
                </c:pt>
                <c:pt idx="9">
                  <c:v>0.38461538461538464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42-4FB5-97B3-59B90CFACB19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[Libro1]Hoja2!$B$65:$B$74</c:f>
              <c:strCache>
                <c:ptCount val="10"/>
                <c:pt idx="0">
                  <c:v>ALEXANDER VON HUMBOLDT</c:v>
                </c:pt>
                <c:pt idx="1">
                  <c:v>CEPA EL FARO</c:v>
                </c:pt>
                <c:pt idx="2">
                  <c:v>CHAMPAGNAT</c:v>
                </c:pt>
                <c:pt idx="3">
                  <c:v>CIMA</c:v>
                </c:pt>
                <c:pt idx="4">
                  <c:v>COLIBRI PNP TACNA</c:v>
                </c:pt>
                <c:pt idx="5">
                  <c:v>CORAZON DE MARIA</c:v>
                </c:pt>
                <c:pt idx="6">
                  <c:v>CORONEL BOLOGNESI</c:v>
                </c:pt>
                <c:pt idx="7">
                  <c:v>CRISTINA VILDOSO BERRIOS</c:v>
                </c:pt>
                <c:pt idx="8">
                  <c:v>CRISTO SALVADOR</c:v>
                </c:pt>
                <c:pt idx="9">
                  <c:v>DANIEL COMBONI</c:v>
                </c:pt>
              </c:strCache>
            </c:strRef>
          </c:cat>
          <c:val>
            <c:numRef>
              <c:f>[Libro1]Hoja2!$I$65:$I$74</c:f>
              <c:numCache>
                <c:formatCode>0.00%</c:formatCode>
                <c:ptCount val="10"/>
                <c:pt idx="0">
                  <c:v>0.69354838709677424</c:v>
                </c:pt>
                <c:pt idx="1">
                  <c:v>0.51923076923076927</c:v>
                </c:pt>
                <c:pt idx="2">
                  <c:v>0.49152542372881358</c:v>
                </c:pt>
                <c:pt idx="3">
                  <c:v>0.49122807017543857</c:v>
                </c:pt>
                <c:pt idx="4">
                  <c:v>0</c:v>
                </c:pt>
                <c:pt idx="5">
                  <c:v>0.75</c:v>
                </c:pt>
                <c:pt idx="6">
                  <c:v>0.38095238095238093</c:v>
                </c:pt>
                <c:pt idx="7">
                  <c:v>0.23076923076923078</c:v>
                </c:pt>
                <c:pt idx="8">
                  <c:v>0.125</c:v>
                </c:pt>
                <c:pt idx="9">
                  <c:v>0.57692307692307687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C42-4FB5-97B3-59B90CFACB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58719040"/>
        <c:axId val="258719600"/>
        <c:axId val="0"/>
      </c:bar3DChart>
      <c:catAx>
        <c:axId val="258719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58719600"/>
        <c:crosses val="autoZero"/>
        <c:auto val="1"/>
        <c:lblAlgn val="ctr"/>
        <c:lblOffset val="100"/>
        <c:noMultiLvlLbl val="0"/>
      </c:catAx>
      <c:valAx>
        <c:axId val="258719600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5871904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>
                <a:effectLst/>
              </a:rPr>
              <a:t>GRÁFICO N°8: RESULTADOS DE LA PRUEBA DE SALIDA POR II.EE COMUNICACIÓN SEGUNDO DE PRIMARIA</a:t>
            </a:r>
            <a:endParaRPr lang="es-PE">
              <a:effectLst/>
            </a:endParaRPr>
          </a:p>
        </c:rich>
      </c:tx>
      <c:layout>
        <c:manualLayout>
          <c:xMode val="edge"/>
          <c:yMode val="edge"/>
          <c:x val="0.10381497069899509"/>
          <c:y val="1.61943319838056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[Libro1]Hoja2!$B$75:$B$84</c:f>
              <c:strCache>
                <c:ptCount val="10"/>
                <c:pt idx="0">
                  <c:v>DIVINO REDENTOR</c:v>
                </c:pt>
                <c:pt idx="1">
                  <c:v>DR. JOSE ANTONIO ENCINAS FRANCO</c:v>
                </c:pt>
                <c:pt idx="2">
                  <c:v>EL BUEN PASTOR</c:v>
                </c:pt>
                <c:pt idx="3">
                  <c:v>EL SHADDAI</c:v>
                </c:pt>
                <c:pt idx="4">
                  <c:v>ESTRELLITA DE BELEN</c:v>
                </c:pt>
                <c:pt idx="5">
                  <c:v>FEDERICO VILLARREAL</c:v>
                </c:pt>
                <c:pt idx="6">
                  <c:v>FRANCISCO ANTONIO DE ZELA</c:v>
                </c:pt>
                <c:pt idx="7">
                  <c:v>FUTURA SCHOOLS</c:v>
                </c:pt>
                <c:pt idx="8">
                  <c:v>GUILLERMO AUZA ARCE</c:v>
                </c:pt>
                <c:pt idx="9">
                  <c:v>HERMANAS BARCIA BONIFFATTI</c:v>
                </c:pt>
              </c:strCache>
            </c:strRef>
          </c:cat>
          <c:val>
            <c:numRef>
              <c:f>[Libro1]Hoja2!$G$75:$G$84</c:f>
              <c:numCache>
                <c:formatCode>0.00%</c:formatCode>
                <c:ptCount val="10"/>
                <c:pt idx="0">
                  <c:v>0</c:v>
                </c:pt>
                <c:pt idx="1">
                  <c:v>0.14457831325301204</c:v>
                </c:pt>
                <c:pt idx="2">
                  <c:v>0.1</c:v>
                </c:pt>
                <c:pt idx="3">
                  <c:v>0</c:v>
                </c:pt>
                <c:pt idx="4">
                  <c:v>0.22222222222222221</c:v>
                </c:pt>
                <c:pt idx="5">
                  <c:v>0</c:v>
                </c:pt>
                <c:pt idx="6">
                  <c:v>5.4545454545454543E-2</c:v>
                </c:pt>
                <c:pt idx="7">
                  <c:v>0.22222222222222221</c:v>
                </c:pt>
                <c:pt idx="8">
                  <c:v>0.10526315789473684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89-49E6-B958-24007B199B9E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[Libro1]Hoja2!$B$75:$B$84</c:f>
              <c:strCache>
                <c:ptCount val="10"/>
                <c:pt idx="0">
                  <c:v>DIVINO REDENTOR</c:v>
                </c:pt>
                <c:pt idx="1">
                  <c:v>DR. JOSE ANTONIO ENCINAS FRANCO</c:v>
                </c:pt>
                <c:pt idx="2">
                  <c:v>EL BUEN PASTOR</c:v>
                </c:pt>
                <c:pt idx="3">
                  <c:v>EL SHADDAI</c:v>
                </c:pt>
                <c:pt idx="4">
                  <c:v>ESTRELLITA DE BELEN</c:v>
                </c:pt>
                <c:pt idx="5">
                  <c:v>FEDERICO VILLARREAL</c:v>
                </c:pt>
                <c:pt idx="6">
                  <c:v>FRANCISCO ANTONIO DE ZELA</c:v>
                </c:pt>
                <c:pt idx="7">
                  <c:v>FUTURA SCHOOLS</c:v>
                </c:pt>
                <c:pt idx="8">
                  <c:v>GUILLERMO AUZA ARCE</c:v>
                </c:pt>
                <c:pt idx="9">
                  <c:v>HERMANAS BARCIA BONIFFATTI</c:v>
                </c:pt>
              </c:strCache>
            </c:strRef>
          </c:cat>
          <c:val>
            <c:numRef>
              <c:f>[Libro1]Hoja2!$H$75:$H$84</c:f>
              <c:numCache>
                <c:formatCode>0.00%</c:formatCode>
                <c:ptCount val="10"/>
                <c:pt idx="0">
                  <c:v>0.2</c:v>
                </c:pt>
                <c:pt idx="1">
                  <c:v>0.46987951807228917</c:v>
                </c:pt>
                <c:pt idx="2">
                  <c:v>0.53333333333333333</c:v>
                </c:pt>
                <c:pt idx="3">
                  <c:v>0</c:v>
                </c:pt>
                <c:pt idx="4">
                  <c:v>0.44444444444444442</c:v>
                </c:pt>
                <c:pt idx="5">
                  <c:v>0.26470588235294118</c:v>
                </c:pt>
                <c:pt idx="6">
                  <c:v>0.31818181818181818</c:v>
                </c:pt>
                <c:pt idx="7">
                  <c:v>0.44444444444444442</c:v>
                </c:pt>
                <c:pt idx="8">
                  <c:v>0.68421052631578949</c:v>
                </c:pt>
                <c:pt idx="9">
                  <c:v>0.66666666666666663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89-49E6-B958-24007B199B9E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[Libro1]Hoja2!$B$75:$B$84</c:f>
              <c:strCache>
                <c:ptCount val="10"/>
                <c:pt idx="0">
                  <c:v>DIVINO REDENTOR</c:v>
                </c:pt>
                <c:pt idx="1">
                  <c:v>DR. JOSE ANTONIO ENCINAS FRANCO</c:v>
                </c:pt>
                <c:pt idx="2">
                  <c:v>EL BUEN PASTOR</c:v>
                </c:pt>
                <c:pt idx="3">
                  <c:v>EL SHADDAI</c:v>
                </c:pt>
                <c:pt idx="4">
                  <c:v>ESTRELLITA DE BELEN</c:v>
                </c:pt>
                <c:pt idx="5">
                  <c:v>FEDERICO VILLARREAL</c:v>
                </c:pt>
                <c:pt idx="6">
                  <c:v>FRANCISCO ANTONIO DE ZELA</c:v>
                </c:pt>
                <c:pt idx="7">
                  <c:v>FUTURA SCHOOLS</c:v>
                </c:pt>
                <c:pt idx="8">
                  <c:v>GUILLERMO AUZA ARCE</c:v>
                </c:pt>
                <c:pt idx="9">
                  <c:v>HERMANAS BARCIA BONIFFATTI</c:v>
                </c:pt>
              </c:strCache>
            </c:strRef>
          </c:cat>
          <c:val>
            <c:numRef>
              <c:f>[Libro1]Hoja2!$I$75:$I$84</c:f>
              <c:numCache>
                <c:formatCode>0.00%</c:formatCode>
                <c:ptCount val="10"/>
                <c:pt idx="0">
                  <c:v>0.8</c:v>
                </c:pt>
                <c:pt idx="1">
                  <c:v>0.38554216867469882</c:v>
                </c:pt>
                <c:pt idx="2">
                  <c:v>0.36666666666666664</c:v>
                </c:pt>
                <c:pt idx="3">
                  <c:v>1</c:v>
                </c:pt>
                <c:pt idx="4">
                  <c:v>0.33333333333333331</c:v>
                </c:pt>
                <c:pt idx="5">
                  <c:v>0.73529411764705888</c:v>
                </c:pt>
                <c:pt idx="6">
                  <c:v>0.62727272727272732</c:v>
                </c:pt>
                <c:pt idx="7">
                  <c:v>0.33333333333333331</c:v>
                </c:pt>
                <c:pt idx="8">
                  <c:v>0.21052631578947367</c:v>
                </c:pt>
                <c:pt idx="9">
                  <c:v>0.33333333333333331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289-49E6-B958-24007B199B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58170128"/>
        <c:axId val="258170688"/>
        <c:axId val="0"/>
      </c:bar3DChart>
      <c:catAx>
        <c:axId val="258170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58170688"/>
        <c:crosses val="autoZero"/>
        <c:auto val="1"/>
        <c:lblAlgn val="ctr"/>
        <c:lblOffset val="100"/>
        <c:noMultiLvlLbl val="0"/>
      </c:catAx>
      <c:valAx>
        <c:axId val="258170688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5817012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>
                <a:effectLst/>
              </a:rPr>
              <a:t>GRÁFICO N°9: RESULTADOS DE LA PRUEBA DE SALIDA POR II.EE COMUNICACIÓN SEGUNDO DE PRIMARIA</a:t>
            </a:r>
            <a:endParaRPr lang="es-PE">
              <a:effectLst/>
            </a:endParaRPr>
          </a:p>
        </c:rich>
      </c:tx>
      <c:layout>
        <c:manualLayout>
          <c:xMode val="edge"/>
          <c:yMode val="edge"/>
          <c:x val="0.10764092078160244"/>
          <c:y val="2.34015748031496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[Libro1]Hoja2!$B$95:$B$104</c:f>
              <c:strCache>
                <c:ptCount val="10"/>
                <c:pt idx="0">
                  <c:v>LUIS ALBERTO SANCHEZ</c:v>
                </c:pt>
                <c:pt idx="1">
                  <c:v>MANUEL A ODRIA</c:v>
                </c:pt>
                <c:pt idx="2">
                  <c:v>MANUEL FLORES CALVO</c:v>
                </c:pt>
                <c:pt idx="3">
                  <c:v>MARIA DE LOS ANGELES</c:v>
                </c:pt>
                <c:pt idx="4">
                  <c:v>MARISTA DE TACNA</c:v>
                </c:pt>
                <c:pt idx="5">
                  <c:v>MI MEJOR AMIGO</c:v>
                </c:pt>
                <c:pt idx="6">
                  <c:v>MIGUEL PRO</c:v>
                </c:pt>
                <c:pt idx="7">
                  <c:v>NUESTRA SEÑORA DE FATIMA</c:v>
                </c:pt>
                <c:pt idx="8">
                  <c:v>NUESTROS HEROES DE LA GUERRA DEL PACIFICO</c:v>
                </c:pt>
                <c:pt idx="9">
                  <c:v>NUEVO HORIZONTE</c:v>
                </c:pt>
              </c:strCache>
            </c:strRef>
          </c:cat>
          <c:val>
            <c:numRef>
              <c:f>[Libro1]Hoja2!$G$95:$G$104</c:f>
              <c:numCache>
                <c:formatCode>0.00%</c:formatCode>
                <c:ptCount val="10"/>
                <c:pt idx="0">
                  <c:v>4.72972972972973E-2</c:v>
                </c:pt>
                <c:pt idx="1">
                  <c:v>8.3333333333333329E-2</c:v>
                </c:pt>
                <c:pt idx="2">
                  <c:v>0.11363636363636363</c:v>
                </c:pt>
                <c:pt idx="3">
                  <c:v>5.5555555555555552E-2</c:v>
                </c:pt>
                <c:pt idx="4">
                  <c:v>3.3333333333333333E-2</c:v>
                </c:pt>
                <c:pt idx="5">
                  <c:v>0</c:v>
                </c:pt>
                <c:pt idx="6">
                  <c:v>7.407407407407407E-2</c:v>
                </c:pt>
                <c:pt idx="7">
                  <c:v>0</c:v>
                </c:pt>
                <c:pt idx="8">
                  <c:v>4.3478260869565216E-2</c:v>
                </c:pt>
                <c:pt idx="9">
                  <c:v>7.1428571428571425E-2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B5-401A-A41B-9E8234790239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[Libro1]Hoja2!$B$95:$B$104</c:f>
              <c:strCache>
                <c:ptCount val="10"/>
                <c:pt idx="0">
                  <c:v>LUIS ALBERTO SANCHEZ</c:v>
                </c:pt>
                <c:pt idx="1">
                  <c:v>MANUEL A ODRIA</c:v>
                </c:pt>
                <c:pt idx="2">
                  <c:v>MANUEL FLORES CALVO</c:v>
                </c:pt>
                <c:pt idx="3">
                  <c:v>MARIA DE LOS ANGELES</c:v>
                </c:pt>
                <c:pt idx="4">
                  <c:v>MARISTA DE TACNA</c:v>
                </c:pt>
                <c:pt idx="5">
                  <c:v>MI MEJOR AMIGO</c:v>
                </c:pt>
                <c:pt idx="6">
                  <c:v>MIGUEL PRO</c:v>
                </c:pt>
                <c:pt idx="7">
                  <c:v>NUESTRA SEÑORA DE FATIMA</c:v>
                </c:pt>
                <c:pt idx="8">
                  <c:v>NUESTROS HEROES DE LA GUERRA DEL PACIFICO</c:v>
                </c:pt>
                <c:pt idx="9">
                  <c:v>NUEVO HORIZONTE</c:v>
                </c:pt>
              </c:strCache>
            </c:strRef>
          </c:cat>
          <c:val>
            <c:numRef>
              <c:f>[Libro1]Hoja2!$H$95:$H$104</c:f>
              <c:numCache>
                <c:formatCode>0.00%</c:formatCode>
                <c:ptCount val="10"/>
                <c:pt idx="0">
                  <c:v>0.35135135135135137</c:v>
                </c:pt>
                <c:pt idx="1">
                  <c:v>0.38541666666666669</c:v>
                </c:pt>
                <c:pt idx="2">
                  <c:v>0.52272727272727271</c:v>
                </c:pt>
                <c:pt idx="3">
                  <c:v>0.3888888888888889</c:v>
                </c:pt>
                <c:pt idx="4">
                  <c:v>0.46666666666666667</c:v>
                </c:pt>
                <c:pt idx="5">
                  <c:v>0.5</c:v>
                </c:pt>
                <c:pt idx="6">
                  <c:v>0.40740740740740738</c:v>
                </c:pt>
                <c:pt idx="7">
                  <c:v>0.6875</c:v>
                </c:pt>
                <c:pt idx="8">
                  <c:v>0.43478260869565216</c:v>
                </c:pt>
                <c:pt idx="9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B5-401A-A41B-9E8234790239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[Libro1]Hoja2!$B$95:$B$104</c:f>
              <c:strCache>
                <c:ptCount val="10"/>
                <c:pt idx="0">
                  <c:v>LUIS ALBERTO SANCHEZ</c:v>
                </c:pt>
                <c:pt idx="1">
                  <c:v>MANUEL A ODRIA</c:v>
                </c:pt>
                <c:pt idx="2">
                  <c:v>MANUEL FLORES CALVO</c:v>
                </c:pt>
                <c:pt idx="3">
                  <c:v>MARIA DE LOS ANGELES</c:v>
                </c:pt>
                <c:pt idx="4">
                  <c:v>MARISTA DE TACNA</c:v>
                </c:pt>
                <c:pt idx="5">
                  <c:v>MI MEJOR AMIGO</c:v>
                </c:pt>
                <c:pt idx="6">
                  <c:v>MIGUEL PRO</c:v>
                </c:pt>
                <c:pt idx="7">
                  <c:v>NUESTRA SEÑORA DE FATIMA</c:v>
                </c:pt>
                <c:pt idx="8">
                  <c:v>NUESTROS HEROES DE LA GUERRA DEL PACIFICO</c:v>
                </c:pt>
                <c:pt idx="9">
                  <c:v>NUEVO HORIZONTE</c:v>
                </c:pt>
              </c:strCache>
            </c:strRef>
          </c:cat>
          <c:val>
            <c:numRef>
              <c:f>[Libro1]Hoja2!$I$95:$I$104</c:f>
              <c:numCache>
                <c:formatCode>0.00%</c:formatCode>
                <c:ptCount val="10"/>
                <c:pt idx="0">
                  <c:v>0.60135135135135132</c:v>
                </c:pt>
                <c:pt idx="1">
                  <c:v>0.53125</c:v>
                </c:pt>
                <c:pt idx="2">
                  <c:v>0.36363636363636365</c:v>
                </c:pt>
                <c:pt idx="3">
                  <c:v>0.55555555555555558</c:v>
                </c:pt>
                <c:pt idx="4">
                  <c:v>0.5</c:v>
                </c:pt>
                <c:pt idx="5">
                  <c:v>0.5</c:v>
                </c:pt>
                <c:pt idx="6">
                  <c:v>0.51851851851851849</c:v>
                </c:pt>
                <c:pt idx="7">
                  <c:v>0.3125</c:v>
                </c:pt>
                <c:pt idx="8">
                  <c:v>0.52173913043478259</c:v>
                </c:pt>
                <c:pt idx="9">
                  <c:v>0.42857142857142855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B5-401A-A41B-9E82347902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5506400"/>
        <c:axId val="265506960"/>
        <c:axId val="0"/>
      </c:bar3DChart>
      <c:catAx>
        <c:axId val="265506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65506960"/>
        <c:crosses val="autoZero"/>
        <c:auto val="1"/>
        <c:lblAlgn val="ctr"/>
        <c:lblOffset val="100"/>
        <c:noMultiLvlLbl val="0"/>
      </c:catAx>
      <c:valAx>
        <c:axId val="265506960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6550640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>
                <a:effectLst/>
              </a:rPr>
              <a:t>GRÁFICO N°10: RESULTADOS DE LA PRUEBA DE SALIDA POR II.EE COMUNICACIÓN SEGUNDO DE PRIMARIA</a:t>
            </a:r>
            <a:endParaRPr lang="es-PE">
              <a:effectLst/>
            </a:endParaRPr>
          </a:p>
        </c:rich>
      </c:tx>
      <c:layout>
        <c:manualLayout>
          <c:xMode val="edge"/>
          <c:yMode val="edge"/>
          <c:x val="0.10764092078160244"/>
          <c:y val="2.34015748031496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[Libro1]Hoja2!$B$105:$B$114</c:f>
              <c:strCache>
                <c:ptCount val="10"/>
                <c:pt idx="0">
                  <c:v>PARAISO DEL NIÑO</c:v>
                </c:pt>
                <c:pt idx="1">
                  <c:v>PERUANO BRITANICO</c:v>
                </c:pt>
                <c:pt idx="2">
                  <c:v>PERUANO NORTEAMERICANO EDWARD KENNEDY</c:v>
                </c:pt>
                <c:pt idx="3">
                  <c:v>SAINT GREGORY AMERICAN COLLEGE</c:v>
                </c:pt>
                <c:pt idx="4">
                  <c:v>SAN AGUSTIN</c:v>
                </c:pt>
                <c:pt idx="5">
                  <c:v>SAN IGNACIO DE LOYOLA</c:v>
                </c:pt>
                <c:pt idx="6">
                  <c:v>SAN JOSE FE Y ALEGRIA 40</c:v>
                </c:pt>
                <c:pt idx="7">
                  <c:v>SAN JUAN BAUTISTA DE LA SALLE</c:v>
                </c:pt>
                <c:pt idx="8">
                  <c:v>SAN JUAN BOSCO</c:v>
                </c:pt>
                <c:pt idx="9">
                  <c:v>SAN MARTIN DE PORRES</c:v>
                </c:pt>
              </c:strCache>
            </c:strRef>
          </c:cat>
          <c:val>
            <c:numRef>
              <c:f>[Libro1]Hoja2!$G$105:$G$114</c:f>
              <c:numCache>
                <c:formatCode>0.00%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0.11538461538461539</c:v>
                </c:pt>
                <c:pt idx="5">
                  <c:v>0</c:v>
                </c:pt>
                <c:pt idx="6">
                  <c:v>7.7777777777777779E-2</c:v>
                </c:pt>
                <c:pt idx="7">
                  <c:v>0.2</c:v>
                </c:pt>
                <c:pt idx="8">
                  <c:v>0</c:v>
                </c:pt>
                <c:pt idx="9">
                  <c:v>1.3333333333333334E-2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3E-4274-A665-707F0E9D7CB2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[Libro1]Hoja2!$B$105:$B$114</c:f>
              <c:strCache>
                <c:ptCount val="10"/>
                <c:pt idx="0">
                  <c:v>PARAISO DEL NIÑO</c:v>
                </c:pt>
                <c:pt idx="1">
                  <c:v>PERUANO BRITANICO</c:v>
                </c:pt>
                <c:pt idx="2">
                  <c:v>PERUANO NORTEAMERICANO EDWARD KENNEDY</c:v>
                </c:pt>
                <c:pt idx="3">
                  <c:v>SAINT GREGORY AMERICAN COLLEGE</c:v>
                </c:pt>
                <c:pt idx="4">
                  <c:v>SAN AGUSTIN</c:v>
                </c:pt>
                <c:pt idx="5">
                  <c:v>SAN IGNACIO DE LOYOLA</c:v>
                </c:pt>
                <c:pt idx="6">
                  <c:v>SAN JOSE FE Y ALEGRIA 40</c:v>
                </c:pt>
                <c:pt idx="7">
                  <c:v>SAN JUAN BAUTISTA DE LA SALLE</c:v>
                </c:pt>
                <c:pt idx="8">
                  <c:v>SAN JUAN BOSCO</c:v>
                </c:pt>
                <c:pt idx="9">
                  <c:v>SAN MARTIN DE PORRES</c:v>
                </c:pt>
              </c:strCache>
            </c:strRef>
          </c:cat>
          <c:val>
            <c:numRef>
              <c:f>[Libro1]Hoja2!$H$105:$H$114</c:f>
              <c:numCache>
                <c:formatCode>0.00%</c:formatCode>
                <c:ptCount val="10"/>
                <c:pt idx="0">
                  <c:v>0.55263157894736847</c:v>
                </c:pt>
                <c:pt idx="1">
                  <c:v>0.58620689655172409</c:v>
                </c:pt>
                <c:pt idx="2">
                  <c:v>0.37931034482758619</c:v>
                </c:pt>
                <c:pt idx="3">
                  <c:v>0.30769230769230771</c:v>
                </c:pt>
                <c:pt idx="4">
                  <c:v>0.57692307692307687</c:v>
                </c:pt>
                <c:pt idx="5">
                  <c:v>0.1</c:v>
                </c:pt>
                <c:pt idx="6">
                  <c:v>0.46666666666666667</c:v>
                </c:pt>
                <c:pt idx="7">
                  <c:v>0.8</c:v>
                </c:pt>
                <c:pt idx="8">
                  <c:v>0.4</c:v>
                </c:pt>
                <c:pt idx="9">
                  <c:v>0.38666666666666666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3E-4274-A665-707F0E9D7CB2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[Libro1]Hoja2!$B$105:$B$114</c:f>
              <c:strCache>
                <c:ptCount val="10"/>
                <c:pt idx="0">
                  <c:v>PARAISO DEL NIÑO</c:v>
                </c:pt>
                <c:pt idx="1">
                  <c:v>PERUANO BRITANICO</c:v>
                </c:pt>
                <c:pt idx="2">
                  <c:v>PERUANO NORTEAMERICANO EDWARD KENNEDY</c:v>
                </c:pt>
                <c:pt idx="3">
                  <c:v>SAINT GREGORY AMERICAN COLLEGE</c:v>
                </c:pt>
                <c:pt idx="4">
                  <c:v>SAN AGUSTIN</c:v>
                </c:pt>
                <c:pt idx="5">
                  <c:v>SAN IGNACIO DE LOYOLA</c:v>
                </c:pt>
                <c:pt idx="6">
                  <c:v>SAN JOSE FE Y ALEGRIA 40</c:v>
                </c:pt>
                <c:pt idx="7">
                  <c:v>SAN JUAN BAUTISTA DE LA SALLE</c:v>
                </c:pt>
                <c:pt idx="8">
                  <c:v>SAN JUAN BOSCO</c:v>
                </c:pt>
                <c:pt idx="9">
                  <c:v>SAN MARTIN DE PORRES</c:v>
                </c:pt>
              </c:strCache>
            </c:strRef>
          </c:cat>
          <c:val>
            <c:numRef>
              <c:f>[Libro1]Hoja2!$I$105:$I$114</c:f>
              <c:numCache>
                <c:formatCode>0.00%</c:formatCode>
                <c:ptCount val="10"/>
                <c:pt idx="0">
                  <c:v>0.44736842105263158</c:v>
                </c:pt>
                <c:pt idx="1">
                  <c:v>0.41379310344827586</c:v>
                </c:pt>
                <c:pt idx="2">
                  <c:v>0.62068965517241381</c:v>
                </c:pt>
                <c:pt idx="3">
                  <c:v>0.69230769230769229</c:v>
                </c:pt>
                <c:pt idx="4">
                  <c:v>0.30769230769230771</c:v>
                </c:pt>
                <c:pt idx="5">
                  <c:v>0.9</c:v>
                </c:pt>
                <c:pt idx="6">
                  <c:v>0.45555555555555555</c:v>
                </c:pt>
                <c:pt idx="7">
                  <c:v>0</c:v>
                </c:pt>
                <c:pt idx="8">
                  <c:v>0.6</c:v>
                </c:pt>
                <c:pt idx="9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3E-4274-A665-707F0E9D7C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5166176"/>
        <c:axId val="315166736"/>
        <c:axId val="0"/>
      </c:bar3DChart>
      <c:catAx>
        <c:axId val="315166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15166736"/>
        <c:crosses val="autoZero"/>
        <c:auto val="1"/>
        <c:lblAlgn val="ctr"/>
        <c:lblOffset val="100"/>
        <c:noMultiLvlLbl val="0"/>
      </c:catAx>
      <c:valAx>
        <c:axId val="315166736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1516617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>
                <a:effectLst/>
              </a:rPr>
              <a:t>GRÁFICO N°11: RESULTADOS DE LA PRUEBA DE SALIDA POR II.EE COMUNICACIÓN SEGUNDO DE PRIMARIA</a:t>
            </a:r>
            <a:endParaRPr lang="es-PE" dirty="0">
              <a:effectLst/>
            </a:endParaRPr>
          </a:p>
        </c:rich>
      </c:tx>
      <c:layout>
        <c:manualLayout>
          <c:xMode val="edge"/>
          <c:yMode val="edge"/>
          <c:x val="0.10764092078160244"/>
          <c:y val="2.34015748031496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[Libro1]Hoja2!$B$115:$B$121</c:f>
              <c:strCache>
                <c:ptCount val="7"/>
                <c:pt idx="0">
                  <c:v>SANTA ANA</c:v>
                </c:pt>
                <c:pt idx="1">
                  <c:v>SANTA CRUZ</c:v>
                </c:pt>
                <c:pt idx="2">
                  <c:v>SANTA MARIA</c:v>
                </c:pt>
                <c:pt idx="3">
                  <c:v>SANTA MARIA EUFRASIA</c:v>
                </c:pt>
                <c:pt idx="4">
                  <c:v>SANTA TERESA DE JESUS</c:v>
                </c:pt>
                <c:pt idx="5">
                  <c:v>SEÑOR DE LOS MILAGROS</c:v>
                </c:pt>
                <c:pt idx="6">
                  <c:v>WILLIAM PRESCOTT</c:v>
                </c:pt>
              </c:strCache>
            </c:strRef>
          </c:cat>
          <c:val>
            <c:numRef>
              <c:f>[Libro1]Hoja2!$G$115:$G$121</c:f>
              <c:numCache>
                <c:formatCode>0.00%</c:formatCode>
                <c:ptCount val="7"/>
                <c:pt idx="0">
                  <c:v>3.2786885245901641E-2</c:v>
                </c:pt>
                <c:pt idx="1">
                  <c:v>0</c:v>
                </c:pt>
                <c:pt idx="2">
                  <c:v>0</c:v>
                </c:pt>
                <c:pt idx="3">
                  <c:v>0.3888888888888889</c:v>
                </c:pt>
                <c:pt idx="4">
                  <c:v>0.21428571428571427</c:v>
                </c:pt>
                <c:pt idx="5">
                  <c:v>6.25E-2</c:v>
                </c:pt>
                <c:pt idx="6">
                  <c:v>3.5714285714285712E-2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A1-44AC-8557-9609EBEA2C98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[Libro1]Hoja2!$B$115:$B$121</c:f>
              <c:strCache>
                <c:ptCount val="7"/>
                <c:pt idx="0">
                  <c:v>SANTA ANA</c:v>
                </c:pt>
                <c:pt idx="1">
                  <c:v>SANTA CRUZ</c:v>
                </c:pt>
                <c:pt idx="2">
                  <c:v>SANTA MARIA</c:v>
                </c:pt>
                <c:pt idx="3">
                  <c:v>SANTA MARIA EUFRASIA</c:v>
                </c:pt>
                <c:pt idx="4">
                  <c:v>SANTA TERESA DE JESUS</c:v>
                </c:pt>
                <c:pt idx="5">
                  <c:v>SEÑOR DE LOS MILAGROS</c:v>
                </c:pt>
                <c:pt idx="6">
                  <c:v>WILLIAM PRESCOTT</c:v>
                </c:pt>
              </c:strCache>
            </c:strRef>
          </c:cat>
          <c:val>
            <c:numRef>
              <c:f>[Libro1]Hoja2!$H$115:$H$121</c:f>
              <c:numCache>
                <c:formatCode>0.00%</c:formatCode>
                <c:ptCount val="7"/>
                <c:pt idx="0">
                  <c:v>0.22950819672131148</c:v>
                </c:pt>
                <c:pt idx="1">
                  <c:v>0.22093023255813954</c:v>
                </c:pt>
                <c:pt idx="2">
                  <c:v>5.5555555555555552E-2</c:v>
                </c:pt>
                <c:pt idx="3">
                  <c:v>0.1111111111111111</c:v>
                </c:pt>
                <c:pt idx="4">
                  <c:v>0.5714285714285714</c:v>
                </c:pt>
                <c:pt idx="5">
                  <c:v>0.375</c:v>
                </c:pt>
                <c:pt idx="6">
                  <c:v>0.5357142857142857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A1-44AC-8557-9609EBEA2C98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[Libro1]Hoja2!$B$115:$B$121</c:f>
              <c:strCache>
                <c:ptCount val="7"/>
                <c:pt idx="0">
                  <c:v>SANTA ANA</c:v>
                </c:pt>
                <c:pt idx="1">
                  <c:v>SANTA CRUZ</c:v>
                </c:pt>
                <c:pt idx="2">
                  <c:v>SANTA MARIA</c:v>
                </c:pt>
                <c:pt idx="3">
                  <c:v>SANTA MARIA EUFRASIA</c:v>
                </c:pt>
                <c:pt idx="4">
                  <c:v>SANTA TERESA DE JESUS</c:v>
                </c:pt>
                <c:pt idx="5">
                  <c:v>SEÑOR DE LOS MILAGROS</c:v>
                </c:pt>
                <c:pt idx="6">
                  <c:v>WILLIAM PRESCOTT</c:v>
                </c:pt>
              </c:strCache>
            </c:strRef>
          </c:cat>
          <c:val>
            <c:numRef>
              <c:f>[Libro1]Hoja2!$I$115:$I$121</c:f>
              <c:numCache>
                <c:formatCode>0.00%</c:formatCode>
                <c:ptCount val="7"/>
                <c:pt idx="0">
                  <c:v>0.73770491803278693</c:v>
                </c:pt>
                <c:pt idx="1">
                  <c:v>0.77906976744186052</c:v>
                </c:pt>
                <c:pt idx="2">
                  <c:v>0.94444444444444442</c:v>
                </c:pt>
                <c:pt idx="3">
                  <c:v>0.5</c:v>
                </c:pt>
                <c:pt idx="4">
                  <c:v>0.21428571428571427</c:v>
                </c:pt>
                <c:pt idx="5">
                  <c:v>0.5625</c:v>
                </c:pt>
                <c:pt idx="6">
                  <c:v>0.42857142857142855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2A1-44AC-8557-9609EBEA2C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7587248"/>
        <c:axId val="307587808"/>
        <c:axId val="0"/>
      </c:bar3DChart>
      <c:catAx>
        <c:axId val="307587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07587808"/>
        <c:crosses val="autoZero"/>
        <c:auto val="1"/>
        <c:lblAlgn val="ctr"/>
        <c:lblOffset val="100"/>
        <c:noMultiLvlLbl val="0"/>
      </c:catAx>
      <c:valAx>
        <c:axId val="307587808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075872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>
                <a:effectLst/>
              </a:rPr>
              <a:t>GRÁFICO N°1: RESULTADOS DE LA EVALUACIÓN DE SALIDA</a:t>
            </a:r>
            <a:endParaRPr lang="es-PE">
              <a:effectLst/>
            </a:endParaRPr>
          </a:p>
          <a:p>
            <a:pPr>
              <a:defRPr/>
            </a:pPr>
            <a:r>
              <a:rPr lang="es-PE" sz="1800" b="0" i="0" baseline="0">
                <a:effectLst/>
              </a:rPr>
              <a:t>ÁREA MATEMÁTICA - 2DO. GRADO</a:t>
            </a:r>
            <a:endParaRPr lang="es-PE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0265411587044172E-2"/>
          <c:y val="0.11951023552497253"/>
          <c:w val="0.91372324752136325"/>
          <c:h val="0.80806442388319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781E-48B1-9448-7D85C42C02FB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781E-48B1-9448-7D85C42C02FB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781E-48B1-9448-7D85C42C02FB}"/>
              </c:ext>
            </c:extLst>
          </c:dPt>
          <c:dLbls>
            <c:dLbl>
              <c:idx val="0"/>
              <c:layout>
                <c:manualLayout>
                  <c:x val="0"/>
                  <c:y val="-2.6781440251028556E-2"/>
                </c:manualLayout>
              </c:layout>
              <c:tx>
                <c:rich>
                  <a:bodyPr/>
                  <a:lstStyle/>
                  <a:p>
                    <a:fld id="{66F4F896-7246-4E66-9660-4F79480C7697}" type="VALUE">
                      <a:rPr lang="en-US" sz="1600" b="1" baseline="0">
                        <a:solidFill>
                          <a:sysClr val="windowText" lastClr="000000"/>
                        </a:solidFill>
                      </a:rPr>
                      <a:pPr/>
                      <a:t>[VALOR]</a:t>
                    </a:fld>
                    <a:endParaRPr lang="es-PE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81E-48B1-9448-7D85C42C02FB}"/>
                </c:ext>
              </c:extLst>
            </c:dLbl>
            <c:dLbl>
              <c:idx val="1"/>
              <c:layout>
                <c:manualLayout>
                  <c:x val="0"/>
                  <c:y val="-2.6781440251028625E-2"/>
                </c:manualLayout>
              </c:layout>
              <c:tx>
                <c:rich>
                  <a:bodyPr/>
                  <a:lstStyle/>
                  <a:p>
                    <a:fld id="{767446DD-AB5A-4942-84B3-59DAA251B8A8}" type="VALUE">
                      <a:rPr lang="en-US" sz="1600" b="1">
                        <a:solidFill>
                          <a:sysClr val="windowText" lastClr="000000"/>
                        </a:solidFill>
                      </a:rPr>
                      <a:pPr/>
                      <a:t>[VALOR]</a:t>
                    </a:fld>
                    <a:endParaRPr lang="es-PE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81E-48B1-9448-7D85C42C02FB}"/>
                </c:ext>
              </c:extLst>
            </c:dLbl>
            <c:dLbl>
              <c:idx val="2"/>
              <c:layout>
                <c:manualLayout>
                  <c:x val="0"/>
                  <c:y val="-3.4433280322750996E-2"/>
                </c:manualLayout>
              </c:layout>
              <c:tx>
                <c:rich>
                  <a:bodyPr/>
                  <a:lstStyle/>
                  <a:p>
                    <a:fld id="{6E054AEC-41E8-41B8-B622-AF55BFD524AB}" type="VALUE">
                      <a:rPr lang="en-US" sz="1600" b="1">
                        <a:solidFill>
                          <a:sysClr val="windowText" lastClr="000000"/>
                        </a:solidFill>
                      </a:rPr>
                      <a:pPr/>
                      <a:t>[VALOR]</a:t>
                    </a:fld>
                    <a:endParaRPr lang="es-PE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81E-48B1-9448-7D85C42C02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Hoja1!$B$5:$B$7</c:f>
              <c:strCache>
                <c:ptCount val="3"/>
                <c:pt idx="0">
                  <c:v>INICIO</c:v>
                </c:pt>
                <c:pt idx="1">
                  <c:v>PROCESO</c:v>
                </c:pt>
                <c:pt idx="2">
                  <c:v>SATISFACTORIO</c:v>
                </c:pt>
              </c:strCache>
            </c:strRef>
          </c:cat>
          <c:val>
            <c:numRef>
              <c:f>Hoja1!$D$5:$D$7</c:f>
              <c:numCache>
                <c:formatCode>0.00%</c:formatCode>
                <c:ptCount val="3"/>
                <c:pt idx="0">
                  <c:v>5.910759126907475E-2</c:v>
                </c:pt>
                <c:pt idx="1">
                  <c:v>0.29920803554181957</c:v>
                </c:pt>
                <c:pt idx="2">
                  <c:v>0.64168437318910565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81E-48B1-9448-7D85C42C02F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85599904"/>
        <c:axId val="1585605312"/>
        <c:axId val="0"/>
      </c:bar3DChart>
      <c:catAx>
        <c:axId val="1585599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585605312"/>
        <c:crosses val="autoZero"/>
        <c:auto val="1"/>
        <c:lblAlgn val="ctr"/>
        <c:lblOffset val="100"/>
        <c:noMultiLvlLbl val="0"/>
      </c:catAx>
      <c:valAx>
        <c:axId val="1585605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58559990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RESULTADOS DE LA </a:t>
            </a:r>
            <a:r>
              <a:rPr lang="es-PE" baseline="0"/>
              <a:t>EVALUACIÓN</a:t>
            </a:r>
            <a:r>
              <a:rPr lang="es-PE"/>
              <a:t> DE SALIDA MATEMATICA</a:t>
            </a:r>
          </a:p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POR</a:t>
            </a:r>
            <a:r>
              <a:rPr lang="es-PE" baseline="0"/>
              <a:t> GESTIÓN</a:t>
            </a:r>
            <a:endParaRPr lang="es-PE"/>
          </a:p>
        </c:rich>
      </c:tx>
      <c:layout>
        <c:manualLayout>
          <c:xMode val="edge"/>
          <c:yMode val="edge"/>
          <c:x val="0.14015082956259428"/>
          <c:y val="1.7979779154824582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ESTADISTICAS!$B$58</c:f>
              <c:strCache>
                <c:ptCount val="1"/>
                <c:pt idx="0">
                  <c:v>PUBLICO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3227513227513227E-3"/>
                  <c:y val="-8.23125768550233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4282-4E5D-9288-D71E9B612F14}"/>
                </c:ext>
              </c:extLst>
            </c:dLbl>
            <c:dLbl>
              <c:idx val="1"/>
              <c:layout>
                <c:manualLayout>
                  <c:x val="1.3227513227512743E-3"/>
                  <c:y val="-3.49204871506159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4282-4E5D-9288-D71E9B612F14}"/>
                </c:ext>
              </c:extLst>
            </c:dLbl>
            <c:dLbl>
              <c:idx val="2"/>
              <c:layout>
                <c:manualLayout>
                  <c:x val="-1.3227513227513227E-3"/>
                  <c:y val="-4.24034486828907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4282-4E5D-9288-D71E9B612F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ESTADISTICAS!$A$59:$A$62</c:f>
              <c:strCache>
                <c:ptCount val="4"/>
                <c:pt idx="0">
                  <c:v>INICIO</c:v>
                </c:pt>
                <c:pt idx="1">
                  <c:v>PROCESO</c:v>
                </c:pt>
                <c:pt idx="2">
                  <c:v>SATISFACTORIO</c:v>
                </c:pt>
                <c:pt idx="3">
                  <c:v>0</c:v>
                </c:pt>
              </c:strCache>
            </c:strRef>
          </c:cat>
          <c:val>
            <c:numRef>
              <c:f>ESTADISTICAS!$D$59:$D$62</c:f>
              <c:numCache>
                <c:formatCode>0.00%</c:formatCode>
                <c:ptCount val="4"/>
                <c:pt idx="0">
                  <c:v>4.7523670793882013E-2</c:v>
                </c:pt>
                <c:pt idx="1">
                  <c:v>0.24253459577567371</c:v>
                </c:pt>
                <c:pt idx="2">
                  <c:v>0.51911871813546973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82-4E5D-9288-D71E9B612F14}"/>
            </c:ext>
          </c:extLst>
        </c:ser>
        <c:ser>
          <c:idx val="1"/>
          <c:order val="1"/>
          <c:tx>
            <c:strRef>
              <c:f>ESTADISTICAS!$F$58</c:f>
              <c:strCache>
                <c:ptCount val="1"/>
                <c:pt idx="0">
                  <c:v>PRIVADO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2">
                  <a:lumMod val="15000"/>
                  <a:lumOff val="85000"/>
                </a:schemeClr>
              </a:solidFill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1434191159484377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282-4E5D-9288-D71E9B612F14}"/>
                </c:ext>
              </c:extLst>
            </c:dLbl>
            <c:dLbl>
              <c:idx val="1"/>
              <c:layout>
                <c:manualLayout>
                  <c:x val="3.1434191159484287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282-4E5D-9288-D71E9B612F14}"/>
                </c:ext>
              </c:extLst>
            </c:dLbl>
            <c:dLbl>
              <c:idx val="2"/>
              <c:layout>
                <c:manualLayout>
                  <c:x val="3.6673223019398349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282-4E5D-9288-D71E9B612F14}"/>
                </c:ext>
              </c:extLst>
            </c:dLbl>
            <c:dLbl>
              <c:idx val="3"/>
              <c:layout>
                <c:manualLayout>
                  <c:x val="3.6673223019398446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282-4E5D-9288-D71E9B612F1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ESTADISTICAS!$A$59:$A$62</c:f>
              <c:strCache>
                <c:ptCount val="4"/>
                <c:pt idx="0">
                  <c:v>INICIO</c:v>
                </c:pt>
                <c:pt idx="1">
                  <c:v>PROCESO</c:v>
                </c:pt>
                <c:pt idx="2">
                  <c:v>SATISFACTORIO</c:v>
                </c:pt>
                <c:pt idx="3">
                  <c:v>0</c:v>
                </c:pt>
              </c:strCache>
            </c:strRef>
          </c:cat>
          <c:val>
            <c:numRef>
              <c:f>ESTADISTICAS!$H$59:$H$62</c:f>
              <c:numCache>
                <c:formatCode>0.00%</c:formatCode>
                <c:ptCount val="4"/>
                <c:pt idx="0">
                  <c:v>9.8324836125273131E-3</c:v>
                </c:pt>
                <c:pt idx="1">
                  <c:v>5.0436999271667879E-2</c:v>
                </c:pt>
                <c:pt idx="2">
                  <c:v>0.13055353241077933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282-4E5D-9288-D71E9B612F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2910848"/>
        <c:axId val="382912384"/>
        <c:axId val="0"/>
      </c:bar3DChart>
      <c:catAx>
        <c:axId val="3829108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82912384"/>
        <c:crosses val="autoZero"/>
        <c:auto val="1"/>
        <c:lblAlgn val="ctr"/>
        <c:lblOffset val="100"/>
        <c:noMultiLvlLbl val="0"/>
      </c:catAx>
      <c:valAx>
        <c:axId val="382912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829108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2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2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PE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 smtClean="0">
                <a:effectLst/>
              </a:rPr>
              <a:t>GRÁFICO N°12: RESULTADOS DE LA PRUEBA DE SALIDA POR II.EE MATEMÁTICA SEGUNDO DE PRIMARIA</a:t>
            </a:r>
            <a:endParaRPr lang="es-PE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Hoja2!$B$5:$B$14</c:f>
              <c:strCache>
                <c:ptCount val="10"/>
                <c:pt idx="0">
                  <c:v>28 DE JULIO</c:v>
                </c:pt>
                <c:pt idx="1">
                  <c:v>42002 CARLOS WIESSE</c:v>
                </c:pt>
                <c:pt idx="2">
                  <c:v>42003 GREGORIO ALBARRACIN</c:v>
                </c:pt>
                <c:pt idx="3">
                  <c:v>42005 JOSE ROSA ARA</c:v>
                </c:pt>
                <c:pt idx="4">
                  <c:v>42006 SAN FRANCISCO DE ASIS</c:v>
                </c:pt>
                <c:pt idx="5">
                  <c:v>42007 LEONCIO PRADO</c:v>
                </c:pt>
                <c:pt idx="6">
                  <c:v>42008 JUANA GONZALES DE PARODI</c:v>
                </c:pt>
                <c:pt idx="7">
                  <c:v>42010 SANTISIMA NIÑA MARIA</c:v>
                </c:pt>
                <c:pt idx="8">
                  <c:v>42011 REPUBLICA ARGENTINA</c:v>
                </c:pt>
                <c:pt idx="9">
                  <c:v>42012 REBECA MARTINEZ DE SANCHEZ</c:v>
                </c:pt>
              </c:strCache>
            </c:strRef>
          </c:cat>
          <c:val>
            <c:numRef>
              <c:f>Hoja2!$H$5:$H$14</c:f>
              <c:numCache>
                <c:formatCode>0.00%</c:formatCode>
                <c:ptCount val="10"/>
                <c:pt idx="0">
                  <c:v>0</c:v>
                </c:pt>
                <c:pt idx="1">
                  <c:v>4.6728971962616821E-2</c:v>
                </c:pt>
                <c:pt idx="2">
                  <c:v>2.0833333333333332E-2</c:v>
                </c:pt>
                <c:pt idx="3">
                  <c:v>4.6153846153846156E-2</c:v>
                </c:pt>
                <c:pt idx="4">
                  <c:v>3.5714285714285712E-2</c:v>
                </c:pt>
                <c:pt idx="5">
                  <c:v>9.1954022988505746E-2</c:v>
                </c:pt>
                <c:pt idx="6">
                  <c:v>0</c:v>
                </c:pt>
                <c:pt idx="7">
                  <c:v>3.614457831325301E-2</c:v>
                </c:pt>
                <c:pt idx="8">
                  <c:v>4.4247787610619468E-2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29-419D-ACC8-FA55A0ADBFA5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Hoja2!$B$5:$B$14</c:f>
              <c:strCache>
                <c:ptCount val="10"/>
                <c:pt idx="0">
                  <c:v>28 DE JULIO</c:v>
                </c:pt>
                <c:pt idx="1">
                  <c:v>42002 CARLOS WIESSE</c:v>
                </c:pt>
                <c:pt idx="2">
                  <c:v>42003 GREGORIO ALBARRACIN</c:v>
                </c:pt>
                <c:pt idx="3">
                  <c:v>42005 JOSE ROSA ARA</c:v>
                </c:pt>
                <c:pt idx="4">
                  <c:v>42006 SAN FRANCISCO DE ASIS</c:v>
                </c:pt>
                <c:pt idx="5">
                  <c:v>42007 LEONCIO PRADO</c:v>
                </c:pt>
                <c:pt idx="6">
                  <c:v>42008 JUANA GONZALES DE PARODI</c:v>
                </c:pt>
                <c:pt idx="7">
                  <c:v>42010 SANTISIMA NIÑA MARIA</c:v>
                </c:pt>
                <c:pt idx="8">
                  <c:v>42011 REPUBLICA ARGENTINA</c:v>
                </c:pt>
                <c:pt idx="9">
                  <c:v>42012 REBECA MARTINEZ DE SANCHEZ</c:v>
                </c:pt>
              </c:strCache>
            </c:strRef>
          </c:cat>
          <c:val>
            <c:numRef>
              <c:f>Hoja2!$I$5:$I$14</c:f>
              <c:numCache>
                <c:formatCode>0.00%</c:formatCode>
                <c:ptCount val="10"/>
                <c:pt idx="0">
                  <c:v>9.45945945945946E-2</c:v>
                </c:pt>
                <c:pt idx="1">
                  <c:v>0.35514018691588783</c:v>
                </c:pt>
                <c:pt idx="2">
                  <c:v>0.22916666666666666</c:v>
                </c:pt>
                <c:pt idx="3">
                  <c:v>0.23076923076923078</c:v>
                </c:pt>
                <c:pt idx="4">
                  <c:v>0.125</c:v>
                </c:pt>
                <c:pt idx="5">
                  <c:v>0.25287356321839083</c:v>
                </c:pt>
                <c:pt idx="6">
                  <c:v>0.25</c:v>
                </c:pt>
                <c:pt idx="7">
                  <c:v>0.15662650602409639</c:v>
                </c:pt>
                <c:pt idx="8">
                  <c:v>0.27433628318584069</c:v>
                </c:pt>
                <c:pt idx="9">
                  <c:v>7.6923076923076927E-2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29-419D-ACC8-FA55A0ADBFA5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Hoja2!$B$5:$B$14</c:f>
              <c:strCache>
                <c:ptCount val="10"/>
                <c:pt idx="0">
                  <c:v>28 DE JULIO</c:v>
                </c:pt>
                <c:pt idx="1">
                  <c:v>42002 CARLOS WIESSE</c:v>
                </c:pt>
                <c:pt idx="2">
                  <c:v>42003 GREGORIO ALBARRACIN</c:v>
                </c:pt>
                <c:pt idx="3">
                  <c:v>42005 JOSE ROSA ARA</c:v>
                </c:pt>
                <c:pt idx="4">
                  <c:v>42006 SAN FRANCISCO DE ASIS</c:v>
                </c:pt>
                <c:pt idx="5">
                  <c:v>42007 LEONCIO PRADO</c:v>
                </c:pt>
                <c:pt idx="6">
                  <c:v>42008 JUANA GONZALES DE PARODI</c:v>
                </c:pt>
                <c:pt idx="7">
                  <c:v>42010 SANTISIMA NIÑA MARIA</c:v>
                </c:pt>
                <c:pt idx="8">
                  <c:v>42011 REPUBLICA ARGENTINA</c:v>
                </c:pt>
                <c:pt idx="9">
                  <c:v>42012 REBECA MARTINEZ DE SANCHEZ</c:v>
                </c:pt>
              </c:strCache>
            </c:strRef>
          </c:cat>
          <c:val>
            <c:numRef>
              <c:f>Hoja2!$J$5:$J$14</c:f>
              <c:numCache>
                <c:formatCode>0.00%</c:formatCode>
                <c:ptCount val="10"/>
                <c:pt idx="0">
                  <c:v>0.90540540540540537</c:v>
                </c:pt>
                <c:pt idx="1">
                  <c:v>0.59813084112149528</c:v>
                </c:pt>
                <c:pt idx="2">
                  <c:v>0.75</c:v>
                </c:pt>
                <c:pt idx="3">
                  <c:v>0.72307692307692306</c:v>
                </c:pt>
                <c:pt idx="4">
                  <c:v>0.8392857142857143</c:v>
                </c:pt>
                <c:pt idx="5">
                  <c:v>0.65517241379310343</c:v>
                </c:pt>
                <c:pt idx="6">
                  <c:v>0.75</c:v>
                </c:pt>
                <c:pt idx="7">
                  <c:v>0.80722891566265065</c:v>
                </c:pt>
                <c:pt idx="8">
                  <c:v>0.68141592920353977</c:v>
                </c:pt>
                <c:pt idx="9">
                  <c:v>0.92307692307692313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A29-419D-ACC8-FA55A0ADBF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9055872"/>
        <c:axId val="1659044640"/>
        <c:axId val="0"/>
      </c:bar3DChart>
      <c:catAx>
        <c:axId val="165905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44640"/>
        <c:crosses val="autoZero"/>
        <c:auto val="1"/>
        <c:lblAlgn val="ctr"/>
        <c:lblOffset val="100"/>
        <c:noMultiLvlLbl val="0"/>
      </c:catAx>
      <c:valAx>
        <c:axId val="165904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558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 smtClean="0">
                <a:effectLst/>
              </a:rPr>
              <a:t>GRÁFICO N°13: RESULTADOS DE LA PRUEBA DE SALIDA POR II.EE MATEMÁTICA SEGUNDO DE PRIMARIA</a:t>
            </a:r>
            <a:endParaRPr lang="es-PE" b="1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Hoja2!$B$15:$B$24</c:f>
              <c:strCache>
                <c:ptCount val="10"/>
                <c:pt idx="0">
                  <c:v>42013 ROSA DOMINGA PEREZ LIENDO</c:v>
                </c:pt>
                <c:pt idx="1">
                  <c:v>42014 JOSE JIMENEZ BORJA</c:v>
                </c:pt>
                <c:pt idx="2">
                  <c:v>42015 ZOILA SABEL CACERES</c:v>
                </c:pt>
                <c:pt idx="3">
                  <c:v>42016 MAXIMILIANA VELASQUEZ DE SOTILLO</c:v>
                </c:pt>
                <c:pt idx="4">
                  <c:v>42017 NEISER G. LLACSA ARCE</c:v>
                </c:pt>
                <c:pt idx="5">
                  <c:v>42019 LASTENIA REJAS DE CASTAÑON</c:v>
                </c:pt>
                <c:pt idx="6">
                  <c:v>42020 ALMIRANTE MIGUEL GRAU</c:v>
                </c:pt>
                <c:pt idx="7">
                  <c:v>42021 FORTUNATO ZORA CARVAJAL</c:v>
                </c:pt>
                <c:pt idx="8">
                  <c:v>42022 DR. MODESTO MONTESINOS ZAMALLOA</c:v>
                </c:pt>
                <c:pt idx="9">
                  <c:v>42025 AURELIA ARCE VILDOSO</c:v>
                </c:pt>
              </c:strCache>
            </c:strRef>
          </c:cat>
          <c:val>
            <c:numRef>
              <c:f>Hoja2!$H$15:$H$24</c:f>
              <c:numCache>
                <c:formatCode>0.00%</c:formatCode>
                <c:ptCount val="10"/>
                <c:pt idx="0">
                  <c:v>0.19565217391304349</c:v>
                </c:pt>
                <c:pt idx="1">
                  <c:v>0.10909090909090909</c:v>
                </c:pt>
                <c:pt idx="2">
                  <c:v>0.1702127659574468</c:v>
                </c:pt>
                <c:pt idx="3">
                  <c:v>3.3333333333333333E-2</c:v>
                </c:pt>
                <c:pt idx="4">
                  <c:v>0.15789473684210525</c:v>
                </c:pt>
                <c:pt idx="5">
                  <c:v>3.0612244897959183E-2</c:v>
                </c:pt>
                <c:pt idx="6">
                  <c:v>9.0909090909090912E-2</c:v>
                </c:pt>
                <c:pt idx="7">
                  <c:v>0.25862068965517243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C7-4818-9034-6BF3AC74ECEE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Hoja2!$B$15:$B$24</c:f>
              <c:strCache>
                <c:ptCount val="10"/>
                <c:pt idx="0">
                  <c:v>42013 ROSA DOMINGA PEREZ LIENDO</c:v>
                </c:pt>
                <c:pt idx="1">
                  <c:v>42014 JOSE JIMENEZ BORJA</c:v>
                </c:pt>
                <c:pt idx="2">
                  <c:v>42015 ZOILA SABEL CACERES</c:v>
                </c:pt>
                <c:pt idx="3">
                  <c:v>42016 MAXIMILIANA VELASQUEZ DE SOTILLO</c:v>
                </c:pt>
                <c:pt idx="4">
                  <c:v>42017 NEISER G. LLACSA ARCE</c:v>
                </c:pt>
                <c:pt idx="5">
                  <c:v>42019 LASTENIA REJAS DE CASTAÑON</c:v>
                </c:pt>
                <c:pt idx="6">
                  <c:v>42020 ALMIRANTE MIGUEL GRAU</c:v>
                </c:pt>
                <c:pt idx="7">
                  <c:v>42021 FORTUNATO ZORA CARVAJAL</c:v>
                </c:pt>
                <c:pt idx="8">
                  <c:v>42022 DR. MODESTO MONTESINOS ZAMALLOA</c:v>
                </c:pt>
                <c:pt idx="9">
                  <c:v>42025 AURELIA ARCE VILDOSO</c:v>
                </c:pt>
              </c:strCache>
            </c:strRef>
          </c:cat>
          <c:val>
            <c:numRef>
              <c:f>Hoja2!$I$15:$I$24</c:f>
              <c:numCache>
                <c:formatCode>0.00%</c:formatCode>
                <c:ptCount val="10"/>
                <c:pt idx="0">
                  <c:v>0.47826086956521741</c:v>
                </c:pt>
                <c:pt idx="1">
                  <c:v>0.49090909090909091</c:v>
                </c:pt>
                <c:pt idx="2">
                  <c:v>0.48936170212765956</c:v>
                </c:pt>
                <c:pt idx="3">
                  <c:v>0.23333333333333334</c:v>
                </c:pt>
                <c:pt idx="4">
                  <c:v>0.57894736842105265</c:v>
                </c:pt>
                <c:pt idx="5">
                  <c:v>0.26530612244897961</c:v>
                </c:pt>
                <c:pt idx="6">
                  <c:v>0.66666666666666663</c:v>
                </c:pt>
                <c:pt idx="7">
                  <c:v>0.50862068965517238</c:v>
                </c:pt>
                <c:pt idx="8">
                  <c:v>0.13043478260869565</c:v>
                </c:pt>
                <c:pt idx="9">
                  <c:v>0.18181818181818182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C7-4818-9034-6BF3AC74ECEE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Hoja2!$B$15:$B$24</c:f>
              <c:strCache>
                <c:ptCount val="10"/>
                <c:pt idx="0">
                  <c:v>42013 ROSA DOMINGA PEREZ LIENDO</c:v>
                </c:pt>
                <c:pt idx="1">
                  <c:v>42014 JOSE JIMENEZ BORJA</c:v>
                </c:pt>
                <c:pt idx="2">
                  <c:v>42015 ZOILA SABEL CACERES</c:v>
                </c:pt>
                <c:pt idx="3">
                  <c:v>42016 MAXIMILIANA VELASQUEZ DE SOTILLO</c:v>
                </c:pt>
                <c:pt idx="4">
                  <c:v>42017 NEISER G. LLACSA ARCE</c:v>
                </c:pt>
                <c:pt idx="5">
                  <c:v>42019 LASTENIA REJAS DE CASTAÑON</c:v>
                </c:pt>
                <c:pt idx="6">
                  <c:v>42020 ALMIRANTE MIGUEL GRAU</c:v>
                </c:pt>
                <c:pt idx="7">
                  <c:v>42021 FORTUNATO ZORA CARVAJAL</c:v>
                </c:pt>
                <c:pt idx="8">
                  <c:v>42022 DR. MODESTO MONTESINOS ZAMALLOA</c:v>
                </c:pt>
                <c:pt idx="9">
                  <c:v>42025 AURELIA ARCE VILDOSO</c:v>
                </c:pt>
              </c:strCache>
            </c:strRef>
          </c:cat>
          <c:val>
            <c:numRef>
              <c:f>Hoja2!$J$15:$J$24</c:f>
              <c:numCache>
                <c:formatCode>0.00%</c:formatCode>
                <c:ptCount val="10"/>
                <c:pt idx="0">
                  <c:v>0.32608695652173914</c:v>
                </c:pt>
                <c:pt idx="1">
                  <c:v>0.4</c:v>
                </c:pt>
                <c:pt idx="2">
                  <c:v>0.34042553191489361</c:v>
                </c:pt>
                <c:pt idx="3">
                  <c:v>0.73333333333333328</c:v>
                </c:pt>
                <c:pt idx="4">
                  <c:v>0.26315789473684209</c:v>
                </c:pt>
                <c:pt idx="5">
                  <c:v>0.70408163265306123</c:v>
                </c:pt>
                <c:pt idx="6">
                  <c:v>0.24242424242424243</c:v>
                </c:pt>
                <c:pt idx="7">
                  <c:v>0.23275862068965517</c:v>
                </c:pt>
                <c:pt idx="8">
                  <c:v>0.86956521739130432</c:v>
                </c:pt>
                <c:pt idx="9">
                  <c:v>0.81818181818181823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9C7-4818-9034-6BF3AC74EC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9055872"/>
        <c:axId val="1659044640"/>
        <c:axId val="0"/>
      </c:bar3DChart>
      <c:catAx>
        <c:axId val="165905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44640"/>
        <c:crosses val="autoZero"/>
        <c:auto val="1"/>
        <c:lblAlgn val="ctr"/>
        <c:lblOffset val="100"/>
        <c:noMultiLvlLbl val="0"/>
      </c:catAx>
      <c:valAx>
        <c:axId val="165904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558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ahnschrift Light" panose="020B0502040204020203" pitchFamily="34" charset="0"/>
                <a:ea typeface="+mn-ea"/>
                <a:cs typeface="Arial" panose="020B0604020202020204" pitchFamily="34" charset="0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>
                <a:effectLst/>
              </a:rPr>
              <a:t>G</a:t>
            </a:r>
            <a:r>
              <a:rPr lang="es-PE" sz="1800" b="1" i="0" baseline="0" dirty="0">
                <a:effectLst/>
              </a:rPr>
              <a:t>RÁFICO N°14: RESULTADOS DE LA PRUEBA DE SALIDA POR II.EE MATEMÁTICA SEGUNDO DE PRIMARIA</a:t>
            </a:r>
            <a:endParaRPr lang="es-PE" b="1" dirty="0">
              <a:effectLst/>
            </a:endParaRPr>
          </a:p>
        </c:rich>
      </c:tx>
      <c:layout>
        <c:manualLayout>
          <c:xMode val="edge"/>
          <c:yMode val="edge"/>
          <c:x val="0.12997292728902807"/>
          <c:y val="2.47240652481709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5234331411383096E-2"/>
          <c:y val="0.16748229453803709"/>
          <c:w val="0.92476566858861686"/>
          <c:h val="0.46586246324889979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Hoja2!$B$25:$B$34</c:f>
              <c:strCache>
                <c:ptCount val="10"/>
                <c:pt idx="0">
                  <c:v>42032 JOSE JOAQUIN INCLAN</c:v>
                </c:pt>
                <c:pt idx="1">
                  <c:v>42036 JUAN MARIA REJAS</c:v>
                </c:pt>
                <c:pt idx="2">
                  <c:v>42044 ALFONSO UGARTE</c:v>
                </c:pt>
                <c:pt idx="3">
                  <c:v>42063 JOSE MARIA ARGUEDAS ALTAMIRANO</c:v>
                </c:pt>
                <c:pt idx="4">
                  <c:v>42072 CAROLINA FREYRE ARIAS</c:v>
                </c:pt>
                <c:pt idx="5">
                  <c:v>42073 MARIA PILAR VILLANUEVA BLANCO</c:v>
                </c:pt>
                <c:pt idx="6">
                  <c:v>42088 DON JOSE DE SAN MARTIN</c:v>
                </c:pt>
                <c:pt idx="7">
                  <c:v>42195 WILMA SOTILLO DE BACIGALUPO</c:v>
                </c:pt>
                <c:pt idx="8">
                  <c:v>42198 VICTOR RAUL HAYA DE LA TORRE</c:v>
                </c:pt>
                <c:pt idx="9">
                  <c:v>42199 JUAN VELASCO ALVARADO</c:v>
                </c:pt>
              </c:strCache>
            </c:strRef>
          </c:cat>
          <c:val>
            <c:numRef>
              <c:f>Hoja2!$H$25:$H$34</c:f>
              <c:numCache>
                <c:formatCode>0.00%</c:formatCode>
                <c:ptCount val="10"/>
                <c:pt idx="0">
                  <c:v>2.7777777777777776E-2</c:v>
                </c:pt>
                <c:pt idx="1">
                  <c:v>0.08</c:v>
                </c:pt>
                <c:pt idx="2">
                  <c:v>0.23076923076923078</c:v>
                </c:pt>
                <c:pt idx="3">
                  <c:v>0</c:v>
                </c:pt>
                <c:pt idx="4">
                  <c:v>9.0909090909090912E-2</c:v>
                </c:pt>
                <c:pt idx="5">
                  <c:v>0</c:v>
                </c:pt>
                <c:pt idx="6">
                  <c:v>1.0416666666666666E-2</c:v>
                </c:pt>
                <c:pt idx="7">
                  <c:v>5.4794520547945202E-2</c:v>
                </c:pt>
                <c:pt idx="8">
                  <c:v>0</c:v>
                </c:pt>
                <c:pt idx="9">
                  <c:v>0.1875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A6-40B2-882D-865CA1BE8295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Hoja2!$B$25:$B$34</c:f>
              <c:strCache>
                <c:ptCount val="10"/>
                <c:pt idx="0">
                  <c:v>42032 JOSE JOAQUIN INCLAN</c:v>
                </c:pt>
                <c:pt idx="1">
                  <c:v>42036 JUAN MARIA REJAS</c:v>
                </c:pt>
                <c:pt idx="2">
                  <c:v>42044 ALFONSO UGARTE</c:v>
                </c:pt>
                <c:pt idx="3">
                  <c:v>42063 JOSE MARIA ARGUEDAS ALTAMIRANO</c:v>
                </c:pt>
                <c:pt idx="4">
                  <c:v>42072 CAROLINA FREYRE ARIAS</c:v>
                </c:pt>
                <c:pt idx="5">
                  <c:v>42073 MARIA PILAR VILLANUEVA BLANCO</c:v>
                </c:pt>
                <c:pt idx="6">
                  <c:v>42088 DON JOSE DE SAN MARTIN</c:v>
                </c:pt>
                <c:pt idx="7">
                  <c:v>42195 WILMA SOTILLO DE BACIGALUPO</c:v>
                </c:pt>
                <c:pt idx="8">
                  <c:v>42198 VICTOR RAUL HAYA DE LA TORRE</c:v>
                </c:pt>
                <c:pt idx="9">
                  <c:v>42199 JUAN VELASCO ALVARADO</c:v>
                </c:pt>
              </c:strCache>
            </c:strRef>
          </c:cat>
          <c:val>
            <c:numRef>
              <c:f>Hoja2!$I$25:$I$34</c:f>
              <c:numCache>
                <c:formatCode>0.00%</c:formatCode>
                <c:ptCount val="10"/>
                <c:pt idx="0">
                  <c:v>8.3333333333333329E-2</c:v>
                </c:pt>
                <c:pt idx="1">
                  <c:v>0.48</c:v>
                </c:pt>
                <c:pt idx="2">
                  <c:v>0.41025641025641024</c:v>
                </c:pt>
                <c:pt idx="3">
                  <c:v>0</c:v>
                </c:pt>
                <c:pt idx="4">
                  <c:v>0.72727272727272729</c:v>
                </c:pt>
                <c:pt idx="5">
                  <c:v>0</c:v>
                </c:pt>
                <c:pt idx="6">
                  <c:v>0.21875</c:v>
                </c:pt>
                <c:pt idx="7">
                  <c:v>0.36986301369863012</c:v>
                </c:pt>
                <c:pt idx="8">
                  <c:v>0.16666666666666666</c:v>
                </c:pt>
                <c:pt idx="9">
                  <c:v>0.375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A6-40B2-882D-865CA1BE8295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Hoja2!$B$25:$B$34</c:f>
              <c:strCache>
                <c:ptCount val="10"/>
                <c:pt idx="0">
                  <c:v>42032 JOSE JOAQUIN INCLAN</c:v>
                </c:pt>
                <c:pt idx="1">
                  <c:v>42036 JUAN MARIA REJAS</c:v>
                </c:pt>
                <c:pt idx="2">
                  <c:v>42044 ALFONSO UGARTE</c:v>
                </c:pt>
                <c:pt idx="3">
                  <c:v>42063 JOSE MARIA ARGUEDAS ALTAMIRANO</c:v>
                </c:pt>
                <c:pt idx="4">
                  <c:v>42072 CAROLINA FREYRE ARIAS</c:v>
                </c:pt>
                <c:pt idx="5">
                  <c:v>42073 MARIA PILAR VILLANUEVA BLANCO</c:v>
                </c:pt>
                <c:pt idx="6">
                  <c:v>42088 DON JOSE DE SAN MARTIN</c:v>
                </c:pt>
                <c:pt idx="7">
                  <c:v>42195 WILMA SOTILLO DE BACIGALUPO</c:v>
                </c:pt>
                <c:pt idx="8">
                  <c:v>42198 VICTOR RAUL HAYA DE LA TORRE</c:v>
                </c:pt>
                <c:pt idx="9">
                  <c:v>42199 JUAN VELASCO ALVARADO</c:v>
                </c:pt>
              </c:strCache>
            </c:strRef>
          </c:cat>
          <c:val>
            <c:numRef>
              <c:f>Hoja2!$J$25:$J$34</c:f>
              <c:numCache>
                <c:formatCode>0.00%</c:formatCode>
                <c:ptCount val="10"/>
                <c:pt idx="0">
                  <c:v>0.88888888888888884</c:v>
                </c:pt>
                <c:pt idx="1">
                  <c:v>0.44</c:v>
                </c:pt>
                <c:pt idx="2">
                  <c:v>0.35897435897435898</c:v>
                </c:pt>
                <c:pt idx="3">
                  <c:v>1</c:v>
                </c:pt>
                <c:pt idx="4">
                  <c:v>0.18181818181818182</c:v>
                </c:pt>
                <c:pt idx="5">
                  <c:v>1</c:v>
                </c:pt>
                <c:pt idx="6">
                  <c:v>0.77083333333333337</c:v>
                </c:pt>
                <c:pt idx="7">
                  <c:v>0.57534246575342463</c:v>
                </c:pt>
                <c:pt idx="8">
                  <c:v>0.83333333333333337</c:v>
                </c:pt>
                <c:pt idx="9">
                  <c:v>0.4375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A6-40B2-882D-865CA1BE82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9055872"/>
        <c:axId val="1659044640"/>
        <c:axId val="0"/>
      </c:bar3DChart>
      <c:catAx>
        <c:axId val="165905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44640"/>
        <c:crosses val="autoZero"/>
        <c:auto val="1"/>
        <c:lblAlgn val="ctr"/>
        <c:lblOffset val="100"/>
        <c:noMultiLvlLbl val="0"/>
      </c:catAx>
      <c:valAx>
        <c:axId val="165904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558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RESULTADOS DE LA </a:t>
            </a:r>
            <a:r>
              <a:rPr lang="es-PE" baseline="0"/>
              <a:t> EVALUACIÓN</a:t>
            </a:r>
            <a:r>
              <a:rPr lang="es-PE"/>
              <a:t> DE SALIDA COMUNICACIÓN</a:t>
            </a:r>
          </a:p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POR</a:t>
            </a:r>
            <a:r>
              <a:rPr lang="es-PE" baseline="0"/>
              <a:t> GESTIÓN</a:t>
            </a:r>
            <a:endParaRPr lang="es-PE"/>
          </a:p>
        </c:rich>
      </c:tx>
      <c:layout>
        <c:manualLayout>
          <c:xMode val="edge"/>
          <c:yMode val="edge"/>
          <c:x val="0.14015082956259428"/>
          <c:y val="1.79797791548245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 cap="flat" cmpd="sng" algn="ctr">
          <a:noFill/>
          <a:prstDash val="solid"/>
          <a:round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ESTADISTICAS!$B$58</c:f>
              <c:strCache>
                <c:ptCount val="1"/>
                <c:pt idx="0">
                  <c:v>PUBLICO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ESTADISTICAS!$A$59:$A$62</c:f>
              <c:strCache>
                <c:ptCount val="4"/>
                <c:pt idx="0">
                  <c:v>INICIO</c:v>
                </c:pt>
                <c:pt idx="1">
                  <c:v>PROCESO</c:v>
                </c:pt>
                <c:pt idx="2">
                  <c:v>SATISFACTORIO</c:v>
                </c:pt>
                <c:pt idx="3">
                  <c:v>0</c:v>
                </c:pt>
              </c:strCache>
            </c:strRef>
          </c:cat>
          <c:val>
            <c:numRef>
              <c:f>ESTADISTICAS!$D$59:$D$62</c:f>
              <c:numCache>
                <c:formatCode>0.00%</c:formatCode>
                <c:ptCount val="4"/>
                <c:pt idx="0">
                  <c:v>6.68244719592134E-2</c:v>
                </c:pt>
                <c:pt idx="1">
                  <c:v>0.35542607428987616</c:v>
                </c:pt>
                <c:pt idx="2">
                  <c:v>0.38692643845593588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6F-490E-AAE1-517DD63ACBD8}"/>
            </c:ext>
          </c:extLst>
        </c:ser>
        <c:ser>
          <c:idx val="1"/>
          <c:order val="1"/>
          <c:tx>
            <c:strRef>
              <c:f>ESTADISTICAS!$F$58</c:f>
              <c:strCache>
                <c:ptCount val="1"/>
                <c:pt idx="0">
                  <c:v>PRIVADO</c:v>
                </c:pt>
              </c:strCache>
            </c:strRef>
          </c:tx>
          <c:spPr>
            <a:solidFill>
              <a:schemeClr val="accent3">
                <a:tint val="77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  <a:sp3d>
              <a:contourClr>
                <a:schemeClr val="tx1">
                  <a:lumMod val="50000"/>
                  <a:lumOff val="50000"/>
                </a:schemeClr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  <a:sp3d>
                <a:contourClr>
                  <a:schemeClr val="tx1">
                    <a:lumMod val="50000"/>
                    <a:lumOff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D6F-490E-AAE1-517DD63ACBD8}"/>
              </c:ext>
            </c:extLst>
          </c:dPt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  <a:sp3d>
                <a:contourClr>
                  <a:schemeClr val="tx1">
                    <a:lumMod val="50000"/>
                    <a:lumOff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7D6F-490E-AAE1-517DD63ACBD8}"/>
              </c:ext>
            </c:extLst>
          </c:dPt>
          <c:dPt>
            <c:idx val="2"/>
            <c:invertIfNegative val="0"/>
            <c:bubble3D val="0"/>
            <c:spPr>
              <a:solidFill>
                <a:srgbClr val="00B0F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  <a:sp3d>
                <a:contourClr>
                  <a:schemeClr val="tx1">
                    <a:lumMod val="50000"/>
                    <a:lumOff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D6F-490E-AAE1-517DD63ACBD8}"/>
              </c:ext>
            </c:extLst>
          </c:dPt>
          <c:dLbls>
            <c:dLbl>
              <c:idx val="0"/>
              <c:layout>
                <c:manualLayout>
                  <c:x val="3.1434191159484377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D6F-490E-AAE1-517DD63ACBD8}"/>
                </c:ext>
              </c:extLst>
            </c:dLbl>
            <c:dLbl>
              <c:idx val="1"/>
              <c:layout>
                <c:manualLayout>
                  <c:x val="3.1434191159484287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D6F-490E-AAE1-517DD63ACBD8}"/>
                </c:ext>
              </c:extLst>
            </c:dLbl>
            <c:dLbl>
              <c:idx val="2"/>
              <c:layout>
                <c:manualLayout>
                  <c:x val="3.6673223019398349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D6F-490E-AAE1-517DD63ACBD8}"/>
                </c:ext>
              </c:extLst>
            </c:dLbl>
            <c:dLbl>
              <c:idx val="3"/>
              <c:layout>
                <c:manualLayout>
                  <c:x val="3.6673223019398446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D6F-490E-AAE1-517DD63ACB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ESTADISTICAS!$A$59:$A$62</c:f>
              <c:strCache>
                <c:ptCount val="4"/>
                <c:pt idx="0">
                  <c:v>INICIO</c:v>
                </c:pt>
                <c:pt idx="1">
                  <c:v>PROCESO</c:v>
                </c:pt>
                <c:pt idx="2">
                  <c:v>SATISFACTORIO</c:v>
                </c:pt>
                <c:pt idx="3">
                  <c:v>0</c:v>
                </c:pt>
              </c:strCache>
            </c:strRef>
          </c:cat>
          <c:val>
            <c:numRef>
              <c:f>ESTADISTICAS!$H$59:$H$62</c:f>
              <c:numCache>
                <c:formatCode>0.00%</c:formatCode>
                <c:ptCount val="4"/>
                <c:pt idx="0">
                  <c:v>1.3109978150036417E-2</c:v>
                </c:pt>
                <c:pt idx="1">
                  <c:v>6.9009468317552808E-2</c:v>
                </c:pt>
                <c:pt idx="2">
                  <c:v>0.10870356882738529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D6F-490E-AAE1-517DD63ACB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8703360"/>
        <c:axId val="388704896"/>
        <c:axId val="0"/>
      </c:bar3DChart>
      <c:catAx>
        <c:axId val="3887033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88704896"/>
        <c:crosses val="autoZero"/>
        <c:auto val="1"/>
        <c:lblAlgn val="ctr"/>
        <c:lblOffset val="100"/>
        <c:noMultiLvlLbl val="0"/>
      </c:catAx>
      <c:valAx>
        <c:axId val="388704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8870336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2">
          <a:lumMod val="15000"/>
          <a:lumOff val="85000"/>
        </a:schemeClr>
      </a:solidFill>
      <a:prstDash val="solid"/>
      <a:round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>
                <a:effectLst/>
              </a:rPr>
              <a:t>GRÁFICO N°15: RESULTADOS DE LA PRUEBA DE SALIDA POR II.EE MATEMÁTICA SEGUNDO DE PRIMARIA</a:t>
            </a:r>
            <a:endParaRPr lang="es-PE" b="1" dirty="0">
              <a:effectLst/>
            </a:endParaRPr>
          </a:p>
        </c:rich>
      </c:tx>
      <c:layout>
        <c:manualLayout>
          <c:xMode val="edge"/>
          <c:yMode val="edge"/>
          <c:x val="0.12997293092932574"/>
          <c:y val="3.09839515443548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819653433373185E-2"/>
          <c:y val="0.1575615011436387"/>
          <c:w val="0.90180350835943268"/>
          <c:h val="0.63802993433486732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Hoja2!$B$35:$B$44</c:f>
              <c:strCache>
                <c:ptCount val="10"/>
                <c:pt idx="0">
                  <c:v>42200 OMAR ZILBERT SALAS</c:v>
                </c:pt>
                <c:pt idx="1">
                  <c:v>42211 ALFONSO EYZAGUIRRE TARA</c:v>
                </c:pt>
                <c:pt idx="2">
                  <c:v>42213 HUGO SALAZAR DEL ALCAZAR</c:v>
                </c:pt>
                <c:pt idx="3">
                  <c:v>42218 MARISCAL CACERES</c:v>
                </c:pt>
                <c:pt idx="4">
                  <c:v>42223 MANUEL DE MENDIBURU</c:v>
                </c:pt>
                <c:pt idx="5">
                  <c:v>42237 JORGE CHAVEZ</c:v>
                </c:pt>
                <c:pt idx="6">
                  <c:v>42238 ENRIQUE PAILLARDELLE</c:v>
                </c:pt>
                <c:pt idx="7">
                  <c:v>42241 HERMOGENES ARENAS YAÑEZ</c:v>
                </c:pt>
                <c:pt idx="8">
                  <c:v>42245 MICAELA BASTIDAS</c:v>
                </c:pt>
                <c:pt idx="9">
                  <c:v>42246 JOSE OLAYA BALANDRA</c:v>
                </c:pt>
              </c:strCache>
            </c:strRef>
          </c:cat>
          <c:val>
            <c:numRef>
              <c:f>Hoja2!$H$35:$H$44</c:f>
              <c:numCache>
                <c:formatCode>0.00%</c:formatCode>
                <c:ptCount val="10"/>
                <c:pt idx="0">
                  <c:v>0</c:v>
                </c:pt>
                <c:pt idx="1">
                  <c:v>0.15384615384615385</c:v>
                </c:pt>
                <c:pt idx="2">
                  <c:v>0</c:v>
                </c:pt>
                <c:pt idx="3">
                  <c:v>3.3707865168539325E-2</c:v>
                </c:pt>
                <c:pt idx="4">
                  <c:v>5.2631578947368418E-2</c:v>
                </c:pt>
                <c:pt idx="5">
                  <c:v>0</c:v>
                </c:pt>
                <c:pt idx="6">
                  <c:v>4.9382716049382713E-2</c:v>
                </c:pt>
                <c:pt idx="7">
                  <c:v>0.12962962962962962</c:v>
                </c:pt>
                <c:pt idx="8">
                  <c:v>5.2631578947368418E-2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4B-4557-9117-AEDD845839D3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Hoja2!$B$35:$B$44</c:f>
              <c:strCache>
                <c:ptCount val="10"/>
                <c:pt idx="0">
                  <c:v>42200 OMAR ZILBERT SALAS</c:v>
                </c:pt>
                <c:pt idx="1">
                  <c:v>42211 ALFONSO EYZAGUIRRE TARA</c:v>
                </c:pt>
                <c:pt idx="2">
                  <c:v>42213 HUGO SALAZAR DEL ALCAZAR</c:v>
                </c:pt>
                <c:pt idx="3">
                  <c:v>42218 MARISCAL CACERES</c:v>
                </c:pt>
                <c:pt idx="4">
                  <c:v>42223 MANUEL DE MENDIBURU</c:v>
                </c:pt>
                <c:pt idx="5">
                  <c:v>42237 JORGE CHAVEZ</c:v>
                </c:pt>
                <c:pt idx="6">
                  <c:v>42238 ENRIQUE PAILLARDELLE</c:v>
                </c:pt>
                <c:pt idx="7">
                  <c:v>42241 HERMOGENES ARENAS YAÑEZ</c:v>
                </c:pt>
                <c:pt idx="8">
                  <c:v>42245 MICAELA BASTIDAS</c:v>
                </c:pt>
                <c:pt idx="9">
                  <c:v>42246 JOSE OLAYA BALANDRA</c:v>
                </c:pt>
              </c:strCache>
            </c:strRef>
          </c:cat>
          <c:val>
            <c:numRef>
              <c:f>Hoja2!$I$35:$I$44</c:f>
              <c:numCache>
                <c:formatCode>0.00%</c:formatCode>
                <c:ptCount val="10"/>
                <c:pt idx="0">
                  <c:v>0</c:v>
                </c:pt>
                <c:pt idx="1">
                  <c:v>0.38461538461538464</c:v>
                </c:pt>
                <c:pt idx="2">
                  <c:v>0</c:v>
                </c:pt>
                <c:pt idx="3">
                  <c:v>0.47191011235955055</c:v>
                </c:pt>
                <c:pt idx="4">
                  <c:v>0.59210526315789469</c:v>
                </c:pt>
                <c:pt idx="5">
                  <c:v>0.18181818181818182</c:v>
                </c:pt>
                <c:pt idx="6">
                  <c:v>0.21604938271604937</c:v>
                </c:pt>
                <c:pt idx="7">
                  <c:v>0.33333333333333331</c:v>
                </c:pt>
                <c:pt idx="8">
                  <c:v>0.52631578947368418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4B-4557-9117-AEDD845839D3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Hoja2!$B$35:$B$44</c:f>
              <c:strCache>
                <c:ptCount val="10"/>
                <c:pt idx="0">
                  <c:v>42200 OMAR ZILBERT SALAS</c:v>
                </c:pt>
                <c:pt idx="1">
                  <c:v>42211 ALFONSO EYZAGUIRRE TARA</c:v>
                </c:pt>
                <c:pt idx="2">
                  <c:v>42213 HUGO SALAZAR DEL ALCAZAR</c:v>
                </c:pt>
                <c:pt idx="3">
                  <c:v>42218 MARISCAL CACERES</c:v>
                </c:pt>
                <c:pt idx="4">
                  <c:v>42223 MANUEL DE MENDIBURU</c:v>
                </c:pt>
                <c:pt idx="5">
                  <c:v>42237 JORGE CHAVEZ</c:v>
                </c:pt>
                <c:pt idx="6">
                  <c:v>42238 ENRIQUE PAILLARDELLE</c:v>
                </c:pt>
                <c:pt idx="7">
                  <c:v>42241 HERMOGENES ARENAS YAÑEZ</c:v>
                </c:pt>
                <c:pt idx="8">
                  <c:v>42245 MICAELA BASTIDAS</c:v>
                </c:pt>
                <c:pt idx="9">
                  <c:v>42246 JOSE OLAYA BALANDRA</c:v>
                </c:pt>
              </c:strCache>
            </c:strRef>
          </c:cat>
          <c:val>
            <c:numRef>
              <c:f>Hoja2!$J$35:$J$44</c:f>
              <c:numCache>
                <c:formatCode>0.00%</c:formatCode>
                <c:ptCount val="10"/>
                <c:pt idx="0">
                  <c:v>1</c:v>
                </c:pt>
                <c:pt idx="1">
                  <c:v>0.46153846153846156</c:v>
                </c:pt>
                <c:pt idx="2">
                  <c:v>1</c:v>
                </c:pt>
                <c:pt idx="3">
                  <c:v>0.4943820224719101</c:v>
                </c:pt>
                <c:pt idx="4">
                  <c:v>0.35526315789473684</c:v>
                </c:pt>
                <c:pt idx="5">
                  <c:v>0.81818181818181823</c:v>
                </c:pt>
                <c:pt idx="6">
                  <c:v>0.73456790123456794</c:v>
                </c:pt>
                <c:pt idx="7">
                  <c:v>0.53703703703703709</c:v>
                </c:pt>
                <c:pt idx="8">
                  <c:v>0.42105263157894735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4B-4557-9117-AEDD845839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9055872"/>
        <c:axId val="1659044640"/>
        <c:axId val="0"/>
      </c:bar3DChart>
      <c:catAx>
        <c:axId val="165905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44640"/>
        <c:crosses val="autoZero"/>
        <c:auto val="1"/>
        <c:lblAlgn val="ctr"/>
        <c:lblOffset val="100"/>
        <c:noMultiLvlLbl val="0"/>
      </c:catAx>
      <c:valAx>
        <c:axId val="165904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558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>
                <a:effectLst/>
              </a:rPr>
              <a:t>GRÁFICO N°16: RESULTADOS DE LA PRUEBA DE SALIDA POR II.EE MATEMÁTICA SEGUNDO DE PRIMARIA</a:t>
            </a:r>
            <a:endParaRPr lang="es-PE" b="1" dirty="0">
              <a:effectLst/>
            </a:endParaRPr>
          </a:p>
        </c:rich>
      </c:tx>
      <c:layout>
        <c:manualLayout>
          <c:xMode val="edge"/>
          <c:yMode val="edge"/>
          <c:x val="0.12997293092932574"/>
          <c:y val="3.09839515443548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0742074877166758E-2"/>
          <c:y val="0.1575615011436387"/>
          <c:w val="0.91355115525510078"/>
          <c:h val="0.57948816906734468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Hoja2!$B$45:$B$54</c:f>
              <c:strCache>
                <c:ptCount val="10"/>
                <c:pt idx="0">
                  <c:v>42250 CESAR COHAILA TAMAYO</c:v>
                </c:pt>
                <c:pt idx="1">
                  <c:v>42251 SIMON BOLIVAR</c:v>
                </c:pt>
                <c:pt idx="2">
                  <c:v>42253 GERARDO ARIAS COPAJA</c:v>
                </c:pt>
                <c:pt idx="3">
                  <c:v>42255 SANTA TERESITA DEL NIÑO JESUS</c:v>
                </c:pt>
                <c:pt idx="4">
                  <c:v>42256 ESPERANZA MARTINEZ DE LOPEZ</c:v>
                </c:pt>
                <c:pt idx="5">
                  <c:v>42257 NUESTRO SEÑOR DE LA MISERICORDIA</c:v>
                </c:pt>
                <c:pt idx="6">
                  <c:v>43001 HERMANOS BARRETO</c:v>
                </c:pt>
                <c:pt idx="7">
                  <c:v>43003 CARLOS ARMANDO LAURA</c:v>
                </c:pt>
                <c:pt idx="8">
                  <c:v>43004 JUSTO ARIAS ARAGUEZ</c:v>
                </c:pt>
                <c:pt idx="9">
                  <c:v>43005 MODESTO MOLINA</c:v>
                </c:pt>
              </c:strCache>
            </c:strRef>
          </c:cat>
          <c:val>
            <c:numRef>
              <c:f>Hoja2!$H$45:$H$54</c:f>
              <c:numCache>
                <c:formatCode>0.00%</c:formatCode>
                <c:ptCount val="10"/>
                <c:pt idx="0">
                  <c:v>0.1044776119402985</c:v>
                </c:pt>
                <c:pt idx="1">
                  <c:v>0.13333333333333333</c:v>
                </c:pt>
                <c:pt idx="2">
                  <c:v>5.2631578947368418E-2</c:v>
                </c:pt>
                <c:pt idx="3">
                  <c:v>2.5000000000000001E-2</c:v>
                </c:pt>
                <c:pt idx="4">
                  <c:v>7.0175438596491224E-2</c:v>
                </c:pt>
                <c:pt idx="5">
                  <c:v>0</c:v>
                </c:pt>
                <c:pt idx="6">
                  <c:v>3.4883720930232558E-2</c:v>
                </c:pt>
                <c:pt idx="7">
                  <c:v>2.8169014084507043E-2</c:v>
                </c:pt>
                <c:pt idx="8">
                  <c:v>0</c:v>
                </c:pt>
                <c:pt idx="9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A0-4389-A221-488F311965C8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Hoja2!$B$45:$B$54</c:f>
              <c:strCache>
                <c:ptCount val="10"/>
                <c:pt idx="0">
                  <c:v>42250 CESAR COHAILA TAMAYO</c:v>
                </c:pt>
                <c:pt idx="1">
                  <c:v>42251 SIMON BOLIVAR</c:v>
                </c:pt>
                <c:pt idx="2">
                  <c:v>42253 GERARDO ARIAS COPAJA</c:v>
                </c:pt>
                <c:pt idx="3">
                  <c:v>42255 SANTA TERESITA DEL NIÑO JESUS</c:v>
                </c:pt>
                <c:pt idx="4">
                  <c:v>42256 ESPERANZA MARTINEZ DE LOPEZ</c:v>
                </c:pt>
                <c:pt idx="5">
                  <c:v>42257 NUESTRO SEÑOR DE LA MISERICORDIA</c:v>
                </c:pt>
                <c:pt idx="6">
                  <c:v>43001 HERMANOS BARRETO</c:v>
                </c:pt>
                <c:pt idx="7">
                  <c:v>43003 CARLOS ARMANDO LAURA</c:v>
                </c:pt>
                <c:pt idx="8">
                  <c:v>43004 JUSTO ARIAS ARAGUEZ</c:v>
                </c:pt>
                <c:pt idx="9">
                  <c:v>43005 MODESTO MOLINA</c:v>
                </c:pt>
              </c:strCache>
            </c:strRef>
          </c:cat>
          <c:val>
            <c:numRef>
              <c:f>Hoja2!$I$45:$I$54</c:f>
              <c:numCache>
                <c:formatCode>0.00%</c:formatCode>
                <c:ptCount val="10"/>
                <c:pt idx="0">
                  <c:v>0.17910447761194029</c:v>
                </c:pt>
                <c:pt idx="1">
                  <c:v>0.6</c:v>
                </c:pt>
                <c:pt idx="2">
                  <c:v>0.3473684210526316</c:v>
                </c:pt>
                <c:pt idx="3">
                  <c:v>0.28749999999999998</c:v>
                </c:pt>
                <c:pt idx="4">
                  <c:v>0.40350877192982454</c:v>
                </c:pt>
                <c:pt idx="5">
                  <c:v>0.37037037037037035</c:v>
                </c:pt>
                <c:pt idx="6">
                  <c:v>0.23255813953488372</c:v>
                </c:pt>
                <c:pt idx="7">
                  <c:v>0.18309859154929578</c:v>
                </c:pt>
                <c:pt idx="8">
                  <c:v>0.55000000000000004</c:v>
                </c:pt>
                <c:pt idx="9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A0-4389-A221-488F311965C8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Hoja2!$B$45:$B$54</c:f>
              <c:strCache>
                <c:ptCount val="10"/>
                <c:pt idx="0">
                  <c:v>42250 CESAR COHAILA TAMAYO</c:v>
                </c:pt>
                <c:pt idx="1">
                  <c:v>42251 SIMON BOLIVAR</c:v>
                </c:pt>
                <c:pt idx="2">
                  <c:v>42253 GERARDO ARIAS COPAJA</c:v>
                </c:pt>
                <c:pt idx="3">
                  <c:v>42255 SANTA TERESITA DEL NIÑO JESUS</c:v>
                </c:pt>
                <c:pt idx="4">
                  <c:v>42256 ESPERANZA MARTINEZ DE LOPEZ</c:v>
                </c:pt>
                <c:pt idx="5">
                  <c:v>42257 NUESTRO SEÑOR DE LA MISERICORDIA</c:v>
                </c:pt>
                <c:pt idx="6">
                  <c:v>43001 HERMANOS BARRETO</c:v>
                </c:pt>
                <c:pt idx="7">
                  <c:v>43003 CARLOS ARMANDO LAURA</c:v>
                </c:pt>
                <c:pt idx="8">
                  <c:v>43004 JUSTO ARIAS ARAGUEZ</c:v>
                </c:pt>
                <c:pt idx="9">
                  <c:v>43005 MODESTO MOLINA</c:v>
                </c:pt>
              </c:strCache>
            </c:strRef>
          </c:cat>
          <c:val>
            <c:numRef>
              <c:f>Hoja2!$J$45:$J$54</c:f>
              <c:numCache>
                <c:formatCode>0.00%</c:formatCode>
                <c:ptCount val="10"/>
                <c:pt idx="0">
                  <c:v>0.71641791044776115</c:v>
                </c:pt>
                <c:pt idx="1">
                  <c:v>0.26666666666666666</c:v>
                </c:pt>
                <c:pt idx="2">
                  <c:v>0.6</c:v>
                </c:pt>
                <c:pt idx="3">
                  <c:v>0.6875</c:v>
                </c:pt>
                <c:pt idx="4">
                  <c:v>0.52631578947368418</c:v>
                </c:pt>
                <c:pt idx="5">
                  <c:v>0.62962962962962965</c:v>
                </c:pt>
                <c:pt idx="6">
                  <c:v>0.73255813953488369</c:v>
                </c:pt>
                <c:pt idx="7">
                  <c:v>0.78873239436619713</c:v>
                </c:pt>
                <c:pt idx="8">
                  <c:v>0.45</c:v>
                </c:pt>
                <c:pt idx="9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AA0-4389-A221-488F311965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9055872"/>
        <c:axId val="1659044640"/>
        <c:axId val="0"/>
      </c:bar3DChart>
      <c:catAx>
        <c:axId val="165905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44640"/>
        <c:crosses val="autoZero"/>
        <c:auto val="1"/>
        <c:lblAlgn val="ctr"/>
        <c:lblOffset val="100"/>
        <c:noMultiLvlLbl val="0"/>
      </c:catAx>
      <c:valAx>
        <c:axId val="165904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558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>
                <a:effectLst/>
              </a:rPr>
              <a:t>GRÁFICO N°17: RESULTADOS DE LA PRUEBA DE SALIDA POR II.EE MATEMÁTICA SEGUNDO DE PRIMARIA</a:t>
            </a:r>
            <a:endParaRPr lang="es-PE" b="1" dirty="0">
              <a:effectLst/>
            </a:endParaRPr>
          </a:p>
        </c:rich>
      </c:tx>
      <c:layout>
        <c:manualLayout>
          <c:xMode val="edge"/>
          <c:yMode val="edge"/>
          <c:x val="0.12997293092932574"/>
          <c:y val="3.09839515443548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3230011513452126E-2"/>
          <c:y val="0.1575615011436387"/>
          <c:w val="0.91106323954786084"/>
          <c:h val="0.51146538248686857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Hoja2!$B$55:$B$64</c:f>
              <c:strCache>
                <c:ptCount val="10"/>
                <c:pt idx="0">
                  <c:v>43006 MERCEDES INDACOCHEA</c:v>
                </c:pt>
                <c:pt idx="1">
                  <c:v>43007 LUIS BANCHERO ROSSI</c:v>
                </c:pt>
                <c:pt idx="2">
                  <c:v>43008 JORGE MARTORELL FLORES</c:v>
                </c:pt>
                <c:pt idx="3">
                  <c:v>43009 MARIA UGARTECHE DE MACLEAN</c:v>
                </c:pt>
                <c:pt idx="4">
                  <c:v>43505 GUSTAVO PONS MUZZO</c:v>
                </c:pt>
                <c:pt idx="5">
                  <c:v>43506 JUVENAL UBALDO ORDOÑEZ SALAZAR</c:v>
                </c:pt>
                <c:pt idx="6">
                  <c:v>443 SANTA TERESITA</c:v>
                </c:pt>
                <c:pt idx="7">
                  <c:v>449 EDUARDO PEREZ GAMBOA</c:v>
                </c:pt>
                <c:pt idx="8">
                  <c:v>456 EL CARMELO DE MARIA</c:v>
                </c:pt>
                <c:pt idx="9">
                  <c:v>ALEXANDER FLEMING</c:v>
                </c:pt>
              </c:strCache>
            </c:strRef>
          </c:cat>
          <c:val>
            <c:numRef>
              <c:f>Hoja2!$H$55:$H$64</c:f>
              <c:numCache>
                <c:formatCode>0.00%</c:formatCode>
                <c:ptCount val="10"/>
                <c:pt idx="0">
                  <c:v>7.8947368421052627E-2</c:v>
                </c:pt>
                <c:pt idx="1">
                  <c:v>0.14285714285714285</c:v>
                </c:pt>
                <c:pt idx="2">
                  <c:v>2.4390243902439025E-2</c:v>
                </c:pt>
                <c:pt idx="3">
                  <c:v>8.6956521739130436E-3</c:v>
                </c:pt>
                <c:pt idx="4">
                  <c:v>0.125</c:v>
                </c:pt>
                <c:pt idx="5">
                  <c:v>0.3888888888888889</c:v>
                </c:pt>
                <c:pt idx="6">
                  <c:v>0</c:v>
                </c:pt>
                <c:pt idx="7">
                  <c:v>0.14285714285714285</c:v>
                </c:pt>
                <c:pt idx="8">
                  <c:v>6.6666666666666666E-2</c:v>
                </c:pt>
                <c:pt idx="9">
                  <c:v>4.1666666666666664E-2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C0-48CA-BE51-B8CDBCBE4572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Hoja2!$B$55:$B$64</c:f>
              <c:strCache>
                <c:ptCount val="10"/>
                <c:pt idx="0">
                  <c:v>43006 MERCEDES INDACOCHEA</c:v>
                </c:pt>
                <c:pt idx="1">
                  <c:v>43007 LUIS BANCHERO ROSSI</c:v>
                </c:pt>
                <c:pt idx="2">
                  <c:v>43008 JORGE MARTORELL FLORES</c:v>
                </c:pt>
                <c:pt idx="3">
                  <c:v>43009 MARIA UGARTECHE DE MACLEAN</c:v>
                </c:pt>
                <c:pt idx="4">
                  <c:v>43505 GUSTAVO PONS MUZZO</c:v>
                </c:pt>
                <c:pt idx="5">
                  <c:v>43506 JUVENAL UBALDO ORDOÑEZ SALAZAR</c:v>
                </c:pt>
                <c:pt idx="6">
                  <c:v>443 SANTA TERESITA</c:v>
                </c:pt>
                <c:pt idx="7">
                  <c:v>449 EDUARDO PEREZ GAMBOA</c:v>
                </c:pt>
                <c:pt idx="8">
                  <c:v>456 EL CARMELO DE MARIA</c:v>
                </c:pt>
                <c:pt idx="9">
                  <c:v>ALEXANDER FLEMING</c:v>
                </c:pt>
              </c:strCache>
            </c:strRef>
          </c:cat>
          <c:val>
            <c:numRef>
              <c:f>Hoja2!$I$55:$I$64</c:f>
              <c:numCache>
                <c:formatCode>0.00%</c:formatCode>
                <c:ptCount val="10"/>
                <c:pt idx="0">
                  <c:v>0.35526315789473684</c:v>
                </c:pt>
                <c:pt idx="1">
                  <c:v>0.2857142857142857</c:v>
                </c:pt>
                <c:pt idx="2">
                  <c:v>0.12195121951219512</c:v>
                </c:pt>
                <c:pt idx="3">
                  <c:v>0.20869565217391303</c:v>
                </c:pt>
                <c:pt idx="4">
                  <c:v>0.5</c:v>
                </c:pt>
                <c:pt idx="5">
                  <c:v>0.52777777777777779</c:v>
                </c:pt>
                <c:pt idx="6">
                  <c:v>0.2857142857142857</c:v>
                </c:pt>
                <c:pt idx="7">
                  <c:v>0.6428571428571429</c:v>
                </c:pt>
                <c:pt idx="8">
                  <c:v>0.4</c:v>
                </c:pt>
                <c:pt idx="9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C0-48CA-BE51-B8CDBCBE4572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Hoja2!$B$55:$B$64</c:f>
              <c:strCache>
                <c:ptCount val="10"/>
                <c:pt idx="0">
                  <c:v>43006 MERCEDES INDACOCHEA</c:v>
                </c:pt>
                <c:pt idx="1">
                  <c:v>43007 LUIS BANCHERO ROSSI</c:v>
                </c:pt>
                <c:pt idx="2">
                  <c:v>43008 JORGE MARTORELL FLORES</c:v>
                </c:pt>
                <c:pt idx="3">
                  <c:v>43009 MARIA UGARTECHE DE MACLEAN</c:v>
                </c:pt>
                <c:pt idx="4">
                  <c:v>43505 GUSTAVO PONS MUZZO</c:v>
                </c:pt>
                <c:pt idx="5">
                  <c:v>43506 JUVENAL UBALDO ORDOÑEZ SALAZAR</c:v>
                </c:pt>
                <c:pt idx="6">
                  <c:v>443 SANTA TERESITA</c:v>
                </c:pt>
                <c:pt idx="7">
                  <c:v>449 EDUARDO PEREZ GAMBOA</c:v>
                </c:pt>
                <c:pt idx="8">
                  <c:v>456 EL CARMELO DE MARIA</c:v>
                </c:pt>
                <c:pt idx="9">
                  <c:v>ALEXANDER FLEMING</c:v>
                </c:pt>
              </c:strCache>
            </c:strRef>
          </c:cat>
          <c:val>
            <c:numRef>
              <c:f>Hoja2!$J$55:$J$64</c:f>
              <c:numCache>
                <c:formatCode>0.00%</c:formatCode>
                <c:ptCount val="10"/>
                <c:pt idx="0">
                  <c:v>0.56578947368421051</c:v>
                </c:pt>
                <c:pt idx="1">
                  <c:v>0.5714285714285714</c:v>
                </c:pt>
                <c:pt idx="2">
                  <c:v>0.85365853658536583</c:v>
                </c:pt>
                <c:pt idx="3">
                  <c:v>0.78260869565217395</c:v>
                </c:pt>
                <c:pt idx="4">
                  <c:v>0.375</c:v>
                </c:pt>
                <c:pt idx="5">
                  <c:v>8.3333333333333329E-2</c:v>
                </c:pt>
                <c:pt idx="6">
                  <c:v>0.7142857142857143</c:v>
                </c:pt>
                <c:pt idx="7">
                  <c:v>0.21428571428571427</c:v>
                </c:pt>
                <c:pt idx="8">
                  <c:v>0.53333333333333333</c:v>
                </c:pt>
                <c:pt idx="9">
                  <c:v>0.45833333333333331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BC0-48CA-BE51-B8CDBCBE45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9055872"/>
        <c:axId val="1659044640"/>
        <c:axId val="0"/>
      </c:bar3DChart>
      <c:catAx>
        <c:axId val="165905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44640"/>
        <c:crosses val="autoZero"/>
        <c:auto val="1"/>
        <c:lblAlgn val="ctr"/>
        <c:lblOffset val="100"/>
        <c:noMultiLvlLbl val="0"/>
      </c:catAx>
      <c:valAx>
        <c:axId val="165904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558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>
                <a:effectLst/>
              </a:rPr>
              <a:t>GRÁFICO N°18: RESULTADOS DE LA PRUEBA DE SALIDA POR II.EE MATEMÁTICA SEGUNDO DE PRIMARIA</a:t>
            </a:r>
            <a:endParaRPr lang="es-PE">
              <a:effectLst/>
            </a:endParaRPr>
          </a:p>
        </c:rich>
      </c:tx>
      <c:layout>
        <c:manualLayout>
          <c:xMode val="edge"/>
          <c:yMode val="edge"/>
          <c:x val="0.12997293092932574"/>
          <c:y val="3.09839515443548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819653433373185E-2"/>
          <c:y val="0.1575615011436387"/>
          <c:w val="0.88609665938354576"/>
          <c:h val="0.64930012503801826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Hoja2!$B$65:$B$74</c:f>
              <c:strCache>
                <c:ptCount val="10"/>
                <c:pt idx="0">
                  <c:v>ALEXANDER VON HUMBOLDT</c:v>
                </c:pt>
                <c:pt idx="1">
                  <c:v>CEPA EL FARO</c:v>
                </c:pt>
                <c:pt idx="2">
                  <c:v>CHAMPAGNAT</c:v>
                </c:pt>
                <c:pt idx="3">
                  <c:v>CIMA</c:v>
                </c:pt>
                <c:pt idx="4">
                  <c:v>COLIBRI PNP TACNA</c:v>
                </c:pt>
                <c:pt idx="5">
                  <c:v>CORAZON DE MARIA</c:v>
                </c:pt>
                <c:pt idx="6">
                  <c:v>CORONEL BOLOGNESI</c:v>
                </c:pt>
                <c:pt idx="7">
                  <c:v>CRISTINA VILDOSO BERRIOS</c:v>
                </c:pt>
                <c:pt idx="8">
                  <c:v>CRISTO SALVADOR</c:v>
                </c:pt>
                <c:pt idx="9">
                  <c:v>DANIEL COMBONI</c:v>
                </c:pt>
              </c:strCache>
            </c:strRef>
          </c:cat>
          <c:val>
            <c:numRef>
              <c:f>Hoja2!$H$65:$H$74</c:f>
              <c:numCache>
                <c:formatCode>0.00%</c:formatCode>
                <c:ptCount val="10"/>
                <c:pt idx="0">
                  <c:v>1.6129032258064516E-2</c:v>
                </c:pt>
                <c:pt idx="1">
                  <c:v>1.9230769230769232E-2</c:v>
                </c:pt>
                <c:pt idx="2">
                  <c:v>8.4745762711864403E-2</c:v>
                </c:pt>
                <c:pt idx="3">
                  <c:v>3.5087719298245612E-2</c:v>
                </c:pt>
                <c:pt idx="4">
                  <c:v>0.22222222222222221</c:v>
                </c:pt>
                <c:pt idx="5">
                  <c:v>0</c:v>
                </c:pt>
                <c:pt idx="6">
                  <c:v>4.7619047619047616E-2</c:v>
                </c:pt>
                <c:pt idx="7">
                  <c:v>0.23076923076923078</c:v>
                </c:pt>
                <c:pt idx="8">
                  <c:v>0.25</c:v>
                </c:pt>
                <c:pt idx="9">
                  <c:v>7.6923076923076927E-2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A5-4924-99A1-0D33903D9BCD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Hoja2!$B$65:$B$74</c:f>
              <c:strCache>
                <c:ptCount val="10"/>
                <c:pt idx="0">
                  <c:v>ALEXANDER VON HUMBOLDT</c:v>
                </c:pt>
                <c:pt idx="1">
                  <c:v>CEPA EL FARO</c:v>
                </c:pt>
                <c:pt idx="2">
                  <c:v>CHAMPAGNAT</c:v>
                </c:pt>
                <c:pt idx="3">
                  <c:v>CIMA</c:v>
                </c:pt>
                <c:pt idx="4">
                  <c:v>COLIBRI PNP TACNA</c:v>
                </c:pt>
                <c:pt idx="5">
                  <c:v>CORAZON DE MARIA</c:v>
                </c:pt>
                <c:pt idx="6">
                  <c:v>CORONEL BOLOGNESI</c:v>
                </c:pt>
                <c:pt idx="7">
                  <c:v>CRISTINA VILDOSO BERRIOS</c:v>
                </c:pt>
                <c:pt idx="8">
                  <c:v>CRISTO SALVADOR</c:v>
                </c:pt>
                <c:pt idx="9">
                  <c:v>DANIEL COMBONI</c:v>
                </c:pt>
              </c:strCache>
            </c:strRef>
          </c:cat>
          <c:val>
            <c:numRef>
              <c:f>Hoja2!$I$65:$I$74</c:f>
              <c:numCache>
                <c:formatCode>0.00%</c:formatCode>
                <c:ptCount val="10"/>
                <c:pt idx="0">
                  <c:v>3.2258064516129031E-2</c:v>
                </c:pt>
                <c:pt idx="1">
                  <c:v>0.36538461538461536</c:v>
                </c:pt>
                <c:pt idx="2">
                  <c:v>0.3559322033898305</c:v>
                </c:pt>
                <c:pt idx="3">
                  <c:v>0.26315789473684209</c:v>
                </c:pt>
                <c:pt idx="4">
                  <c:v>0.33333333333333331</c:v>
                </c:pt>
                <c:pt idx="5">
                  <c:v>0.21666666666666667</c:v>
                </c:pt>
                <c:pt idx="6">
                  <c:v>0.32380952380952382</c:v>
                </c:pt>
                <c:pt idx="7">
                  <c:v>0.69230769230769229</c:v>
                </c:pt>
                <c:pt idx="8">
                  <c:v>0.625</c:v>
                </c:pt>
                <c:pt idx="9">
                  <c:v>0.23076923076923078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A5-4924-99A1-0D33903D9BCD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Hoja2!$B$65:$B$74</c:f>
              <c:strCache>
                <c:ptCount val="10"/>
                <c:pt idx="0">
                  <c:v>ALEXANDER VON HUMBOLDT</c:v>
                </c:pt>
                <c:pt idx="1">
                  <c:v>CEPA EL FARO</c:v>
                </c:pt>
                <c:pt idx="2">
                  <c:v>CHAMPAGNAT</c:v>
                </c:pt>
                <c:pt idx="3">
                  <c:v>CIMA</c:v>
                </c:pt>
                <c:pt idx="4">
                  <c:v>COLIBRI PNP TACNA</c:v>
                </c:pt>
                <c:pt idx="5">
                  <c:v>CORAZON DE MARIA</c:v>
                </c:pt>
                <c:pt idx="6">
                  <c:v>CORONEL BOLOGNESI</c:v>
                </c:pt>
                <c:pt idx="7">
                  <c:v>CRISTINA VILDOSO BERRIOS</c:v>
                </c:pt>
                <c:pt idx="8">
                  <c:v>CRISTO SALVADOR</c:v>
                </c:pt>
                <c:pt idx="9">
                  <c:v>DANIEL COMBONI</c:v>
                </c:pt>
              </c:strCache>
            </c:strRef>
          </c:cat>
          <c:val>
            <c:numRef>
              <c:f>Hoja2!$J$65:$J$74</c:f>
              <c:numCache>
                <c:formatCode>0.00%</c:formatCode>
                <c:ptCount val="10"/>
                <c:pt idx="0">
                  <c:v>0.95161290322580649</c:v>
                </c:pt>
                <c:pt idx="1">
                  <c:v>0.61538461538461542</c:v>
                </c:pt>
                <c:pt idx="2">
                  <c:v>0.55932203389830504</c:v>
                </c:pt>
                <c:pt idx="3">
                  <c:v>0.70175438596491224</c:v>
                </c:pt>
                <c:pt idx="4">
                  <c:v>0.44444444444444442</c:v>
                </c:pt>
                <c:pt idx="5">
                  <c:v>0.78333333333333333</c:v>
                </c:pt>
                <c:pt idx="6">
                  <c:v>0.62857142857142856</c:v>
                </c:pt>
                <c:pt idx="7">
                  <c:v>7.6923076923076927E-2</c:v>
                </c:pt>
                <c:pt idx="8">
                  <c:v>0.125</c:v>
                </c:pt>
                <c:pt idx="9">
                  <c:v>0.69230769230769229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A5-4924-99A1-0D33903D9B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9055872"/>
        <c:axId val="1659044640"/>
        <c:axId val="0"/>
      </c:bar3DChart>
      <c:catAx>
        <c:axId val="165905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44640"/>
        <c:crosses val="autoZero"/>
        <c:auto val="1"/>
        <c:lblAlgn val="ctr"/>
        <c:lblOffset val="100"/>
        <c:noMultiLvlLbl val="0"/>
      </c:catAx>
      <c:valAx>
        <c:axId val="165904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558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>
                <a:effectLst/>
              </a:rPr>
              <a:t>GRÁFICO </a:t>
            </a:r>
            <a:r>
              <a:rPr lang="es-PE" sz="1800" b="0" i="0" baseline="0" dirty="0" smtClean="0">
                <a:effectLst/>
              </a:rPr>
              <a:t>N°19: </a:t>
            </a:r>
            <a:r>
              <a:rPr lang="es-PE" sz="1800" b="0" i="0" baseline="0" dirty="0">
                <a:effectLst/>
              </a:rPr>
              <a:t>RESULTADOS DE LA PRUEBA DE SALIDA POR II.EE MATEMÁTICA SEGUNDO DE PRIMARIA</a:t>
            </a:r>
            <a:endParaRPr lang="es-PE" dirty="0">
              <a:effectLst/>
            </a:endParaRPr>
          </a:p>
        </c:rich>
      </c:tx>
      <c:layout>
        <c:manualLayout>
          <c:xMode val="edge"/>
          <c:yMode val="edge"/>
          <c:x val="0.12997293092932574"/>
          <c:y val="3.09839515443548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9493362937987847E-2"/>
          <c:y val="0.22529762656673261"/>
          <c:w val="0.91046565654489009"/>
          <c:h val="0.44260951338301963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Hoja2!$B$75:$B$84</c:f>
              <c:strCache>
                <c:ptCount val="10"/>
                <c:pt idx="0">
                  <c:v>DIVINO REDENTOR</c:v>
                </c:pt>
                <c:pt idx="1">
                  <c:v>DR. JOSE ANTONIO ENCINAS FRANCO</c:v>
                </c:pt>
                <c:pt idx="2">
                  <c:v>EL BUEN PASTOR</c:v>
                </c:pt>
                <c:pt idx="3">
                  <c:v>EL SHADDAI</c:v>
                </c:pt>
                <c:pt idx="4">
                  <c:v>ESTRELLITA DE BELEN</c:v>
                </c:pt>
                <c:pt idx="5">
                  <c:v>FEDERICO VILLARREAL</c:v>
                </c:pt>
                <c:pt idx="6">
                  <c:v>FRANCISCO ANTONIO DE ZELA</c:v>
                </c:pt>
                <c:pt idx="7">
                  <c:v>FUTURA SCHOOLS</c:v>
                </c:pt>
                <c:pt idx="8">
                  <c:v>GUILLERMO AUZA ARCE</c:v>
                </c:pt>
                <c:pt idx="9">
                  <c:v>HERMANAS BARCIA BONIFFATTI</c:v>
                </c:pt>
              </c:strCache>
            </c:strRef>
          </c:cat>
          <c:val>
            <c:numRef>
              <c:f>Hoja2!$H$75:$H$84</c:f>
              <c:numCache>
                <c:formatCode>0.00%</c:formatCode>
                <c:ptCount val="10"/>
                <c:pt idx="0">
                  <c:v>0</c:v>
                </c:pt>
                <c:pt idx="1">
                  <c:v>0.10843373493975904</c:v>
                </c:pt>
                <c:pt idx="2">
                  <c:v>6.6666666666666666E-2</c:v>
                </c:pt>
                <c:pt idx="3">
                  <c:v>0</c:v>
                </c:pt>
                <c:pt idx="4">
                  <c:v>0</c:v>
                </c:pt>
                <c:pt idx="5">
                  <c:v>2.9411764705882353E-2</c:v>
                </c:pt>
                <c:pt idx="6">
                  <c:v>2.7272727272727271E-2</c:v>
                </c:pt>
                <c:pt idx="7">
                  <c:v>0.14814814814814814</c:v>
                </c:pt>
                <c:pt idx="8">
                  <c:v>2.6315789473684209E-2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7B-4095-B7C0-905544EB7A24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Hoja2!$B$75:$B$84</c:f>
              <c:strCache>
                <c:ptCount val="10"/>
                <c:pt idx="0">
                  <c:v>DIVINO REDENTOR</c:v>
                </c:pt>
                <c:pt idx="1">
                  <c:v>DR. JOSE ANTONIO ENCINAS FRANCO</c:v>
                </c:pt>
                <c:pt idx="2">
                  <c:v>EL BUEN PASTOR</c:v>
                </c:pt>
                <c:pt idx="3">
                  <c:v>EL SHADDAI</c:v>
                </c:pt>
                <c:pt idx="4">
                  <c:v>ESTRELLITA DE BELEN</c:v>
                </c:pt>
                <c:pt idx="5">
                  <c:v>FEDERICO VILLARREAL</c:v>
                </c:pt>
                <c:pt idx="6">
                  <c:v>FRANCISCO ANTONIO DE ZELA</c:v>
                </c:pt>
                <c:pt idx="7">
                  <c:v>FUTURA SCHOOLS</c:v>
                </c:pt>
                <c:pt idx="8">
                  <c:v>GUILLERMO AUZA ARCE</c:v>
                </c:pt>
                <c:pt idx="9">
                  <c:v>HERMANAS BARCIA BONIFFATTI</c:v>
                </c:pt>
              </c:strCache>
            </c:strRef>
          </c:cat>
          <c:val>
            <c:numRef>
              <c:f>Hoja2!$I$75:$I$84</c:f>
              <c:numCache>
                <c:formatCode>0.00%</c:formatCode>
                <c:ptCount val="10"/>
                <c:pt idx="0">
                  <c:v>0</c:v>
                </c:pt>
                <c:pt idx="1">
                  <c:v>0.43373493975903615</c:v>
                </c:pt>
                <c:pt idx="2">
                  <c:v>0.43333333333333335</c:v>
                </c:pt>
                <c:pt idx="3">
                  <c:v>0</c:v>
                </c:pt>
                <c:pt idx="4">
                  <c:v>0.66666666666666663</c:v>
                </c:pt>
                <c:pt idx="5">
                  <c:v>0.11764705882352941</c:v>
                </c:pt>
                <c:pt idx="6">
                  <c:v>0.19090909090909092</c:v>
                </c:pt>
                <c:pt idx="7">
                  <c:v>0.44444444444444442</c:v>
                </c:pt>
                <c:pt idx="8">
                  <c:v>0.68421052631578949</c:v>
                </c:pt>
                <c:pt idx="9">
                  <c:v>0.42857142857142855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7B-4095-B7C0-905544EB7A24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Hoja2!$B$75:$B$84</c:f>
              <c:strCache>
                <c:ptCount val="10"/>
                <c:pt idx="0">
                  <c:v>DIVINO REDENTOR</c:v>
                </c:pt>
                <c:pt idx="1">
                  <c:v>DR. JOSE ANTONIO ENCINAS FRANCO</c:v>
                </c:pt>
                <c:pt idx="2">
                  <c:v>EL BUEN PASTOR</c:v>
                </c:pt>
                <c:pt idx="3">
                  <c:v>EL SHADDAI</c:v>
                </c:pt>
                <c:pt idx="4">
                  <c:v>ESTRELLITA DE BELEN</c:v>
                </c:pt>
                <c:pt idx="5">
                  <c:v>FEDERICO VILLARREAL</c:v>
                </c:pt>
                <c:pt idx="6">
                  <c:v>FRANCISCO ANTONIO DE ZELA</c:v>
                </c:pt>
                <c:pt idx="7">
                  <c:v>FUTURA SCHOOLS</c:v>
                </c:pt>
                <c:pt idx="8">
                  <c:v>GUILLERMO AUZA ARCE</c:v>
                </c:pt>
                <c:pt idx="9">
                  <c:v>HERMANAS BARCIA BONIFFATTI</c:v>
                </c:pt>
              </c:strCache>
            </c:strRef>
          </c:cat>
          <c:val>
            <c:numRef>
              <c:f>Hoja2!$J$75:$J$84</c:f>
              <c:numCache>
                <c:formatCode>0.00%</c:formatCode>
                <c:ptCount val="10"/>
                <c:pt idx="0">
                  <c:v>1</c:v>
                </c:pt>
                <c:pt idx="1">
                  <c:v>0.45783132530120479</c:v>
                </c:pt>
                <c:pt idx="2">
                  <c:v>0.5</c:v>
                </c:pt>
                <c:pt idx="3">
                  <c:v>1</c:v>
                </c:pt>
                <c:pt idx="4">
                  <c:v>0.33333333333333331</c:v>
                </c:pt>
                <c:pt idx="5">
                  <c:v>0.8529411764705882</c:v>
                </c:pt>
                <c:pt idx="6">
                  <c:v>0.78181818181818186</c:v>
                </c:pt>
                <c:pt idx="7">
                  <c:v>0.40740740740740738</c:v>
                </c:pt>
                <c:pt idx="8">
                  <c:v>0.28947368421052633</c:v>
                </c:pt>
                <c:pt idx="9">
                  <c:v>0.5714285714285714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7B-4095-B7C0-905544EB7A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9055872"/>
        <c:axId val="1659044640"/>
        <c:axId val="0"/>
      </c:bar3DChart>
      <c:catAx>
        <c:axId val="165905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44640"/>
        <c:crosses val="autoZero"/>
        <c:auto val="1"/>
        <c:lblAlgn val="ctr"/>
        <c:lblOffset val="100"/>
        <c:noMultiLvlLbl val="0"/>
      </c:catAx>
      <c:valAx>
        <c:axId val="165904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558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>
                <a:effectLst/>
              </a:rPr>
              <a:t>GRÁFICO N°20: RESULTADOS DE LA PRUEBA DE SALIDA POR II.EE MATEMÁTICA SEGUNDO DE PRIMARIA</a:t>
            </a:r>
            <a:endParaRPr lang="es-PE" b="1" dirty="0">
              <a:effectLst/>
            </a:endParaRPr>
          </a:p>
        </c:rich>
      </c:tx>
      <c:layout>
        <c:manualLayout>
          <c:xMode val="edge"/>
          <c:yMode val="edge"/>
          <c:x val="0.12997293092932574"/>
          <c:y val="3.09839515443548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9493362937987847E-2"/>
          <c:y val="0.22529762656673261"/>
          <c:w val="0.91046565654489009"/>
          <c:h val="0.44260951338301963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Hoja2!$B$85:$B$94</c:f>
              <c:strCache>
                <c:ptCount val="10"/>
                <c:pt idx="0">
                  <c:v>HIRIAM BINGHAM SCHOOL</c:v>
                </c:pt>
                <c:pt idx="1">
                  <c:v>IMAGINA SCHOOLS</c:v>
                </c:pt>
                <c:pt idx="2">
                  <c:v>INDEPENDENCIA AMERICANA</c:v>
                </c:pt>
                <c:pt idx="3">
                  <c:v>INTERNACIONAL ELIM</c:v>
                </c:pt>
                <c:pt idx="4">
                  <c:v>ISAAC NEWTON</c:v>
                </c:pt>
                <c:pt idx="5">
                  <c:v>JEAN LE ROND D'ALEMBERT</c:v>
                </c:pt>
                <c:pt idx="6">
                  <c:v>JORGE BASADRE GROHMANN</c:v>
                </c:pt>
                <c:pt idx="7">
                  <c:v>KINDERLAND</c:v>
                </c:pt>
                <c:pt idx="8">
                  <c:v>LOS ANGELES</c:v>
                </c:pt>
                <c:pt idx="9">
                  <c:v>LOS NIÑOS REYES</c:v>
                </c:pt>
              </c:strCache>
            </c:strRef>
          </c:cat>
          <c:val>
            <c:numRef>
              <c:f>Hoja2!$H$85:$H$94</c:f>
              <c:numCache>
                <c:formatCode>0.00%</c:formatCode>
                <c:ptCount val="10"/>
                <c:pt idx="0">
                  <c:v>0</c:v>
                </c:pt>
                <c:pt idx="1">
                  <c:v>6.6666666666666666E-2</c:v>
                </c:pt>
                <c:pt idx="2">
                  <c:v>0</c:v>
                </c:pt>
                <c:pt idx="3">
                  <c:v>0.15625</c:v>
                </c:pt>
                <c:pt idx="4">
                  <c:v>6.6666666666666666E-2</c:v>
                </c:pt>
                <c:pt idx="5">
                  <c:v>0</c:v>
                </c:pt>
                <c:pt idx="6">
                  <c:v>4.1666666666666664E-2</c:v>
                </c:pt>
                <c:pt idx="7">
                  <c:v>0.1875</c:v>
                </c:pt>
                <c:pt idx="8">
                  <c:v>0.33333333333333331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3B-4963-BAA8-83A4A182F7EC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Hoja2!$B$85:$B$94</c:f>
              <c:strCache>
                <c:ptCount val="10"/>
                <c:pt idx="0">
                  <c:v>HIRIAM BINGHAM SCHOOL</c:v>
                </c:pt>
                <c:pt idx="1">
                  <c:v>IMAGINA SCHOOLS</c:v>
                </c:pt>
                <c:pt idx="2">
                  <c:v>INDEPENDENCIA AMERICANA</c:v>
                </c:pt>
                <c:pt idx="3">
                  <c:v>INTERNACIONAL ELIM</c:v>
                </c:pt>
                <c:pt idx="4">
                  <c:v>ISAAC NEWTON</c:v>
                </c:pt>
                <c:pt idx="5">
                  <c:v>JEAN LE ROND D'ALEMBERT</c:v>
                </c:pt>
                <c:pt idx="6">
                  <c:v>JORGE BASADRE GROHMANN</c:v>
                </c:pt>
                <c:pt idx="7">
                  <c:v>KINDERLAND</c:v>
                </c:pt>
                <c:pt idx="8">
                  <c:v>LOS ANGELES</c:v>
                </c:pt>
                <c:pt idx="9">
                  <c:v>LOS NIÑOS REYES</c:v>
                </c:pt>
              </c:strCache>
            </c:strRef>
          </c:cat>
          <c:val>
            <c:numRef>
              <c:f>Hoja2!$I$85:$I$94</c:f>
              <c:numCache>
                <c:formatCode>0.00%</c:formatCode>
                <c:ptCount val="10"/>
                <c:pt idx="0">
                  <c:v>0</c:v>
                </c:pt>
                <c:pt idx="1">
                  <c:v>0.4</c:v>
                </c:pt>
                <c:pt idx="2">
                  <c:v>0.14285714285714285</c:v>
                </c:pt>
                <c:pt idx="3">
                  <c:v>0.46875</c:v>
                </c:pt>
                <c:pt idx="4">
                  <c:v>0.26666666666666666</c:v>
                </c:pt>
                <c:pt idx="5">
                  <c:v>0</c:v>
                </c:pt>
                <c:pt idx="6">
                  <c:v>0.25</c:v>
                </c:pt>
                <c:pt idx="7">
                  <c:v>0.5625</c:v>
                </c:pt>
                <c:pt idx="8">
                  <c:v>0.66666666666666663</c:v>
                </c:pt>
                <c:pt idx="9">
                  <c:v>4.1666666666666664E-2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3B-4963-BAA8-83A4A182F7EC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Hoja2!$B$85:$B$94</c:f>
              <c:strCache>
                <c:ptCount val="10"/>
                <c:pt idx="0">
                  <c:v>HIRIAM BINGHAM SCHOOL</c:v>
                </c:pt>
                <c:pt idx="1">
                  <c:v>IMAGINA SCHOOLS</c:v>
                </c:pt>
                <c:pt idx="2">
                  <c:v>INDEPENDENCIA AMERICANA</c:v>
                </c:pt>
                <c:pt idx="3">
                  <c:v>INTERNACIONAL ELIM</c:v>
                </c:pt>
                <c:pt idx="4">
                  <c:v>ISAAC NEWTON</c:v>
                </c:pt>
                <c:pt idx="5">
                  <c:v>JEAN LE ROND D'ALEMBERT</c:v>
                </c:pt>
                <c:pt idx="6">
                  <c:v>JORGE BASADRE GROHMANN</c:v>
                </c:pt>
                <c:pt idx="7">
                  <c:v>KINDERLAND</c:v>
                </c:pt>
                <c:pt idx="8">
                  <c:v>LOS ANGELES</c:v>
                </c:pt>
                <c:pt idx="9">
                  <c:v>LOS NIÑOS REYES</c:v>
                </c:pt>
              </c:strCache>
            </c:strRef>
          </c:cat>
          <c:val>
            <c:numRef>
              <c:f>Hoja2!$J$85:$J$94</c:f>
              <c:numCache>
                <c:formatCode>0.00%</c:formatCode>
                <c:ptCount val="10"/>
                <c:pt idx="0">
                  <c:v>1</c:v>
                </c:pt>
                <c:pt idx="1">
                  <c:v>0.53333333333333333</c:v>
                </c:pt>
                <c:pt idx="2">
                  <c:v>0.8571428571428571</c:v>
                </c:pt>
                <c:pt idx="3">
                  <c:v>0.375</c:v>
                </c:pt>
                <c:pt idx="4">
                  <c:v>0.66666666666666663</c:v>
                </c:pt>
                <c:pt idx="5">
                  <c:v>1</c:v>
                </c:pt>
                <c:pt idx="6">
                  <c:v>0.70833333333333337</c:v>
                </c:pt>
                <c:pt idx="7">
                  <c:v>0.25</c:v>
                </c:pt>
                <c:pt idx="8">
                  <c:v>0</c:v>
                </c:pt>
                <c:pt idx="9">
                  <c:v>0.95833333333333337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3B-4963-BAA8-83A4A182F7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9055872"/>
        <c:axId val="1659044640"/>
        <c:axId val="0"/>
      </c:bar3DChart>
      <c:catAx>
        <c:axId val="165905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44640"/>
        <c:crosses val="autoZero"/>
        <c:auto val="1"/>
        <c:lblAlgn val="ctr"/>
        <c:lblOffset val="100"/>
        <c:noMultiLvlLbl val="0"/>
      </c:catAx>
      <c:valAx>
        <c:axId val="165904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558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9493362937987847E-2"/>
          <c:y val="0.22529762656673261"/>
          <c:w val="0.91046565654489009"/>
          <c:h val="0.44260951338301963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Hoja2!$B$95:$B$104</c:f>
              <c:strCache>
                <c:ptCount val="10"/>
                <c:pt idx="0">
                  <c:v>LUIS ALBERTO SANCHEZ</c:v>
                </c:pt>
                <c:pt idx="1">
                  <c:v>MANUEL A ODRIA</c:v>
                </c:pt>
                <c:pt idx="2">
                  <c:v>MANUEL FLORES CALVO</c:v>
                </c:pt>
                <c:pt idx="3">
                  <c:v>MARIA DE LOS ANGELES</c:v>
                </c:pt>
                <c:pt idx="4">
                  <c:v>MARISTA DE TACNA</c:v>
                </c:pt>
                <c:pt idx="5">
                  <c:v>MI MEJOR AMIGO</c:v>
                </c:pt>
                <c:pt idx="6">
                  <c:v>MIGUEL PRO</c:v>
                </c:pt>
                <c:pt idx="7">
                  <c:v>NUESTRA SEÑORA DE FATIMA</c:v>
                </c:pt>
                <c:pt idx="8">
                  <c:v>NUESTROS HEROES DE LA GUERRA DEL PACIFICO</c:v>
                </c:pt>
                <c:pt idx="9">
                  <c:v>NUEVO HORIZONTE</c:v>
                </c:pt>
              </c:strCache>
            </c:strRef>
          </c:cat>
          <c:val>
            <c:numRef>
              <c:f>Hoja2!$H$95:$H$104</c:f>
              <c:numCache>
                <c:formatCode>0.00%</c:formatCode>
                <c:ptCount val="10"/>
                <c:pt idx="0">
                  <c:v>5.4054054054054057E-2</c:v>
                </c:pt>
                <c:pt idx="1">
                  <c:v>4.1666666666666664E-2</c:v>
                </c:pt>
                <c:pt idx="2">
                  <c:v>0.11363636363636363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3.7037037037037035E-2</c:v>
                </c:pt>
                <c:pt idx="7">
                  <c:v>6.25E-2</c:v>
                </c:pt>
                <c:pt idx="8">
                  <c:v>3.2608695652173912E-2</c:v>
                </c:pt>
                <c:pt idx="9">
                  <c:v>7.1428571428571425E-2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B6-4CCD-AA24-FCDCC05F3FB0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Hoja2!$B$95:$B$104</c:f>
              <c:strCache>
                <c:ptCount val="10"/>
                <c:pt idx="0">
                  <c:v>LUIS ALBERTO SANCHEZ</c:v>
                </c:pt>
                <c:pt idx="1">
                  <c:v>MANUEL A ODRIA</c:v>
                </c:pt>
                <c:pt idx="2">
                  <c:v>MANUEL FLORES CALVO</c:v>
                </c:pt>
                <c:pt idx="3">
                  <c:v>MARIA DE LOS ANGELES</c:v>
                </c:pt>
                <c:pt idx="4">
                  <c:v>MARISTA DE TACNA</c:v>
                </c:pt>
                <c:pt idx="5">
                  <c:v>MI MEJOR AMIGO</c:v>
                </c:pt>
                <c:pt idx="6">
                  <c:v>MIGUEL PRO</c:v>
                </c:pt>
                <c:pt idx="7">
                  <c:v>NUESTRA SEÑORA DE FATIMA</c:v>
                </c:pt>
                <c:pt idx="8">
                  <c:v>NUESTROS HEROES DE LA GUERRA DEL PACIFICO</c:v>
                </c:pt>
                <c:pt idx="9">
                  <c:v>NUEVO HORIZONTE</c:v>
                </c:pt>
              </c:strCache>
            </c:strRef>
          </c:cat>
          <c:val>
            <c:numRef>
              <c:f>Hoja2!$I$95:$I$104</c:f>
              <c:numCache>
                <c:formatCode>0.00%</c:formatCode>
                <c:ptCount val="10"/>
                <c:pt idx="0">
                  <c:v>0.29729729729729731</c:v>
                </c:pt>
                <c:pt idx="1">
                  <c:v>0.27083333333333331</c:v>
                </c:pt>
                <c:pt idx="2">
                  <c:v>0.29545454545454547</c:v>
                </c:pt>
                <c:pt idx="3">
                  <c:v>0</c:v>
                </c:pt>
                <c:pt idx="4">
                  <c:v>0.4</c:v>
                </c:pt>
                <c:pt idx="5">
                  <c:v>0.5</c:v>
                </c:pt>
                <c:pt idx="6">
                  <c:v>0.22222222222222221</c:v>
                </c:pt>
                <c:pt idx="7">
                  <c:v>0.5</c:v>
                </c:pt>
                <c:pt idx="8">
                  <c:v>0.20652173913043478</c:v>
                </c:pt>
                <c:pt idx="9">
                  <c:v>0.42857142857142855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B6-4CCD-AA24-FCDCC05F3FB0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Hoja2!$B$95:$B$104</c:f>
              <c:strCache>
                <c:ptCount val="10"/>
                <c:pt idx="0">
                  <c:v>LUIS ALBERTO SANCHEZ</c:v>
                </c:pt>
                <c:pt idx="1">
                  <c:v>MANUEL A ODRIA</c:v>
                </c:pt>
                <c:pt idx="2">
                  <c:v>MANUEL FLORES CALVO</c:v>
                </c:pt>
                <c:pt idx="3">
                  <c:v>MARIA DE LOS ANGELES</c:v>
                </c:pt>
                <c:pt idx="4">
                  <c:v>MARISTA DE TACNA</c:v>
                </c:pt>
                <c:pt idx="5">
                  <c:v>MI MEJOR AMIGO</c:v>
                </c:pt>
                <c:pt idx="6">
                  <c:v>MIGUEL PRO</c:v>
                </c:pt>
                <c:pt idx="7">
                  <c:v>NUESTRA SEÑORA DE FATIMA</c:v>
                </c:pt>
                <c:pt idx="8">
                  <c:v>NUESTROS HEROES DE LA GUERRA DEL PACIFICO</c:v>
                </c:pt>
                <c:pt idx="9">
                  <c:v>NUEVO HORIZONTE</c:v>
                </c:pt>
              </c:strCache>
            </c:strRef>
          </c:cat>
          <c:val>
            <c:numRef>
              <c:f>Hoja2!$J$95:$J$104</c:f>
              <c:numCache>
                <c:formatCode>0.00%</c:formatCode>
                <c:ptCount val="10"/>
                <c:pt idx="0">
                  <c:v>0.64864864864864868</c:v>
                </c:pt>
                <c:pt idx="1">
                  <c:v>0.6875</c:v>
                </c:pt>
                <c:pt idx="2">
                  <c:v>0.59090909090909094</c:v>
                </c:pt>
                <c:pt idx="3">
                  <c:v>1</c:v>
                </c:pt>
                <c:pt idx="4">
                  <c:v>0.6</c:v>
                </c:pt>
                <c:pt idx="5">
                  <c:v>0.5</c:v>
                </c:pt>
                <c:pt idx="6">
                  <c:v>0.7407407407407407</c:v>
                </c:pt>
                <c:pt idx="7">
                  <c:v>0.4375</c:v>
                </c:pt>
                <c:pt idx="8">
                  <c:v>0.76086956521739135</c:v>
                </c:pt>
                <c:pt idx="9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B6-4CCD-AA24-FCDCC05F3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9055872"/>
        <c:axId val="1659044640"/>
        <c:axId val="0"/>
      </c:bar3DChart>
      <c:catAx>
        <c:axId val="165905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44640"/>
        <c:crosses val="autoZero"/>
        <c:auto val="1"/>
        <c:lblAlgn val="ctr"/>
        <c:lblOffset val="100"/>
        <c:noMultiLvlLbl val="0"/>
      </c:catAx>
      <c:valAx>
        <c:axId val="165904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558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>
                <a:effectLst/>
              </a:rPr>
              <a:t>GRÁFICO N°22: RESULTADOS DE LA PRUEBA DE SALIDA POR II.EE MATEMÁTICA SEGUNDO DE PRIMARIA</a:t>
            </a:r>
            <a:endParaRPr lang="es-PE" b="1" dirty="0">
              <a:effectLst/>
            </a:endParaRPr>
          </a:p>
        </c:rich>
      </c:tx>
      <c:layout>
        <c:manualLayout>
          <c:xMode val="edge"/>
          <c:yMode val="edge"/>
          <c:x val="0.12997293092932574"/>
          <c:y val="3.09839515443548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9493362937987847E-2"/>
          <c:y val="0.22529762656673261"/>
          <c:w val="0.91046565654489009"/>
          <c:h val="0.44260951338301963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Hoja2!$B$105:$B$114</c:f>
              <c:strCache>
                <c:ptCount val="10"/>
                <c:pt idx="0">
                  <c:v>PARAISO DEL NIÑO</c:v>
                </c:pt>
                <c:pt idx="1">
                  <c:v>PERUANO BRITANICO</c:v>
                </c:pt>
                <c:pt idx="2">
                  <c:v>PERUANO NORTEAMERICANO EDWARD KENNEDY</c:v>
                </c:pt>
                <c:pt idx="3">
                  <c:v>SAINT GREGORY AMERICAN COLLEGE</c:v>
                </c:pt>
                <c:pt idx="4">
                  <c:v>SAN AGUSTIN</c:v>
                </c:pt>
                <c:pt idx="5">
                  <c:v>SAN IGNACIO DE LOYOLA</c:v>
                </c:pt>
                <c:pt idx="6">
                  <c:v>SAN JOSE FE Y ALEGRIA 40</c:v>
                </c:pt>
                <c:pt idx="7">
                  <c:v>SAN JUAN BAUTISTA DE LA SALLE</c:v>
                </c:pt>
                <c:pt idx="8">
                  <c:v>SAN JUAN BOSCO</c:v>
                </c:pt>
                <c:pt idx="9">
                  <c:v>SAN MARTIN DE PORRES</c:v>
                </c:pt>
              </c:strCache>
            </c:strRef>
          </c:cat>
          <c:val>
            <c:numRef>
              <c:f>Hoja2!$H$105:$H$114</c:f>
              <c:numCache>
                <c:formatCode>0.00%</c:formatCode>
                <c:ptCount val="10"/>
                <c:pt idx="0">
                  <c:v>7.8947368421052627E-2</c:v>
                </c:pt>
                <c:pt idx="1">
                  <c:v>0</c:v>
                </c:pt>
                <c:pt idx="2">
                  <c:v>3.4482758620689655E-2</c:v>
                </c:pt>
                <c:pt idx="3">
                  <c:v>0</c:v>
                </c:pt>
                <c:pt idx="4">
                  <c:v>0.19230769230769232</c:v>
                </c:pt>
                <c:pt idx="5">
                  <c:v>0</c:v>
                </c:pt>
                <c:pt idx="6">
                  <c:v>2.2222222222222223E-2</c:v>
                </c:pt>
                <c:pt idx="7">
                  <c:v>0.6</c:v>
                </c:pt>
                <c:pt idx="8">
                  <c:v>0</c:v>
                </c:pt>
                <c:pt idx="9">
                  <c:v>1.3333333333333334E-2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0A-41BE-904F-B10E004CD51D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Hoja2!$B$105:$B$114</c:f>
              <c:strCache>
                <c:ptCount val="10"/>
                <c:pt idx="0">
                  <c:v>PARAISO DEL NIÑO</c:v>
                </c:pt>
                <c:pt idx="1">
                  <c:v>PERUANO BRITANICO</c:v>
                </c:pt>
                <c:pt idx="2">
                  <c:v>PERUANO NORTEAMERICANO EDWARD KENNEDY</c:v>
                </c:pt>
                <c:pt idx="3">
                  <c:v>SAINT GREGORY AMERICAN COLLEGE</c:v>
                </c:pt>
                <c:pt idx="4">
                  <c:v>SAN AGUSTIN</c:v>
                </c:pt>
                <c:pt idx="5">
                  <c:v>SAN IGNACIO DE LOYOLA</c:v>
                </c:pt>
                <c:pt idx="6">
                  <c:v>SAN JOSE FE Y ALEGRIA 40</c:v>
                </c:pt>
                <c:pt idx="7">
                  <c:v>SAN JUAN BAUTISTA DE LA SALLE</c:v>
                </c:pt>
                <c:pt idx="8">
                  <c:v>SAN JUAN BOSCO</c:v>
                </c:pt>
                <c:pt idx="9">
                  <c:v>SAN MARTIN DE PORRES</c:v>
                </c:pt>
              </c:strCache>
            </c:strRef>
          </c:cat>
          <c:val>
            <c:numRef>
              <c:f>Hoja2!$I$105:$I$114</c:f>
              <c:numCache>
                <c:formatCode>0.00%</c:formatCode>
                <c:ptCount val="10"/>
                <c:pt idx="0">
                  <c:v>0.36842105263157893</c:v>
                </c:pt>
                <c:pt idx="1">
                  <c:v>0.2413793103448276</c:v>
                </c:pt>
                <c:pt idx="2">
                  <c:v>0.27586206896551724</c:v>
                </c:pt>
                <c:pt idx="3">
                  <c:v>7.6923076923076927E-2</c:v>
                </c:pt>
                <c:pt idx="4">
                  <c:v>0.46153846153846156</c:v>
                </c:pt>
                <c:pt idx="5">
                  <c:v>0</c:v>
                </c:pt>
                <c:pt idx="6">
                  <c:v>0.37777777777777777</c:v>
                </c:pt>
                <c:pt idx="7">
                  <c:v>0.2</c:v>
                </c:pt>
                <c:pt idx="8">
                  <c:v>0.4</c:v>
                </c:pt>
                <c:pt idx="9">
                  <c:v>0.18666666666666668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40A-41BE-904F-B10E004CD51D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Hoja2!$B$105:$B$114</c:f>
              <c:strCache>
                <c:ptCount val="10"/>
                <c:pt idx="0">
                  <c:v>PARAISO DEL NIÑO</c:v>
                </c:pt>
                <c:pt idx="1">
                  <c:v>PERUANO BRITANICO</c:v>
                </c:pt>
                <c:pt idx="2">
                  <c:v>PERUANO NORTEAMERICANO EDWARD KENNEDY</c:v>
                </c:pt>
                <c:pt idx="3">
                  <c:v>SAINT GREGORY AMERICAN COLLEGE</c:v>
                </c:pt>
                <c:pt idx="4">
                  <c:v>SAN AGUSTIN</c:v>
                </c:pt>
                <c:pt idx="5">
                  <c:v>SAN IGNACIO DE LOYOLA</c:v>
                </c:pt>
                <c:pt idx="6">
                  <c:v>SAN JOSE FE Y ALEGRIA 40</c:v>
                </c:pt>
                <c:pt idx="7">
                  <c:v>SAN JUAN BAUTISTA DE LA SALLE</c:v>
                </c:pt>
                <c:pt idx="8">
                  <c:v>SAN JUAN BOSCO</c:v>
                </c:pt>
                <c:pt idx="9">
                  <c:v>SAN MARTIN DE PORRES</c:v>
                </c:pt>
              </c:strCache>
            </c:strRef>
          </c:cat>
          <c:val>
            <c:numRef>
              <c:f>Hoja2!$J$105:$J$114</c:f>
              <c:numCache>
                <c:formatCode>0.00%</c:formatCode>
                <c:ptCount val="10"/>
                <c:pt idx="0">
                  <c:v>0.55263157894736847</c:v>
                </c:pt>
                <c:pt idx="1">
                  <c:v>0.75862068965517238</c:v>
                </c:pt>
                <c:pt idx="2">
                  <c:v>0.68965517241379315</c:v>
                </c:pt>
                <c:pt idx="3">
                  <c:v>0.92307692307692313</c:v>
                </c:pt>
                <c:pt idx="4">
                  <c:v>0.34615384615384615</c:v>
                </c:pt>
                <c:pt idx="5">
                  <c:v>1</c:v>
                </c:pt>
                <c:pt idx="6">
                  <c:v>0.6</c:v>
                </c:pt>
                <c:pt idx="7">
                  <c:v>0.2</c:v>
                </c:pt>
                <c:pt idx="8">
                  <c:v>0.6</c:v>
                </c:pt>
                <c:pt idx="9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40A-41BE-904F-B10E004CD5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9055872"/>
        <c:axId val="1659044640"/>
        <c:axId val="0"/>
      </c:bar3DChart>
      <c:catAx>
        <c:axId val="165905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44640"/>
        <c:crosses val="autoZero"/>
        <c:auto val="1"/>
        <c:lblAlgn val="ctr"/>
        <c:lblOffset val="100"/>
        <c:noMultiLvlLbl val="0"/>
      </c:catAx>
      <c:valAx>
        <c:axId val="165904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558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1" i="0" baseline="0" dirty="0">
                <a:effectLst/>
              </a:rPr>
              <a:t>GRÁFICO N°23: RESULTADOS DE LA PRUEBA DE SALIDA POR II.EE MATEMÁTICA SEGUNDO DE PRIMARIA</a:t>
            </a:r>
            <a:endParaRPr lang="es-PE" b="1" dirty="0">
              <a:effectLst/>
            </a:endParaRPr>
          </a:p>
        </c:rich>
      </c:tx>
      <c:layout>
        <c:manualLayout>
          <c:xMode val="edge"/>
          <c:yMode val="edge"/>
          <c:x val="0.12997293092932574"/>
          <c:y val="3.09839515443548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9493362937987847E-2"/>
          <c:y val="0.22529762656673261"/>
          <c:w val="0.91046565654489009"/>
          <c:h val="0.44260951338301963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Hoja2!$B$115:$B$121</c:f>
              <c:strCache>
                <c:ptCount val="7"/>
                <c:pt idx="0">
                  <c:v>SANTA ANA</c:v>
                </c:pt>
                <c:pt idx="1">
                  <c:v>SANTA CRUZ</c:v>
                </c:pt>
                <c:pt idx="2">
                  <c:v>SANTA MARIA</c:v>
                </c:pt>
                <c:pt idx="3">
                  <c:v>SANTA MARIA EUFRASIA</c:v>
                </c:pt>
                <c:pt idx="4">
                  <c:v>SANTA TERESA DE JESUS</c:v>
                </c:pt>
                <c:pt idx="5">
                  <c:v>SEÑOR DE LOS MILAGROS</c:v>
                </c:pt>
                <c:pt idx="6">
                  <c:v>WILLIAM PRESCOTT</c:v>
                </c:pt>
              </c:strCache>
            </c:strRef>
          </c:cat>
          <c:val>
            <c:numRef>
              <c:f>Hoja2!$H$115:$H$121</c:f>
              <c:numCache>
                <c:formatCode>0.00%</c:formatCode>
                <c:ptCount val="7"/>
                <c:pt idx="0">
                  <c:v>3.2786885245901641E-2</c:v>
                </c:pt>
                <c:pt idx="1">
                  <c:v>2.3255813953488372E-2</c:v>
                </c:pt>
                <c:pt idx="2">
                  <c:v>0</c:v>
                </c:pt>
                <c:pt idx="3">
                  <c:v>0.33333333333333331</c:v>
                </c:pt>
                <c:pt idx="4">
                  <c:v>7.1428571428571425E-2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5A-4EA9-873C-BF52875196D2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Hoja2!$B$115:$B$121</c:f>
              <c:strCache>
                <c:ptCount val="7"/>
                <c:pt idx="0">
                  <c:v>SANTA ANA</c:v>
                </c:pt>
                <c:pt idx="1">
                  <c:v>SANTA CRUZ</c:v>
                </c:pt>
                <c:pt idx="2">
                  <c:v>SANTA MARIA</c:v>
                </c:pt>
                <c:pt idx="3">
                  <c:v>SANTA MARIA EUFRASIA</c:v>
                </c:pt>
                <c:pt idx="4">
                  <c:v>SANTA TERESA DE JESUS</c:v>
                </c:pt>
                <c:pt idx="5">
                  <c:v>SEÑOR DE LOS MILAGROS</c:v>
                </c:pt>
                <c:pt idx="6">
                  <c:v>WILLIAM PRESCOTT</c:v>
                </c:pt>
              </c:strCache>
            </c:strRef>
          </c:cat>
          <c:val>
            <c:numRef>
              <c:f>Hoja2!$I$115:$I$121</c:f>
              <c:numCache>
                <c:formatCode>0.00%</c:formatCode>
                <c:ptCount val="7"/>
                <c:pt idx="0">
                  <c:v>0.31147540983606559</c:v>
                </c:pt>
                <c:pt idx="1">
                  <c:v>0.15116279069767441</c:v>
                </c:pt>
                <c:pt idx="2">
                  <c:v>0.22222222222222221</c:v>
                </c:pt>
                <c:pt idx="3">
                  <c:v>0.1111111111111111</c:v>
                </c:pt>
                <c:pt idx="4">
                  <c:v>0.7857142857142857</c:v>
                </c:pt>
                <c:pt idx="5">
                  <c:v>0.1875</c:v>
                </c:pt>
                <c:pt idx="6">
                  <c:v>0.10714285714285714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5A-4EA9-873C-BF52875196D2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schemeClr val="tx1"/>
              </a:solidFill>
            </a:ln>
            <a:effectLst/>
            <a:sp3d>
              <a:contourClr>
                <a:schemeClr val="tx1"/>
              </a:contourClr>
            </a:sp3d>
          </c:spPr>
          <c:invertIfNegative val="0"/>
          <c:cat>
            <c:strRef>
              <c:f>Hoja2!$B$115:$B$121</c:f>
              <c:strCache>
                <c:ptCount val="7"/>
                <c:pt idx="0">
                  <c:v>SANTA ANA</c:v>
                </c:pt>
                <c:pt idx="1">
                  <c:v>SANTA CRUZ</c:v>
                </c:pt>
                <c:pt idx="2">
                  <c:v>SANTA MARIA</c:v>
                </c:pt>
                <c:pt idx="3">
                  <c:v>SANTA MARIA EUFRASIA</c:v>
                </c:pt>
                <c:pt idx="4">
                  <c:v>SANTA TERESA DE JESUS</c:v>
                </c:pt>
                <c:pt idx="5">
                  <c:v>SEÑOR DE LOS MILAGROS</c:v>
                </c:pt>
                <c:pt idx="6">
                  <c:v>WILLIAM PRESCOTT</c:v>
                </c:pt>
              </c:strCache>
            </c:strRef>
          </c:cat>
          <c:val>
            <c:numRef>
              <c:f>Hoja2!$J$115:$J$121</c:f>
              <c:numCache>
                <c:formatCode>0.00%</c:formatCode>
                <c:ptCount val="7"/>
                <c:pt idx="0">
                  <c:v>0.65573770491803274</c:v>
                </c:pt>
                <c:pt idx="1">
                  <c:v>0.82558139534883723</c:v>
                </c:pt>
                <c:pt idx="2">
                  <c:v>0.77777777777777779</c:v>
                </c:pt>
                <c:pt idx="3">
                  <c:v>0.55555555555555558</c:v>
                </c:pt>
                <c:pt idx="4">
                  <c:v>0.14285714285714285</c:v>
                </c:pt>
                <c:pt idx="5">
                  <c:v>0.8125</c:v>
                </c:pt>
                <c:pt idx="6">
                  <c:v>0.8928571428571429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5A-4EA9-873C-BF52875196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59055872"/>
        <c:axId val="1659044640"/>
        <c:axId val="0"/>
      </c:bar3DChart>
      <c:catAx>
        <c:axId val="165905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44640"/>
        <c:crosses val="autoZero"/>
        <c:auto val="1"/>
        <c:lblAlgn val="ctr"/>
        <c:lblOffset val="100"/>
        <c:noMultiLvlLbl val="0"/>
      </c:catAx>
      <c:valAx>
        <c:axId val="165904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6590558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RESULTADOS DE LA </a:t>
            </a:r>
            <a:r>
              <a:rPr lang="es-PE" baseline="0"/>
              <a:t>EVALUACIÓN</a:t>
            </a:r>
            <a:r>
              <a:rPr lang="es-PE"/>
              <a:t> DE SALIDA COMUNICACIÓN</a:t>
            </a:r>
          </a:p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PE"/>
              <a:t>POR</a:t>
            </a:r>
            <a:r>
              <a:rPr lang="es-PE" baseline="0"/>
              <a:t> ÁREA</a:t>
            </a:r>
            <a:endParaRPr lang="es-PE"/>
          </a:p>
        </c:rich>
      </c:tx>
      <c:layout>
        <c:manualLayout>
          <c:xMode val="edge"/>
          <c:yMode val="edge"/>
          <c:x val="0.14015082956259428"/>
          <c:y val="1.7979779154824582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ESTADISTICAS!$Q$58</c:f>
              <c:strCache>
                <c:ptCount val="1"/>
                <c:pt idx="0">
                  <c:v>URBANO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0582010582010557E-2"/>
                  <c:y val="-3.795580589341093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1AF3-4734-A8FB-0B976B812073}"/>
                </c:ext>
              </c:extLst>
            </c:dLbl>
            <c:dLbl>
              <c:idx val="1"/>
              <c:layout>
                <c:manualLayout>
                  <c:x val="-1.3227513227514198E-3"/>
                  <c:y val="-2.78342576551680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1AF3-4734-A8FB-0B976B812073}"/>
                </c:ext>
              </c:extLst>
            </c:dLbl>
            <c:dLbl>
              <c:idx val="2"/>
              <c:layout>
                <c:manualLayout>
                  <c:x val="-5.2910052910053879E-3"/>
                  <c:y val="-2.277348353604655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P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1AF3-4734-A8FB-0B976B8120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ESTADISTICAS!$N$59:$P$62</c:f>
              <c:strCache>
                <c:ptCount val="4"/>
                <c:pt idx="0">
                  <c:v>INICIO</c:v>
                </c:pt>
                <c:pt idx="1">
                  <c:v>PROCESO</c:v>
                </c:pt>
                <c:pt idx="2">
                  <c:v>SATISFACTORIO</c:v>
                </c:pt>
                <c:pt idx="3">
                  <c:v>0</c:v>
                </c:pt>
              </c:strCache>
            </c:strRef>
          </c:cat>
          <c:val>
            <c:numRef>
              <c:f>ESTADISTICAS!$S$59:$S$62</c:f>
              <c:numCache>
                <c:formatCode>0.00%</c:formatCode>
                <c:ptCount val="4"/>
                <c:pt idx="0">
                  <c:v>7.1740713765477054E-2</c:v>
                </c:pt>
                <c:pt idx="1">
                  <c:v>0.4051347414420976</c:v>
                </c:pt>
                <c:pt idx="2">
                  <c:v>0.48033503277494538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F3-4734-A8FB-0B976B812073}"/>
            </c:ext>
          </c:extLst>
        </c:ser>
        <c:ser>
          <c:idx val="1"/>
          <c:order val="1"/>
          <c:tx>
            <c:strRef>
              <c:f>ESTADISTICAS!$U$58</c:f>
              <c:strCache>
                <c:ptCount val="1"/>
                <c:pt idx="0">
                  <c:v>RURAL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635045566577331E-2"/>
                  <c:y val="-3.94477317554240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AF3-4734-A8FB-0B976B812073}"/>
                </c:ext>
              </c:extLst>
            </c:dLbl>
            <c:dLbl>
              <c:idx val="1"/>
              <c:layout>
                <c:manualLayout>
                  <c:x val="3.1620546798927875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AF3-4734-A8FB-0B976B812073}"/>
                </c:ext>
              </c:extLst>
            </c:dLbl>
            <c:dLbl>
              <c:idx val="2"/>
              <c:layout>
                <c:manualLayout>
                  <c:x val="2.8985501232350545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AF3-4734-A8FB-0B976B812073}"/>
                </c:ext>
              </c:extLst>
            </c:dLbl>
            <c:dLbl>
              <c:idx val="3"/>
              <c:layout>
                <c:manualLayout>
                  <c:x val="3.4255592365505204E-2"/>
                  <c:y val="-1.1834319526627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AF3-4734-A8FB-0B976B8120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P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ESTADISTICAS!$N$59:$P$62</c:f>
              <c:strCache>
                <c:ptCount val="4"/>
                <c:pt idx="0">
                  <c:v>INICIO</c:v>
                </c:pt>
                <c:pt idx="1">
                  <c:v>PROCESO</c:v>
                </c:pt>
                <c:pt idx="2">
                  <c:v>SATISFACTORIO</c:v>
                </c:pt>
                <c:pt idx="3">
                  <c:v>0</c:v>
                </c:pt>
              </c:strCache>
            </c:strRef>
          </c:cat>
          <c:val>
            <c:numRef>
              <c:f>ESTADISTICAS!$W$59:$W$62</c:f>
              <c:numCache>
                <c:formatCode>0.00%</c:formatCode>
                <c:ptCount val="4"/>
                <c:pt idx="0">
                  <c:v>8.1937363437727603E-3</c:v>
                </c:pt>
                <c:pt idx="1">
                  <c:v>1.930080116533139E-2</c:v>
                </c:pt>
                <c:pt idx="2">
                  <c:v>1.529497450837582E-2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AF3-4734-A8FB-0B976B8120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8776320"/>
        <c:axId val="388777856"/>
        <c:axId val="0"/>
      </c:bar3DChart>
      <c:catAx>
        <c:axId val="3887763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88777856"/>
        <c:crosses val="autoZero"/>
        <c:auto val="1"/>
        <c:lblAlgn val="ctr"/>
        <c:lblOffset val="100"/>
        <c:noMultiLvlLbl val="0"/>
      </c:catAx>
      <c:valAx>
        <c:axId val="388777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887763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2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2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P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>
                <a:effectLst/>
              </a:rPr>
              <a:t>GRÁFICO N°2: RESULTADOS DE LA PRUEBA DE SALIDA POR II.EE COMUNICACIÓN SEGUNDO DE PRIMARIA</a:t>
            </a:r>
            <a:endParaRPr lang="es-PE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Hoja2!$G$4</c:f>
              <c:strCache>
                <c:ptCount val="1"/>
                <c:pt idx="0">
                  <c:v>%  INICIO</c:v>
                </c:pt>
              </c:strCache>
            </c:strRef>
          </c:tx>
          <c:spPr>
            <a:solidFill>
              <a:srgbClr val="FF33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Hoja2!$B$5:$B$14</c:f>
              <c:strCache>
                <c:ptCount val="10"/>
                <c:pt idx="0">
                  <c:v>28 DE JULIO</c:v>
                </c:pt>
                <c:pt idx="1">
                  <c:v>42002 CARLOS WIESSE</c:v>
                </c:pt>
                <c:pt idx="2">
                  <c:v>42003 GREGORIO ALBARRACIN</c:v>
                </c:pt>
                <c:pt idx="3">
                  <c:v>42005 JOSE ROSA ARA</c:v>
                </c:pt>
                <c:pt idx="4">
                  <c:v>42006 SAN FRANCISCO DE ASIS</c:v>
                </c:pt>
                <c:pt idx="5">
                  <c:v>42007 LEONCIO PRADO</c:v>
                </c:pt>
                <c:pt idx="6">
                  <c:v>42008 JUANA GONZALES DE PARODI</c:v>
                </c:pt>
                <c:pt idx="7">
                  <c:v>42010 SANTISIMA NIÑA MARIA</c:v>
                </c:pt>
                <c:pt idx="8">
                  <c:v>42011 REPUBLICA ARGENTINA</c:v>
                </c:pt>
                <c:pt idx="9">
                  <c:v>42012 REBECA MARTINEZ DE SANCHEZ</c:v>
                </c:pt>
              </c:strCache>
            </c:strRef>
          </c:cat>
          <c:val>
            <c:numRef>
              <c:f>Hoja2!$G$5:$G$14</c:f>
              <c:numCache>
                <c:formatCode>0.00%</c:formatCode>
                <c:ptCount val="10"/>
                <c:pt idx="0">
                  <c:v>1.3513513513513514E-2</c:v>
                </c:pt>
                <c:pt idx="1">
                  <c:v>0.14953271028037382</c:v>
                </c:pt>
                <c:pt idx="2">
                  <c:v>5.2083333333333336E-2</c:v>
                </c:pt>
                <c:pt idx="3">
                  <c:v>4.6153846153846156E-2</c:v>
                </c:pt>
                <c:pt idx="4">
                  <c:v>1.7857142857142856E-2</c:v>
                </c:pt>
                <c:pt idx="5">
                  <c:v>3.4482758620689655E-2</c:v>
                </c:pt>
                <c:pt idx="6">
                  <c:v>0</c:v>
                </c:pt>
                <c:pt idx="7">
                  <c:v>3.614457831325301E-2</c:v>
                </c:pt>
                <c:pt idx="8">
                  <c:v>3.5398230088495575E-2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14-418F-B184-F9093C684A0E}"/>
            </c:ext>
          </c:extLst>
        </c:ser>
        <c:ser>
          <c:idx val="1"/>
          <c:order val="1"/>
          <c:tx>
            <c:strRef>
              <c:f>Hoja2!$H$4</c:f>
              <c:strCache>
                <c:ptCount val="1"/>
                <c:pt idx="0">
                  <c:v>% PROCESO</c:v>
                </c:pt>
              </c:strCache>
            </c:strRef>
          </c:tx>
          <c:spPr>
            <a:solidFill>
              <a:srgbClr val="FFC0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Hoja2!$B$5:$B$14</c:f>
              <c:strCache>
                <c:ptCount val="10"/>
                <c:pt idx="0">
                  <c:v>28 DE JULIO</c:v>
                </c:pt>
                <c:pt idx="1">
                  <c:v>42002 CARLOS WIESSE</c:v>
                </c:pt>
                <c:pt idx="2">
                  <c:v>42003 GREGORIO ALBARRACIN</c:v>
                </c:pt>
                <c:pt idx="3">
                  <c:v>42005 JOSE ROSA ARA</c:v>
                </c:pt>
                <c:pt idx="4">
                  <c:v>42006 SAN FRANCISCO DE ASIS</c:v>
                </c:pt>
                <c:pt idx="5">
                  <c:v>42007 LEONCIO PRADO</c:v>
                </c:pt>
                <c:pt idx="6">
                  <c:v>42008 JUANA GONZALES DE PARODI</c:v>
                </c:pt>
                <c:pt idx="7">
                  <c:v>42010 SANTISIMA NIÑA MARIA</c:v>
                </c:pt>
                <c:pt idx="8">
                  <c:v>42011 REPUBLICA ARGENTINA</c:v>
                </c:pt>
                <c:pt idx="9">
                  <c:v>42012 REBECA MARTINEZ DE SANCHEZ</c:v>
                </c:pt>
              </c:strCache>
            </c:strRef>
          </c:cat>
          <c:val>
            <c:numRef>
              <c:f>Hoja2!$H$5:$H$14</c:f>
              <c:numCache>
                <c:formatCode>0.00%</c:formatCode>
                <c:ptCount val="10"/>
                <c:pt idx="0">
                  <c:v>0.16216216216216217</c:v>
                </c:pt>
                <c:pt idx="1">
                  <c:v>0.57009345794392519</c:v>
                </c:pt>
                <c:pt idx="2">
                  <c:v>0.48958333333333331</c:v>
                </c:pt>
                <c:pt idx="3">
                  <c:v>0.46153846153846156</c:v>
                </c:pt>
                <c:pt idx="4">
                  <c:v>0.39285714285714285</c:v>
                </c:pt>
                <c:pt idx="5">
                  <c:v>0.56321839080459768</c:v>
                </c:pt>
                <c:pt idx="6">
                  <c:v>0.75</c:v>
                </c:pt>
                <c:pt idx="7">
                  <c:v>0.40963855421686746</c:v>
                </c:pt>
                <c:pt idx="8">
                  <c:v>0.41592920353982299</c:v>
                </c:pt>
                <c:pt idx="9">
                  <c:v>0.30769230769230771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14-418F-B184-F9093C684A0E}"/>
            </c:ext>
          </c:extLst>
        </c:ser>
        <c:ser>
          <c:idx val="2"/>
          <c:order val="2"/>
          <c:tx>
            <c:strRef>
              <c:f>Hoja2!$I$4</c:f>
              <c:strCache>
                <c:ptCount val="1"/>
                <c:pt idx="0">
                  <c:v>% SATISFACTORIO</c:v>
                </c:pt>
              </c:strCache>
            </c:strRef>
          </c:tx>
          <c:spPr>
            <a:solidFill>
              <a:srgbClr val="92D05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solidFill>
                  <a:prstClr val="black"/>
                </a:solidFill>
              </a:ln>
              <a:effectLst/>
              <a:sp3d>
                <a:contourClr>
                  <a:prstClr val="black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D14-418F-B184-F9093C684A0E}"/>
              </c:ext>
            </c:extLst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solidFill>
                  <a:prstClr val="black"/>
                </a:solidFill>
              </a:ln>
              <a:effectLst/>
              <a:sp3d>
                <a:contourClr>
                  <a:prstClr val="black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D14-418F-B184-F9093C684A0E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solidFill>
                  <a:prstClr val="black"/>
                </a:solidFill>
              </a:ln>
              <a:effectLst/>
              <a:sp3d>
                <a:contourClr>
                  <a:prstClr val="black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D14-418F-B184-F9093C684A0E}"/>
              </c:ext>
            </c:extLst>
          </c:dPt>
          <c:dPt>
            <c:idx val="3"/>
            <c:invertIfNegative val="0"/>
            <c:bubble3D val="0"/>
            <c:spPr>
              <a:solidFill>
                <a:srgbClr val="92D050"/>
              </a:solidFill>
              <a:ln>
                <a:solidFill>
                  <a:prstClr val="black"/>
                </a:solidFill>
              </a:ln>
              <a:effectLst/>
              <a:sp3d>
                <a:contourClr>
                  <a:prstClr val="black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D14-418F-B184-F9093C684A0E}"/>
              </c:ext>
            </c:extLst>
          </c:dPt>
          <c:dPt>
            <c:idx val="4"/>
            <c:invertIfNegative val="0"/>
            <c:bubble3D val="0"/>
            <c:spPr>
              <a:solidFill>
                <a:srgbClr val="92D050"/>
              </a:solidFill>
              <a:ln>
                <a:solidFill>
                  <a:prstClr val="black"/>
                </a:solidFill>
              </a:ln>
              <a:effectLst/>
              <a:sp3d>
                <a:contourClr>
                  <a:prstClr val="black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D14-418F-B184-F9093C684A0E}"/>
              </c:ext>
            </c:extLst>
          </c:dPt>
          <c:dPt>
            <c:idx val="5"/>
            <c:invertIfNegative val="0"/>
            <c:bubble3D val="0"/>
            <c:spPr>
              <a:solidFill>
                <a:srgbClr val="92D050"/>
              </a:solidFill>
              <a:ln>
                <a:solidFill>
                  <a:prstClr val="black"/>
                </a:solidFill>
              </a:ln>
              <a:effectLst/>
              <a:sp3d>
                <a:contourClr>
                  <a:prstClr val="black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ED14-418F-B184-F9093C684A0E}"/>
              </c:ext>
            </c:extLst>
          </c:dPt>
          <c:dPt>
            <c:idx val="6"/>
            <c:invertIfNegative val="0"/>
            <c:bubble3D val="0"/>
            <c:spPr>
              <a:solidFill>
                <a:srgbClr val="92D050"/>
              </a:solidFill>
              <a:ln>
                <a:solidFill>
                  <a:prstClr val="black"/>
                </a:solidFill>
              </a:ln>
              <a:effectLst/>
              <a:sp3d>
                <a:contourClr>
                  <a:prstClr val="black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ED14-418F-B184-F9093C684A0E}"/>
              </c:ext>
            </c:extLst>
          </c:dPt>
          <c:dPt>
            <c:idx val="7"/>
            <c:invertIfNegative val="0"/>
            <c:bubble3D val="0"/>
            <c:spPr>
              <a:solidFill>
                <a:srgbClr val="92D050"/>
              </a:solidFill>
              <a:ln>
                <a:solidFill>
                  <a:prstClr val="black"/>
                </a:solidFill>
              </a:ln>
              <a:effectLst/>
              <a:sp3d>
                <a:contourClr>
                  <a:prstClr val="black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ED14-418F-B184-F9093C684A0E}"/>
              </c:ext>
            </c:extLst>
          </c:dPt>
          <c:dPt>
            <c:idx val="8"/>
            <c:invertIfNegative val="0"/>
            <c:bubble3D val="0"/>
            <c:spPr>
              <a:solidFill>
                <a:srgbClr val="92D050"/>
              </a:solidFill>
              <a:ln>
                <a:solidFill>
                  <a:prstClr val="black"/>
                </a:solidFill>
              </a:ln>
              <a:effectLst/>
              <a:sp3d>
                <a:contourClr>
                  <a:prstClr val="black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3-ED14-418F-B184-F9093C684A0E}"/>
              </c:ext>
            </c:extLst>
          </c:dPt>
          <c:dPt>
            <c:idx val="9"/>
            <c:invertIfNegative val="0"/>
            <c:bubble3D val="0"/>
            <c:spPr>
              <a:solidFill>
                <a:srgbClr val="92D050"/>
              </a:solidFill>
              <a:ln>
                <a:solidFill>
                  <a:prstClr val="black"/>
                </a:solidFill>
              </a:ln>
              <a:effectLst/>
              <a:sp3d>
                <a:contourClr>
                  <a:prstClr val="black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5-ED14-418F-B184-F9093C684A0E}"/>
              </c:ext>
            </c:extLst>
          </c:dPt>
          <c:cat>
            <c:strRef>
              <c:f>Hoja2!$B$5:$B$14</c:f>
              <c:strCache>
                <c:ptCount val="10"/>
                <c:pt idx="0">
                  <c:v>28 DE JULIO</c:v>
                </c:pt>
                <c:pt idx="1">
                  <c:v>42002 CARLOS WIESSE</c:v>
                </c:pt>
                <c:pt idx="2">
                  <c:v>42003 GREGORIO ALBARRACIN</c:v>
                </c:pt>
                <c:pt idx="3">
                  <c:v>42005 JOSE ROSA ARA</c:v>
                </c:pt>
                <c:pt idx="4">
                  <c:v>42006 SAN FRANCISCO DE ASIS</c:v>
                </c:pt>
                <c:pt idx="5">
                  <c:v>42007 LEONCIO PRADO</c:v>
                </c:pt>
                <c:pt idx="6">
                  <c:v>42008 JUANA GONZALES DE PARODI</c:v>
                </c:pt>
                <c:pt idx="7">
                  <c:v>42010 SANTISIMA NIÑA MARIA</c:v>
                </c:pt>
                <c:pt idx="8">
                  <c:v>42011 REPUBLICA ARGENTINA</c:v>
                </c:pt>
                <c:pt idx="9">
                  <c:v>42012 REBECA MARTINEZ DE SANCHEZ</c:v>
                </c:pt>
              </c:strCache>
            </c:strRef>
          </c:cat>
          <c:val>
            <c:numRef>
              <c:f>Hoja2!$I$5:$I$14</c:f>
              <c:numCache>
                <c:formatCode>0.00%</c:formatCode>
                <c:ptCount val="10"/>
                <c:pt idx="0">
                  <c:v>0.82432432432432434</c:v>
                </c:pt>
                <c:pt idx="1">
                  <c:v>0.28037383177570091</c:v>
                </c:pt>
                <c:pt idx="2">
                  <c:v>0.45833333333333331</c:v>
                </c:pt>
                <c:pt idx="3">
                  <c:v>0.49230769230769234</c:v>
                </c:pt>
                <c:pt idx="4">
                  <c:v>0.5892857142857143</c:v>
                </c:pt>
                <c:pt idx="5">
                  <c:v>0.40229885057471265</c:v>
                </c:pt>
                <c:pt idx="6">
                  <c:v>0.25</c:v>
                </c:pt>
                <c:pt idx="7">
                  <c:v>0.55421686746987953</c:v>
                </c:pt>
                <c:pt idx="8">
                  <c:v>0.54867256637168138</c:v>
                </c:pt>
                <c:pt idx="9">
                  <c:v>0.69230769230769229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ED14-418F-B184-F9093C684A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1572688"/>
        <c:axId val="263972128"/>
        <c:axId val="0"/>
      </c:bar3DChart>
      <c:catAx>
        <c:axId val="311572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63972128"/>
        <c:crosses val="autoZero"/>
        <c:auto val="1"/>
        <c:lblAlgn val="ctr"/>
        <c:lblOffset val="100"/>
        <c:noMultiLvlLbl val="0"/>
      </c:catAx>
      <c:valAx>
        <c:axId val="263972128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1157268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 dirty="0">
                <a:effectLst/>
              </a:rPr>
              <a:t>GRÁFICO </a:t>
            </a:r>
            <a:r>
              <a:rPr lang="es-PE" sz="1800" b="0" i="0" baseline="0" dirty="0" smtClean="0">
                <a:effectLst/>
              </a:rPr>
              <a:t>N°3: </a:t>
            </a:r>
            <a:r>
              <a:rPr lang="es-PE" sz="1800" b="0" i="0" baseline="0" dirty="0">
                <a:effectLst/>
              </a:rPr>
              <a:t>RESULTADOS DE LA PRUEBA DE SALIDA POR II.EE COMUNICACIÓN SEGUNDO DE PRIMARIA</a:t>
            </a:r>
            <a:endParaRPr lang="es-PE" dirty="0">
              <a:effectLst/>
            </a:endParaRPr>
          </a:p>
        </c:rich>
      </c:tx>
      <c:layout>
        <c:manualLayout>
          <c:xMode val="edge"/>
          <c:yMode val="edge"/>
          <c:x val="0.193245783237941"/>
          <c:y val="7.97695745024496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Hoja2!$B$15:$B$24</c:f>
              <c:strCache>
                <c:ptCount val="10"/>
                <c:pt idx="0">
                  <c:v>42013 ROSA DOMINGA PEREZ LIENDO</c:v>
                </c:pt>
                <c:pt idx="1">
                  <c:v>42014 JOSE JIMENEZ BORJA</c:v>
                </c:pt>
                <c:pt idx="2">
                  <c:v>42015 ZOILA SABEL CACERES</c:v>
                </c:pt>
                <c:pt idx="3">
                  <c:v>42016 MAXIMILIANA VELASQUEZ DE SOTILLO</c:v>
                </c:pt>
                <c:pt idx="4">
                  <c:v>42017 NEISER G. LLACSA ARCE</c:v>
                </c:pt>
                <c:pt idx="5">
                  <c:v>42019 LASTENIA REJAS DE CASTAÑON</c:v>
                </c:pt>
                <c:pt idx="6">
                  <c:v>42020 ALMIRANTE MIGUEL GRAU</c:v>
                </c:pt>
                <c:pt idx="7">
                  <c:v>42021 FORTUNATO ZORA CARVAJAL</c:v>
                </c:pt>
                <c:pt idx="8">
                  <c:v>42022 DR. MODESTO MONTESINOS ZAMALLOA</c:v>
                </c:pt>
                <c:pt idx="9">
                  <c:v>42025 AURELIA ARCE VILDOSO</c:v>
                </c:pt>
              </c:strCache>
            </c:strRef>
          </c:cat>
          <c:val>
            <c:numRef>
              <c:f>Hoja2!$G$15:$G$24</c:f>
              <c:numCache>
                <c:formatCode>0.00%</c:formatCode>
                <c:ptCount val="10"/>
                <c:pt idx="0">
                  <c:v>2.1739130434782608E-2</c:v>
                </c:pt>
                <c:pt idx="1">
                  <c:v>1.8181818181818181E-2</c:v>
                </c:pt>
                <c:pt idx="2">
                  <c:v>0.14893617021276595</c:v>
                </c:pt>
                <c:pt idx="3">
                  <c:v>0</c:v>
                </c:pt>
                <c:pt idx="4">
                  <c:v>0.10526315789473684</c:v>
                </c:pt>
                <c:pt idx="5">
                  <c:v>6.1224489795918366E-2</c:v>
                </c:pt>
                <c:pt idx="6">
                  <c:v>9.0909090909090912E-2</c:v>
                </c:pt>
                <c:pt idx="7">
                  <c:v>0.39655172413793105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48-4957-ADF6-1E540128043E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Hoja2!$B$15:$B$24</c:f>
              <c:strCache>
                <c:ptCount val="10"/>
                <c:pt idx="0">
                  <c:v>42013 ROSA DOMINGA PEREZ LIENDO</c:v>
                </c:pt>
                <c:pt idx="1">
                  <c:v>42014 JOSE JIMENEZ BORJA</c:v>
                </c:pt>
                <c:pt idx="2">
                  <c:v>42015 ZOILA SABEL CACERES</c:v>
                </c:pt>
                <c:pt idx="3">
                  <c:v>42016 MAXIMILIANA VELASQUEZ DE SOTILLO</c:v>
                </c:pt>
                <c:pt idx="4">
                  <c:v>42017 NEISER G. LLACSA ARCE</c:v>
                </c:pt>
                <c:pt idx="5">
                  <c:v>42019 LASTENIA REJAS DE CASTAÑON</c:v>
                </c:pt>
                <c:pt idx="6">
                  <c:v>42020 ALMIRANTE MIGUEL GRAU</c:v>
                </c:pt>
                <c:pt idx="7">
                  <c:v>42021 FORTUNATO ZORA CARVAJAL</c:v>
                </c:pt>
                <c:pt idx="8">
                  <c:v>42022 DR. MODESTO MONTESINOS ZAMALLOA</c:v>
                </c:pt>
                <c:pt idx="9">
                  <c:v>42025 AURELIA ARCE VILDOSO</c:v>
                </c:pt>
              </c:strCache>
            </c:strRef>
          </c:cat>
          <c:val>
            <c:numRef>
              <c:f>Hoja2!$H$15:$H$24</c:f>
              <c:numCache>
                <c:formatCode>0.00%</c:formatCode>
                <c:ptCount val="10"/>
                <c:pt idx="0">
                  <c:v>0.52173913043478259</c:v>
                </c:pt>
                <c:pt idx="1">
                  <c:v>0.52727272727272723</c:v>
                </c:pt>
                <c:pt idx="2">
                  <c:v>0.53191489361702127</c:v>
                </c:pt>
                <c:pt idx="3">
                  <c:v>0.38333333333333336</c:v>
                </c:pt>
                <c:pt idx="4">
                  <c:v>0.73684210526315785</c:v>
                </c:pt>
                <c:pt idx="5">
                  <c:v>0.34693877551020408</c:v>
                </c:pt>
                <c:pt idx="6">
                  <c:v>0.54545454545454541</c:v>
                </c:pt>
                <c:pt idx="7">
                  <c:v>0.5</c:v>
                </c:pt>
                <c:pt idx="8">
                  <c:v>0.43478260869565216</c:v>
                </c:pt>
                <c:pt idx="9">
                  <c:v>0.36363636363636365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48-4957-ADF6-1E540128043E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Hoja2!$B$15:$B$24</c:f>
              <c:strCache>
                <c:ptCount val="10"/>
                <c:pt idx="0">
                  <c:v>42013 ROSA DOMINGA PEREZ LIENDO</c:v>
                </c:pt>
                <c:pt idx="1">
                  <c:v>42014 JOSE JIMENEZ BORJA</c:v>
                </c:pt>
                <c:pt idx="2">
                  <c:v>42015 ZOILA SABEL CACERES</c:v>
                </c:pt>
                <c:pt idx="3">
                  <c:v>42016 MAXIMILIANA VELASQUEZ DE SOTILLO</c:v>
                </c:pt>
                <c:pt idx="4">
                  <c:v>42017 NEISER G. LLACSA ARCE</c:v>
                </c:pt>
                <c:pt idx="5">
                  <c:v>42019 LASTENIA REJAS DE CASTAÑON</c:v>
                </c:pt>
                <c:pt idx="6">
                  <c:v>42020 ALMIRANTE MIGUEL GRAU</c:v>
                </c:pt>
                <c:pt idx="7">
                  <c:v>42021 FORTUNATO ZORA CARVAJAL</c:v>
                </c:pt>
                <c:pt idx="8">
                  <c:v>42022 DR. MODESTO MONTESINOS ZAMALLOA</c:v>
                </c:pt>
                <c:pt idx="9">
                  <c:v>42025 AURELIA ARCE VILDOSO</c:v>
                </c:pt>
              </c:strCache>
            </c:strRef>
          </c:cat>
          <c:val>
            <c:numRef>
              <c:f>Hoja2!$I$15:$I$24</c:f>
              <c:numCache>
                <c:formatCode>0.00%</c:formatCode>
                <c:ptCount val="10"/>
                <c:pt idx="0">
                  <c:v>0.45652173913043476</c:v>
                </c:pt>
                <c:pt idx="1">
                  <c:v>0.45454545454545453</c:v>
                </c:pt>
                <c:pt idx="2">
                  <c:v>0.31914893617021278</c:v>
                </c:pt>
                <c:pt idx="3">
                  <c:v>0.6166666666666667</c:v>
                </c:pt>
                <c:pt idx="4">
                  <c:v>0.15789473684210525</c:v>
                </c:pt>
                <c:pt idx="5">
                  <c:v>0.59183673469387754</c:v>
                </c:pt>
                <c:pt idx="6">
                  <c:v>0.36363636363636365</c:v>
                </c:pt>
                <c:pt idx="7">
                  <c:v>0.10344827586206896</c:v>
                </c:pt>
                <c:pt idx="8">
                  <c:v>0.56521739130434778</c:v>
                </c:pt>
                <c:pt idx="9">
                  <c:v>0.63636363636363635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48-4957-ADF6-1E54012804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4895936"/>
        <c:axId val="134894816"/>
        <c:axId val="0"/>
      </c:bar3DChart>
      <c:catAx>
        <c:axId val="13489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34894816"/>
        <c:crosses val="autoZero"/>
        <c:auto val="1"/>
        <c:lblAlgn val="ctr"/>
        <c:lblOffset val="100"/>
        <c:noMultiLvlLbl val="0"/>
      </c:catAx>
      <c:valAx>
        <c:axId val="134894816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13489593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>
                <a:effectLst/>
              </a:rPr>
              <a:t>GRÁFICO N°3: RESULTADOS DE LA PRUEBA DE SALIDA POR II.EE COMUNICACIÓN SEGUNDO DE PRIMARIA</a:t>
            </a:r>
            <a:endParaRPr lang="es-PE">
              <a:effectLst/>
            </a:endParaRPr>
          </a:p>
        </c:rich>
      </c:tx>
      <c:layout>
        <c:manualLayout>
          <c:xMode val="edge"/>
          <c:yMode val="edge"/>
          <c:x val="0.15878098046038949"/>
          <c:y val="3.80218762272577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Hoja2!$B$25:$B$34</c:f>
              <c:strCache>
                <c:ptCount val="10"/>
                <c:pt idx="0">
                  <c:v>42032 JOSE JOAQUIN INCLAN</c:v>
                </c:pt>
                <c:pt idx="1">
                  <c:v>42036 JUAN MARIA REJAS</c:v>
                </c:pt>
                <c:pt idx="2">
                  <c:v>42044 ALFONSO UGARTE</c:v>
                </c:pt>
                <c:pt idx="3">
                  <c:v>42063 JOSE MARIA ARGUEDAS ALTAMIRANO</c:v>
                </c:pt>
                <c:pt idx="4">
                  <c:v>42072 CAROLINA FREYRE ARIAS</c:v>
                </c:pt>
                <c:pt idx="5">
                  <c:v>42073 MARIA PILAR VILLANUEVA BLANCO</c:v>
                </c:pt>
                <c:pt idx="6">
                  <c:v>42088 DON JOSE DE SAN MARTIN</c:v>
                </c:pt>
                <c:pt idx="7">
                  <c:v>42195 WILMA SOTILLO DE BACIGALUPO</c:v>
                </c:pt>
                <c:pt idx="8">
                  <c:v>42198 VICTOR RAUL HAYA DE LA TORRE</c:v>
                </c:pt>
                <c:pt idx="9">
                  <c:v>42199 JUAN VELASCO ALVARADO</c:v>
                </c:pt>
              </c:strCache>
            </c:strRef>
          </c:cat>
          <c:val>
            <c:numRef>
              <c:f>Hoja2!$G$25:$G$34</c:f>
              <c:numCache>
                <c:formatCode>0.00%</c:formatCode>
                <c:ptCount val="10"/>
                <c:pt idx="0">
                  <c:v>8.3333333333333329E-2</c:v>
                </c:pt>
                <c:pt idx="1">
                  <c:v>0.2</c:v>
                </c:pt>
                <c:pt idx="2">
                  <c:v>0.33333333333333331</c:v>
                </c:pt>
                <c:pt idx="3">
                  <c:v>0</c:v>
                </c:pt>
                <c:pt idx="4">
                  <c:v>9.0909090909090912E-2</c:v>
                </c:pt>
                <c:pt idx="5">
                  <c:v>0</c:v>
                </c:pt>
                <c:pt idx="6">
                  <c:v>0.11458333333333333</c:v>
                </c:pt>
                <c:pt idx="7">
                  <c:v>0.1095890410958904</c:v>
                </c:pt>
                <c:pt idx="8">
                  <c:v>0</c:v>
                </c:pt>
                <c:pt idx="9">
                  <c:v>0.1875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BB-4E0F-9D0C-FEBE5FC0F9A6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Hoja2!$B$25:$B$34</c:f>
              <c:strCache>
                <c:ptCount val="10"/>
                <c:pt idx="0">
                  <c:v>42032 JOSE JOAQUIN INCLAN</c:v>
                </c:pt>
                <c:pt idx="1">
                  <c:v>42036 JUAN MARIA REJAS</c:v>
                </c:pt>
                <c:pt idx="2">
                  <c:v>42044 ALFONSO UGARTE</c:v>
                </c:pt>
                <c:pt idx="3">
                  <c:v>42063 JOSE MARIA ARGUEDAS ALTAMIRANO</c:v>
                </c:pt>
                <c:pt idx="4">
                  <c:v>42072 CAROLINA FREYRE ARIAS</c:v>
                </c:pt>
                <c:pt idx="5">
                  <c:v>42073 MARIA PILAR VILLANUEVA BLANCO</c:v>
                </c:pt>
                <c:pt idx="6">
                  <c:v>42088 DON JOSE DE SAN MARTIN</c:v>
                </c:pt>
                <c:pt idx="7">
                  <c:v>42195 WILMA SOTILLO DE BACIGALUPO</c:v>
                </c:pt>
                <c:pt idx="8">
                  <c:v>42198 VICTOR RAUL HAYA DE LA TORRE</c:v>
                </c:pt>
                <c:pt idx="9">
                  <c:v>42199 JUAN VELASCO ALVARADO</c:v>
                </c:pt>
              </c:strCache>
            </c:strRef>
          </c:cat>
          <c:val>
            <c:numRef>
              <c:f>Hoja2!$H$25:$H$34</c:f>
              <c:numCache>
                <c:formatCode>0.00%</c:formatCode>
                <c:ptCount val="10"/>
                <c:pt idx="0">
                  <c:v>0.5</c:v>
                </c:pt>
                <c:pt idx="1">
                  <c:v>0.6</c:v>
                </c:pt>
                <c:pt idx="2">
                  <c:v>0.53846153846153844</c:v>
                </c:pt>
                <c:pt idx="3">
                  <c:v>1</c:v>
                </c:pt>
                <c:pt idx="4">
                  <c:v>0.86363636363636365</c:v>
                </c:pt>
                <c:pt idx="5">
                  <c:v>0.2857142857142857</c:v>
                </c:pt>
                <c:pt idx="6">
                  <c:v>0.5</c:v>
                </c:pt>
                <c:pt idx="7">
                  <c:v>0.65753424657534243</c:v>
                </c:pt>
                <c:pt idx="8">
                  <c:v>2.7777777777777776E-2</c:v>
                </c:pt>
                <c:pt idx="9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BB-4E0F-9D0C-FEBE5FC0F9A6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Hoja2!$B$25:$B$34</c:f>
              <c:strCache>
                <c:ptCount val="10"/>
                <c:pt idx="0">
                  <c:v>42032 JOSE JOAQUIN INCLAN</c:v>
                </c:pt>
                <c:pt idx="1">
                  <c:v>42036 JUAN MARIA REJAS</c:v>
                </c:pt>
                <c:pt idx="2">
                  <c:v>42044 ALFONSO UGARTE</c:v>
                </c:pt>
                <c:pt idx="3">
                  <c:v>42063 JOSE MARIA ARGUEDAS ALTAMIRANO</c:v>
                </c:pt>
                <c:pt idx="4">
                  <c:v>42072 CAROLINA FREYRE ARIAS</c:v>
                </c:pt>
                <c:pt idx="5">
                  <c:v>42073 MARIA PILAR VILLANUEVA BLANCO</c:v>
                </c:pt>
                <c:pt idx="6">
                  <c:v>42088 DON JOSE DE SAN MARTIN</c:v>
                </c:pt>
                <c:pt idx="7">
                  <c:v>42195 WILMA SOTILLO DE BACIGALUPO</c:v>
                </c:pt>
                <c:pt idx="8">
                  <c:v>42198 VICTOR RAUL HAYA DE LA TORRE</c:v>
                </c:pt>
                <c:pt idx="9">
                  <c:v>42199 JUAN VELASCO ALVARADO</c:v>
                </c:pt>
              </c:strCache>
            </c:strRef>
          </c:cat>
          <c:val>
            <c:numRef>
              <c:f>Hoja2!$I$25:$I$34</c:f>
              <c:numCache>
                <c:formatCode>0.00%</c:formatCode>
                <c:ptCount val="10"/>
                <c:pt idx="0">
                  <c:v>0.41666666666666669</c:v>
                </c:pt>
                <c:pt idx="1">
                  <c:v>0.2</c:v>
                </c:pt>
                <c:pt idx="2">
                  <c:v>0.12820512820512819</c:v>
                </c:pt>
                <c:pt idx="3">
                  <c:v>0</c:v>
                </c:pt>
                <c:pt idx="4">
                  <c:v>4.5454545454545456E-2</c:v>
                </c:pt>
                <c:pt idx="5">
                  <c:v>0.7142857142857143</c:v>
                </c:pt>
                <c:pt idx="6">
                  <c:v>0.38541666666666669</c:v>
                </c:pt>
                <c:pt idx="7">
                  <c:v>0.23287671232876711</c:v>
                </c:pt>
                <c:pt idx="8">
                  <c:v>0.97222222222222221</c:v>
                </c:pt>
                <c:pt idx="9">
                  <c:v>0.3125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8BB-4E0F-9D0C-FEBE5FC0F9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3974368"/>
        <c:axId val="263967648"/>
        <c:axId val="0"/>
      </c:bar3DChart>
      <c:catAx>
        <c:axId val="26397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63967648"/>
        <c:crosses val="autoZero"/>
        <c:auto val="1"/>
        <c:lblAlgn val="ctr"/>
        <c:lblOffset val="100"/>
        <c:noMultiLvlLbl val="0"/>
      </c:catAx>
      <c:valAx>
        <c:axId val="263967648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6397436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>
                <a:effectLst/>
              </a:rPr>
              <a:t>GRÁFICO N°4: RESULTADOS DE LA PRUEBA DE SALIDA POR II.EE COMUNICACIÓN SEGUNDO DE PRIMARIA</a:t>
            </a:r>
            <a:endParaRPr lang="es-PE">
              <a:effectLst/>
            </a:endParaRPr>
          </a:p>
        </c:rich>
      </c:tx>
      <c:layout>
        <c:manualLayout>
          <c:xMode val="edge"/>
          <c:yMode val="edge"/>
          <c:x val="0.16481363906212546"/>
          <c:y val="4.11094754018651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Hoja2!$B$35:$B$44</c:f>
              <c:strCache>
                <c:ptCount val="10"/>
                <c:pt idx="0">
                  <c:v>42200 OMAR ZILBERT SALAS</c:v>
                </c:pt>
                <c:pt idx="1">
                  <c:v>42211 ALFONSO EYZAGUIRRE TARA</c:v>
                </c:pt>
                <c:pt idx="2">
                  <c:v>42213 HUGO SALAZAR DEL ALCAZAR</c:v>
                </c:pt>
                <c:pt idx="3">
                  <c:v>42218 MARISCAL CACERES</c:v>
                </c:pt>
                <c:pt idx="4">
                  <c:v>42223 MANUEL DE MENDIBURU</c:v>
                </c:pt>
                <c:pt idx="5">
                  <c:v>42237 JORGE CHAVEZ</c:v>
                </c:pt>
                <c:pt idx="6">
                  <c:v>42238 ENRIQUE PAILLARDELLE</c:v>
                </c:pt>
                <c:pt idx="7">
                  <c:v>42241 HERMOGENES ARENAS YAÑEZ</c:v>
                </c:pt>
                <c:pt idx="8">
                  <c:v>42245 MICAELA BASTIDAS</c:v>
                </c:pt>
                <c:pt idx="9">
                  <c:v>42246 JOSE OLAYA BALANDRA</c:v>
                </c:pt>
              </c:strCache>
            </c:strRef>
          </c:cat>
          <c:val>
            <c:numRef>
              <c:f>Hoja2!$G$35:$G$44</c:f>
              <c:numCache>
                <c:formatCode>0.00%</c:formatCode>
                <c:ptCount val="10"/>
                <c:pt idx="0">
                  <c:v>0</c:v>
                </c:pt>
                <c:pt idx="1">
                  <c:v>0.19230769230769232</c:v>
                </c:pt>
                <c:pt idx="2">
                  <c:v>0</c:v>
                </c:pt>
                <c:pt idx="3">
                  <c:v>7.8651685393258425E-2</c:v>
                </c:pt>
                <c:pt idx="4">
                  <c:v>0.13157894736842105</c:v>
                </c:pt>
                <c:pt idx="5">
                  <c:v>1.948051948051948E-2</c:v>
                </c:pt>
                <c:pt idx="6">
                  <c:v>8.6419753086419748E-2</c:v>
                </c:pt>
                <c:pt idx="7">
                  <c:v>0.14814814814814814</c:v>
                </c:pt>
                <c:pt idx="8">
                  <c:v>5.2631578947368418E-2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21-4650-A0BF-785BAFC8A017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Hoja2!$B$35:$B$44</c:f>
              <c:strCache>
                <c:ptCount val="10"/>
                <c:pt idx="0">
                  <c:v>42200 OMAR ZILBERT SALAS</c:v>
                </c:pt>
                <c:pt idx="1">
                  <c:v>42211 ALFONSO EYZAGUIRRE TARA</c:v>
                </c:pt>
                <c:pt idx="2">
                  <c:v>42213 HUGO SALAZAR DEL ALCAZAR</c:v>
                </c:pt>
                <c:pt idx="3">
                  <c:v>42218 MARISCAL CACERES</c:v>
                </c:pt>
                <c:pt idx="4">
                  <c:v>42223 MANUEL DE MENDIBURU</c:v>
                </c:pt>
                <c:pt idx="5">
                  <c:v>42237 JORGE CHAVEZ</c:v>
                </c:pt>
                <c:pt idx="6">
                  <c:v>42238 ENRIQUE PAILLARDELLE</c:v>
                </c:pt>
                <c:pt idx="7">
                  <c:v>42241 HERMOGENES ARENAS YAÑEZ</c:v>
                </c:pt>
                <c:pt idx="8">
                  <c:v>42245 MICAELA BASTIDAS</c:v>
                </c:pt>
                <c:pt idx="9">
                  <c:v>42246 JOSE OLAYA BALANDRA</c:v>
                </c:pt>
              </c:strCache>
            </c:strRef>
          </c:cat>
          <c:val>
            <c:numRef>
              <c:f>Hoja2!$H$35:$H$44</c:f>
              <c:numCache>
                <c:formatCode>0.00%</c:formatCode>
                <c:ptCount val="10"/>
                <c:pt idx="0">
                  <c:v>0</c:v>
                </c:pt>
                <c:pt idx="1">
                  <c:v>0.53846153846153844</c:v>
                </c:pt>
                <c:pt idx="2">
                  <c:v>1</c:v>
                </c:pt>
                <c:pt idx="3">
                  <c:v>0.5056179775280899</c:v>
                </c:pt>
                <c:pt idx="4">
                  <c:v>0.60526315789473684</c:v>
                </c:pt>
                <c:pt idx="5">
                  <c:v>0.29220779220779219</c:v>
                </c:pt>
                <c:pt idx="6">
                  <c:v>0.41358024691358025</c:v>
                </c:pt>
                <c:pt idx="7">
                  <c:v>0.33333333333333331</c:v>
                </c:pt>
                <c:pt idx="8">
                  <c:v>0.63157894736842102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21-4650-A0BF-785BAFC8A017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Hoja2!$B$35:$B$44</c:f>
              <c:strCache>
                <c:ptCount val="10"/>
                <c:pt idx="0">
                  <c:v>42200 OMAR ZILBERT SALAS</c:v>
                </c:pt>
                <c:pt idx="1">
                  <c:v>42211 ALFONSO EYZAGUIRRE TARA</c:v>
                </c:pt>
                <c:pt idx="2">
                  <c:v>42213 HUGO SALAZAR DEL ALCAZAR</c:v>
                </c:pt>
                <c:pt idx="3">
                  <c:v>42218 MARISCAL CACERES</c:v>
                </c:pt>
                <c:pt idx="4">
                  <c:v>42223 MANUEL DE MENDIBURU</c:v>
                </c:pt>
                <c:pt idx="5">
                  <c:v>42237 JORGE CHAVEZ</c:v>
                </c:pt>
                <c:pt idx="6">
                  <c:v>42238 ENRIQUE PAILLARDELLE</c:v>
                </c:pt>
                <c:pt idx="7">
                  <c:v>42241 HERMOGENES ARENAS YAÑEZ</c:v>
                </c:pt>
                <c:pt idx="8">
                  <c:v>42245 MICAELA BASTIDAS</c:v>
                </c:pt>
                <c:pt idx="9">
                  <c:v>42246 JOSE OLAYA BALANDRA</c:v>
                </c:pt>
              </c:strCache>
            </c:strRef>
          </c:cat>
          <c:val>
            <c:numRef>
              <c:f>Hoja2!$I$35:$I$44</c:f>
              <c:numCache>
                <c:formatCode>0.00%</c:formatCode>
                <c:ptCount val="10"/>
                <c:pt idx="0">
                  <c:v>1</c:v>
                </c:pt>
                <c:pt idx="1">
                  <c:v>0.26923076923076922</c:v>
                </c:pt>
                <c:pt idx="2">
                  <c:v>0</c:v>
                </c:pt>
                <c:pt idx="3">
                  <c:v>0.4157303370786517</c:v>
                </c:pt>
                <c:pt idx="4">
                  <c:v>0.26315789473684209</c:v>
                </c:pt>
                <c:pt idx="5">
                  <c:v>0.68831168831168832</c:v>
                </c:pt>
                <c:pt idx="6">
                  <c:v>0.5</c:v>
                </c:pt>
                <c:pt idx="7">
                  <c:v>0.51851851851851849</c:v>
                </c:pt>
                <c:pt idx="8">
                  <c:v>0.31578947368421051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21-4650-A0BF-785BAFC8A0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5839536"/>
        <c:axId val="315840096"/>
        <c:axId val="0"/>
      </c:bar3DChart>
      <c:catAx>
        <c:axId val="31583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15840096"/>
        <c:crosses val="autoZero"/>
        <c:auto val="1"/>
        <c:lblAlgn val="ctr"/>
        <c:lblOffset val="100"/>
        <c:noMultiLvlLbl val="0"/>
      </c:catAx>
      <c:valAx>
        <c:axId val="315840096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31583953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>
                <a:effectLst/>
              </a:rPr>
              <a:t>GRÁFICO N°5: RESULTADOS DE LA PRUEBA DE SALIDA POR II.EE COMUNICACIÓN SEGUNDO DE PRIMARIA</a:t>
            </a:r>
            <a:endParaRPr lang="es-PE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cat>
            <c:strRef>
              <c:f>[Libro1]Hoja2!$B$45:$B$54</c:f>
              <c:strCache>
                <c:ptCount val="10"/>
                <c:pt idx="0">
                  <c:v>42250 CESAR COHAILA TAMAYO</c:v>
                </c:pt>
                <c:pt idx="1">
                  <c:v>42251 SIMON BOLIVAR</c:v>
                </c:pt>
                <c:pt idx="2">
                  <c:v>42253 GERARDO ARIAS COPAJA</c:v>
                </c:pt>
                <c:pt idx="3">
                  <c:v>42255 SANTA TERESITA DEL NIÑO JESUS</c:v>
                </c:pt>
                <c:pt idx="4">
                  <c:v>42256 ESPERANZA MARTINEZ DE LOPEZ</c:v>
                </c:pt>
                <c:pt idx="5">
                  <c:v>42257 NUESTRO SEÑOR DE LA MISERICORDIA</c:v>
                </c:pt>
                <c:pt idx="6">
                  <c:v>43001 HERMANOS BARRETO</c:v>
                </c:pt>
                <c:pt idx="7">
                  <c:v>43003 CARLOS ARMANDO LAURA</c:v>
                </c:pt>
                <c:pt idx="8">
                  <c:v>43004 JUSTO ARIAS ARAGUEZ</c:v>
                </c:pt>
                <c:pt idx="9">
                  <c:v>43005 MODESTO MOLINA</c:v>
                </c:pt>
              </c:strCache>
            </c:strRef>
          </c:cat>
          <c:val>
            <c:numRef>
              <c:f>[Libro1]Hoja2!$G$45:$G$54</c:f>
              <c:numCache>
                <c:formatCode>0.00%</c:formatCode>
                <c:ptCount val="10"/>
                <c:pt idx="0">
                  <c:v>2.9850746268656716E-2</c:v>
                </c:pt>
                <c:pt idx="1">
                  <c:v>0.2</c:v>
                </c:pt>
                <c:pt idx="2">
                  <c:v>7.3684210526315783E-2</c:v>
                </c:pt>
                <c:pt idx="3">
                  <c:v>2.5000000000000001E-2</c:v>
                </c:pt>
                <c:pt idx="4">
                  <c:v>8.771929824561403E-2</c:v>
                </c:pt>
                <c:pt idx="5">
                  <c:v>1.8518518518518517E-2</c:v>
                </c:pt>
                <c:pt idx="6">
                  <c:v>6.9767441860465115E-2</c:v>
                </c:pt>
                <c:pt idx="7">
                  <c:v>7.0422535211267609E-2</c:v>
                </c:pt>
                <c:pt idx="8">
                  <c:v>0.1</c:v>
                </c:pt>
                <c:pt idx="9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F7-4541-A167-3E373E02D372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[Libro1]Hoja2!$B$45:$B$54</c:f>
              <c:strCache>
                <c:ptCount val="10"/>
                <c:pt idx="0">
                  <c:v>42250 CESAR COHAILA TAMAYO</c:v>
                </c:pt>
                <c:pt idx="1">
                  <c:v>42251 SIMON BOLIVAR</c:v>
                </c:pt>
                <c:pt idx="2">
                  <c:v>42253 GERARDO ARIAS COPAJA</c:v>
                </c:pt>
                <c:pt idx="3">
                  <c:v>42255 SANTA TERESITA DEL NIÑO JESUS</c:v>
                </c:pt>
                <c:pt idx="4">
                  <c:v>42256 ESPERANZA MARTINEZ DE LOPEZ</c:v>
                </c:pt>
                <c:pt idx="5">
                  <c:v>42257 NUESTRO SEÑOR DE LA MISERICORDIA</c:v>
                </c:pt>
                <c:pt idx="6">
                  <c:v>43001 HERMANOS BARRETO</c:v>
                </c:pt>
                <c:pt idx="7">
                  <c:v>43003 CARLOS ARMANDO LAURA</c:v>
                </c:pt>
                <c:pt idx="8">
                  <c:v>43004 JUSTO ARIAS ARAGUEZ</c:v>
                </c:pt>
                <c:pt idx="9">
                  <c:v>43005 MODESTO MOLINA</c:v>
                </c:pt>
              </c:strCache>
            </c:strRef>
          </c:cat>
          <c:val>
            <c:numRef>
              <c:f>[Libro1]Hoja2!$H$45:$H$54</c:f>
              <c:numCache>
                <c:formatCode>0.00%</c:formatCode>
                <c:ptCount val="10"/>
                <c:pt idx="0">
                  <c:v>0.52238805970149249</c:v>
                </c:pt>
                <c:pt idx="1">
                  <c:v>0.66666666666666663</c:v>
                </c:pt>
                <c:pt idx="2">
                  <c:v>0.45263157894736844</c:v>
                </c:pt>
                <c:pt idx="3">
                  <c:v>0.53749999999999998</c:v>
                </c:pt>
                <c:pt idx="4">
                  <c:v>0.54385964912280704</c:v>
                </c:pt>
                <c:pt idx="5">
                  <c:v>0.51851851851851849</c:v>
                </c:pt>
                <c:pt idx="6">
                  <c:v>0.41860465116279072</c:v>
                </c:pt>
                <c:pt idx="7">
                  <c:v>0.16901408450704225</c:v>
                </c:pt>
                <c:pt idx="8">
                  <c:v>0.5</c:v>
                </c:pt>
                <c:pt idx="9">
                  <c:v>0.64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F7-4541-A167-3E373E02D372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[Libro1]Hoja2!$B$45:$B$54</c:f>
              <c:strCache>
                <c:ptCount val="10"/>
                <c:pt idx="0">
                  <c:v>42250 CESAR COHAILA TAMAYO</c:v>
                </c:pt>
                <c:pt idx="1">
                  <c:v>42251 SIMON BOLIVAR</c:v>
                </c:pt>
                <c:pt idx="2">
                  <c:v>42253 GERARDO ARIAS COPAJA</c:v>
                </c:pt>
                <c:pt idx="3">
                  <c:v>42255 SANTA TERESITA DEL NIÑO JESUS</c:v>
                </c:pt>
                <c:pt idx="4">
                  <c:v>42256 ESPERANZA MARTINEZ DE LOPEZ</c:v>
                </c:pt>
                <c:pt idx="5">
                  <c:v>42257 NUESTRO SEÑOR DE LA MISERICORDIA</c:v>
                </c:pt>
                <c:pt idx="6">
                  <c:v>43001 HERMANOS BARRETO</c:v>
                </c:pt>
                <c:pt idx="7">
                  <c:v>43003 CARLOS ARMANDO LAURA</c:v>
                </c:pt>
                <c:pt idx="8">
                  <c:v>43004 JUSTO ARIAS ARAGUEZ</c:v>
                </c:pt>
                <c:pt idx="9">
                  <c:v>43005 MODESTO MOLINA</c:v>
                </c:pt>
              </c:strCache>
            </c:strRef>
          </c:cat>
          <c:val>
            <c:numRef>
              <c:f>[Libro1]Hoja2!$I$45:$I$54</c:f>
              <c:numCache>
                <c:formatCode>0.00%</c:formatCode>
                <c:ptCount val="10"/>
                <c:pt idx="0">
                  <c:v>0.44776119402985076</c:v>
                </c:pt>
                <c:pt idx="1">
                  <c:v>0.13333333333333333</c:v>
                </c:pt>
                <c:pt idx="2">
                  <c:v>0.47368421052631576</c:v>
                </c:pt>
                <c:pt idx="3">
                  <c:v>0.4375</c:v>
                </c:pt>
                <c:pt idx="4">
                  <c:v>0.36842105263157893</c:v>
                </c:pt>
                <c:pt idx="5">
                  <c:v>0.46296296296296297</c:v>
                </c:pt>
                <c:pt idx="6">
                  <c:v>0.51162790697674421</c:v>
                </c:pt>
                <c:pt idx="7">
                  <c:v>0.76056338028169013</c:v>
                </c:pt>
                <c:pt idx="8">
                  <c:v>0.4</c:v>
                </c:pt>
                <c:pt idx="9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F7-4541-A167-3E373E02D3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55365072"/>
        <c:axId val="255365632"/>
        <c:axId val="0"/>
      </c:bar3DChart>
      <c:catAx>
        <c:axId val="255365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55365632"/>
        <c:crosses val="autoZero"/>
        <c:auto val="1"/>
        <c:lblAlgn val="ctr"/>
        <c:lblOffset val="100"/>
        <c:noMultiLvlLbl val="0"/>
      </c:catAx>
      <c:valAx>
        <c:axId val="255365632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553650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PE" sz="1800" b="0" i="0" baseline="0">
                <a:effectLst/>
              </a:rPr>
              <a:t>GRÁFICO N°6: RESULTADOS DE LA PRUEBA DE SALIDA POR II.EE COMUNICACIÓN SEGUNDO DE PRIMARIA</a:t>
            </a:r>
            <a:endParaRPr lang="es-PE">
              <a:effectLst/>
            </a:endParaRPr>
          </a:p>
        </c:rich>
      </c:tx>
      <c:layout>
        <c:manualLayout>
          <c:xMode val="edge"/>
          <c:yMode val="edge"/>
          <c:x val="0.10381497069899509"/>
          <c:y val="1.61943319838056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PE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33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[Libro1]Hoja2!$B$55:$B$64</c:f>
              <c:strCache>
                <c:ptCount val="10"/>
                <c:pt idx="0">
                  <c:v>43006 MERCEDES INDACOCHEA</c:v>
                </c:pt>
                <c:pt idx="1">
                  <c:v>43007 LUIS BANCHERO ROSSI</c:v>
                </c:pt>
                <c:pt idx="2">
                  <c:v>43008 JORGE MARTORELL FLORES</c:v>
                </c:pt>
                <c:pt idx="3">
                  <c:v>43009 MARIA UGARTECHE DE MACLEAN</c:v>
                </c:pt>
                <c:pt idx="4">
                  <c:v>43505 GUSTAVO PONS MUZZO</c:v>
                </c:pt>
                <c:pt idx="5">
                  <c:v>43506 JUVENAL UBALDO ORDOÑEZ SALAZAR</c:v>
                </c:pt>
                <c:pt idx="6">
                  <c:v>443 SANTA TERESITA</c:v>
                </c:pt>
                <c:pt idx="7">
                  <c:v>449 EDUARDO PEREZ GAMBOA</c:v>
                </c:pt>
                <c:pt idx="8">
                  <c:v>456 EL CARMELO DE MARIA</c:v>
                </c:pt>
                <c:pt idx="9">
                  <c:v>ALEXANDER FLEMING</c:v>
                </c:pt>
              </c:strCache>
            </c:strRef>
          </c:cat>
          <c:val>
            <c:numRef>
              <c:f>[Libro1]Hoja2!$G$55:$G$64</c:f>
              <c:numCache>
                <c:formatCode>0.00%</c:formatCode>
                <c:ptCount val="10"/>
                <c:pt idx="0">
                  <c:v>3.9473684210526314E-2</c:v>
                </c:pt>
                <c:pt idx="1">
                  <c:v>0.19047619047619047</c:v>
                </c:pt>
                <c:pt idx="2">
                  <c:v>1.2195121951219513E-2</c:v>
                </c:pt>
                <c:pt idx="3">
                  <c:v>7.8260869565217397E-2</c:v>
                </c:pt>
                <c:pt idx="4">
                  <c:v>0.3125</c:v>
                </c:pt>
                <c:pt idx="5">
                  <c:v>0.52777777777777779</c:v>
                </c:pt>
                <c:pt idx="6">
                  <c:v>0.14285714285714285</c:v>
                </c:pt>
                <c:pt idx="7">
                  <c:v>0.14285714285714285</c:v>
                </c:pt>
                <c:pt idx="8">
                  <c:v>0.2</c:v>
                </c:pt>
                <c:pt idx="9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99-42F0-9ED4-EE0D89E7C4E5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[Libro1]Hoja2!$B$55:$B$64</c:f>
              <c:strCache>
                <c:ptCount val="10"/>
                <c:pt idx="0">
                  <c:v>43006 MERCEDES INDACOCHEA</c:v>
                </c:pt>
                <c:pt idx="1">
                  <c:v>43007 LUIS BANCHERO ROSSI</c:v>
                </c:pt>
                <c:pt idx="2">
                  <c:v>43008 JORGE MARTORELL FLORES</c:v>
                </c:pt>
                <c:pt idx="3">
                  <c:v>43009 MARIA UGARTECHE DE MACLEAN</c:v>
                </c:pt>
                <c:pt idx="4">
                  <c:v>43505 GUSTAVO PONS MUZZO</c:v>
                </c:pt>
                <c:pt idx="5">
                  <c:v>43506 JUVENAL UBALDO ORDOÑEZ SALAZAR</c:v>
                </c:pt>
                <c:pt idx="6">
                  <c:v>443 SANTA TERESITA</c:v>
                </c:pt>
                <c:pt idx="7">
                  <c:v>449 EDUARDO PEREZ GAMBOA</c:v>
                </c:pt>
                <c:pt idx="8">
                  <c:v>456 EL CARMELO DE MARIA</c:v>
                </c:pt>
                <c:pt idx="9">
                  <c:v>ALEXANDER FLEMING</c:v>
                </c:pt>
              </c:strCache>
            </c:strRef>
          </c:cat>
          <c:val>
            <c:numRef>
              <c:f>[Libro1]Hoja2!$H$55:$H$64</c:f>
              <c:numCache>
                <c:formatCode>0.00%</c:formatCode>
                <c:ptCount val="10"/>
                <c:pt idx="0">
                  <c:v>0.56578947368421051</c:v>
                </c:pt>
                <c:pt idx="1">
                  <c:v>0.40476190476190477</c:v>
                </c:pt>
                <c:pt idx="2">
                  <c:v>0.25609756097560976</c:v>
                </c:pt>
                <c:pt idx="3">
                  <c:v>0.34782608695652173</c:v>
                </c:pt>
                <c:pt idx="4">
                  <c:v>0.4375</c:v>
                </c:pt>
                <c:pt idx="5">
                  <c:v>0.41666666666666669</c:v>
                </c:pt>
                <c:pt idx="6">
                  <c:v>0.7142857142857143</c:v>
                </c:pt>
                <c:pt idx="7">
                  <c:v>0.5</c:v>
                </c:pt>
                <c:pt idx="8">
                  <c:v>0.6</c:v>
                </c:pt>
                <c:pt idx="9">
                  <c:v>0.58333333333333337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99-42F0-9ED4-EE0D89E7C4E5}"/>
            </c:ext>
          </c:extLst>
        </c:ser>
        <c:ser>
          <c:idx val="2"/>
          <c:order val="2"/>
          <c:spPr>
            <a:solidFill>
              <a:srgbClr val="92D050"/>
            </a:solidFill>
            <a:ln>
              <a:solidFill>
                <a:prstClr val="black"/>
              </a:solidFill>
            </a:ln>
            <a:effectLst/>
            <a:sp3d>
              <a:contourClr>
                <a:prstClr val="black"/>
              </a:contourClr>
            </a:sp3d>
          </c:spPr>
          <c:invertIfNegative val="0"/>
          <c:cat>
            <c:strRef>
              <c:f>[Libro1]Hoja2!$B$55:$B$64</c:f>
              <c:strCache>
                <c:ptCount val="10"/>
                <c:pt idx="0">
                  <c:v>43006 MERCEDES INDACOCHEA</c:v>
                </c:pt>
                <c:pt idx="1">
                  <c:v>43007 LUIS BANCHERO ROSSI</c:v>
                </c:pt>
                <c:pt idx="2">
                  <c:v>43008 JORGE MARTORELL FLORES</c:v>
                </c:pt>
                <c:pt idx="3">
                  <c:v>43009 MARIA UGARTECHE DE MACLEAN</c:v>
                </c:pt>
                <c:pt idx="4">
                  <c:v>43505 GUSTAVO PONS MUZZO</c:v>
                </c:pt>
                <c:pt idx="5">
                  <c:v>43506 JUVENAL UBALDO ORDOÑEZ SALAZAR</c:v>
                </c:pt>
                <c:pt idx="6">
                  <c:v>443 SANTA TERESITA</c:v>
                </c:pt>
                <c:pt idx="7">
                  <c:v>449 EDUARDO PEREZ GAMBOA</c:v>
                </c:pt>
                <c:pt idx="8">
                  <c:v>456 EL CARMELO DE MARIA</c:v>
                </c:pt>
                <c:pt idx="9">
                  <c:v>ALEXANDER FLEMING</c:v>
                </c:pt>
              </c:strCache>
            </c:strRef>
          </c:cat>
          <c:val>
            <c:numRef>
              <c:f>[Libro1]Hoja2!$I$55:$I$64</c:f>
              <c:numCache>
                <c:formatCode>0.00%</c:formatCode>
                <c:ptCount val="10"/>
                <c:pt idx="0">
                  <c:v>0.39473684210526316</c:v>
                </c:pt>
                <c:pt idx="1">
                  <c:v>0.40476190476190477</c:v>
                </c:pt>
                <c:pt idx="2">
                  <c:v>0.73170731707317072</c:v>
                </c:pt>
                <c:pt idx="3">
                  <c:v>0.57391304347826089</c:v>
                </c:pt>
                <c:pt idx="4">
                  <c:v>0.25</c:v>
                </c:pt>
                <c:pt idx="5">
                  <c:v>5.5555555555555552E-2</c:v>
                </c:pt>
                <c:pt idx="6">
                  <c:v>0.14285714285714285</c:v>
                </c:pt>
                <c:pt idx="7">
                  <c:v>0.35714285714285715</c:v>
                </c:pt>
                <c:pt idx="8">
                  <c:v>0.2</c:v>
                </c:pt>
                <c:pt idx="9">
                  <c:v>0.16666666666666666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099-42F0-9ED4-EE0D89E7C4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6614144"/>
        <c:axId val="266614704"/>
        <c:axId val="0"/>
      </c:bar3DChart>
      <c:catAx>
        <c:axId val="26661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66614704"/>
        <c:crosses val="autoZero"/>
        <c:auto val="1"/>
        <c:lblAlgn val="ctr"/>
        <c:lblOffset val="100"/>
        <c:noMultiLvlLbl val="0"/>
      </c:catAx>
      <c:valAx>
        <c:axId val="266614704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  <c:crossAx val="26661414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solidFill>
            <a:schemeClr val="bg1"/>
          </a:soli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PE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P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092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60162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930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0768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32253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2562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4687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97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3334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43149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964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5491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8340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0783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81302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411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4112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D5C07C8-6A52-4FD9-BC85-4E6A7B330B4F}" type="datetimeFigureOut">
              <a:rPr lang="es-PE" smtClean="0"/>
              <a:t>25/02/2018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BD7AAA3-678B-4D6C-88BB-1AA7C618921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5544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06133" y="1871132"/>
            <a:ext cx="7179734" cy="2079980"/>
          </a:xfrm>
        </p:spPr>
        <p:txBody>
          <a:bodyPr/>
          <a:lstStyle/>
          <a:p>
            <a:r>
              <a:rPr lang="es-PE" dirty="0" smtClean="0"/>
              <a:t>RESULTADOS DE LA EVALUACIÓN REGIONAL 2017</a:t>
            </a:r>
            <a:endParaRPr lang="es-PE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692398" y="3951112"/>
            <a:ext cx="6767691" cy="1027287"/>
          </a:xfrm>
        </p:spPr>
        <p:txBody>
          <a:bodyPr>
            <a:normAutofit/>
          </a:bodyPr>
          <a:lstStyle/>
          <a:p>
            <a:r>
              <a:rPr lang="es-PE" dirty="0" smtClean="0"/>
              <a:t>ÁREAS: </a:t>
            </a:r>
            <a:r>
              <a:rPr lang="es-PE" dirty="0" smtClean="0"/>
              <a:t>COMUNICACIÓN Y MATEMÁTIACA</a:t>
            </a:r>
          </a:p>
          <a:p>
            <a:r>
              <a:rPr lang="es-PE" dirty="0" smtClean="0"/>
              <a:t>GRADO: SEGUNDO DE PRIMARIA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80690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2889160"/>
              </p:ext>
            </p:extLst>
          </p:nvPr>
        </p:nvGraphicFramePr>
        <p:xfrm>
          <a:off x="756884" y="722489"/>
          <a:ext cx="10249781" cy="5511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351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0596133"/>
              </p:ext>
            </p:extLst>
          </p:nvPr>
        </p:nvGraphicFramePr>
        <p:xfrm>
          <a:off x="677862" y="654756"/>
          <a:ext cx="9357959" cy="5387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8464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2687384"/>
              </p:ext>
            </p:extLst>
          </p:nvPr>
        </p:nvGraphicFramePr>
        <p:xfrm>
          <a:off x="677862" y="790222"/>
          <a:ext cx="10294937" cy="5192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770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6633181"/>
              </p:ext>
            </p:extLst>
          </p:nvPr>
        </p:nvGraphicFramePr>
        <p:xfrm>
          <a:off x="677862" y="688622"/>
          <a:ext cx="10396537" cy="528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025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1823947"/>
              </p:ext>
            </p:extLst>
          </p:nvPr>
        </p:nvGraphicFramePr>
        <p:xfrm>
          <a:off x="677862" y="722490"/>
          <a:ext cx="10554582" cy="5418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2244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2123117"/>
              </p:ext>
            </p:extLst>
          </p:nvPr>
        </p:nvGraphicFramePr>
        <p:xfrm>
          <a:off x="677863" y="598312"/>
          <a:ext cx="10486848" cy="5520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339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6008779"/>
              </p:ext>
            </p:extLst>
          </p:nvPr>
        </p:nvGraphicFramePr>
        <p:xfrm>
          <a:off x="677863" y="733779"/>
          <a:ext cx="10407826" cy="5305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591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774097"/>
          </a:xfrm>
        </p:spPr>
        <p:txBody>
          <a:bodyPr>
            <a:normAutofit fontScale="90000"/>
          </a:bodyPr>
          <a:lstStyle/>
          <a:p>
            <a:r>
              <a:rPr lang="es-PE" sz="3600" dirty="0" smtClean="0"/>
              <a:t>RESULTADOS DE LA EVALUACIÓN DE SALIDA</a:t>
            </a:r>
            <a:br>
              <a:rPr lang="es-PE" sz="3600" dirty="0" smtClean="0"/>
            </a:br>
            <a:r>
              <a:rPr lang="es-PE" sz="3600" dirty="0" smtClean="0"/>
              <a:t>MATEMÁTICA 2DO. GRADO DE </a:t>
            </a:r>
            <a:r>
              <a:rPr lang="es-PE" sz="3600" dirty="0" smtClean="0"/>
              <a:t>PRIMARIA</a:t>
            </a:r>
            <a:br>
              <a:rPr lang="es-PE" sz="3600" dirty="0" smtClean="0"/>
            </a:br>
            <a:endParaRPr lang="es-PE" sz="3600" dirty="0"/>
          </a:p>
        </p:txBody>
      </p:sp>
      <p:graphicFrame>
        <p:nvGraphicFramePr>
          <p:cNvPr id="7" name="Marcador de contenido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3724682"/>
              </p:ext>
            </p:extLst>
          </p:nvPr>
        </p:nvGraphicFramePr>
        <p:xfrm>
          <a:off x="6342742" y="2615419"/>
          <a:ext cx="5057255" cy="29305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4041">
                  <a:extLst>
                    <a:ext uri="{9D8B030D-6E8A-4147-A177-3AD203B41FA5}">
                      <a16:colId xmlns:a16="http://schemas.microsoft.com/office/drawing/2014/main" val="2221959824"/>
                    </a:ext>
                  </a:extLst>
                </a:gridCol>
                <a:gridCol w="1269697">
                  <a:extLst>
                    <a:ext uri="{9D8B030D-6E8A-4147-A177-3AD203B41FA5}">
                      <a16:colId xmlns:a16="http://schemas.microsoft.com/office/drawing/2014/main" val="3734075589"/>
                    </a:ext>
                  </a:extLst>
                </a:gridCol>
                <a:gridCol w="1343517">
                  <a:extLst>
                    <a:ext uri="{9D8B030D-6E8A-4147-A177-3AD203B41FA5}">
                      <a16:colId xmlns:a16="http://schemas.microsoft.com/office/drawing/2014/main" val="1055227132"/>
                    </a:ext>
                  </a:extLst>
                </a:gridCol>
              </a:tblGrid>
              <a:tr h="457001">
                <a:tc>
                  <a:txBody>
                    <a:bodyPr/>
                    <a:lstStyle/>
                    <a:p>
                      <a:pPr algn="ctr" fontAlgn="b"/>
                      <a:r>
                        <a:rPr lang="es-PE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NIVEL</a:t>
                      </a:r>
                      <a:r>
                        <a:rPr lang="es-PE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DE LOGRO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N° ALUMNOS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3674143"/>
                  </a:ext>
                </a:extLst>
              </a:tr>
              <a:tr h="457001"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INICIO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800" b="1" u="none" strike="noStrike">
                          <a:solidFill>
                            <a:schemeClr val="tx1"/>
                          </a:solidFill>
                          <a:effectLst/>
                        </a:rPr>
                        <a:t>306</a:t>
                      </a:r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5.91%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60516333"/>
                  </a:ext>
                </a:extLst>
              </a:tr>
              <a:tr h="457001"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PROCESO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800" b="1" u="none" strike="noStrike">
                          <a:solidFill>
                            <a:schemeClr val="tx1"/>
                          </a:solidFill>
                          <a:effectLst/>
                        </a:rPr>
                        <a:t>1549</a:t>
                      </a:r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800" b="1" u="none" strike="noStrike">
                          <a:solidFill>
                            <a:schemeClr val="tx1"/>
                          </a:solidFill>
                          <a:effectLst/>
                        </a:rPr>
                        <a:t>29.92%</a:t>
                      </a:r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70989142"/>
                  </a:ext>
                </a:extLst>
              </a:tr>
              <a:tr h="544424"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SATISFACTORIO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3322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800" b="1" u="none" strike="noStrike">
                          <a:solidFill>
                            <a:schemeClr val="tx1"/>
                          </a:solidFill>
                          <a:effectLst/>
                        </a:rPr>
                        <a:t>64.17%</a:t>
                      </a:r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57575405"/>
                  </a:ext>
                </a:extLst>
              </a:tr>
              <a:tr h="457001">
                <a:tc>
                  <a:txBody>
                    <a:bodyPr/>
                    <a:lstStyle/>
                    <a:p>
                      <a:pPr algn="l" fontAlgn="b"/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23818688"/>
                  </a:ext>
                </a:extLst>
              </a:tr>
              <a:tr h="457001">
                <a:tc>
                  <a:txBody>
                    <a:bodyPr/>
                    <a:lstStyle/>
                    <a:p>
                      <a:pPr algn="ctr" fontAlgn="b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5177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100.00%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31050468"/>
                  </a:ext>
                </a:extLst>
              </a:tr>
            </a:tbl>
          </a:graphicData>
        </a:graphic>
      </p:graphicFrame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354272"/>
              </p:ext>
            </p:extLst>
          </p:nvPr>
        </p:nvGraphicFramePr>
        <p:xfrm>
          <a:off x="696686" y="2615418"/>
          <a:ext cx="5399315" cy="28294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66507">
                  <a:extLst>
                    <a:ext uri="{9D8B030D-6E8A-4147-A177-3AD203B41FA5}">
                      <a16:colId xmlns:a16="http://schemas.microsoft.com/office/drawing/2014/main" val="508040717"/>
                    </a:ext>
                  </a:extLst>
                </a:gridCol>
                <a:gridCol w="758202">
                  <a:extLst>
                    <a:ext uri="{9D8B030D-6E8A-4147-A177-3AD203B41FA5}">
                      <a16:colId xmlns:a16="http://schemas.microsoft.com/office/drawing/2014/main" val="2192773450"/>
                    </a:ext>
                  </a:extLst>
                </a:gridCol>
                <a:gridCol w="758202">
                  <a:extLst>
                    <a:ext uri="{9D8B030D-6E8A-4147-A177-3AD203B41FA5}">
                      <a16:colId xmlns:a16="http://schemas.microsoft.com/office/drawing/2014/main" val="2355295468"/>
                    </a:ext>
                  </a:extLst>
                </a:gridCol>
                <a:gridCol w="758202">
                  <a:extLst>
                    <a:ext uri="{9D8B030D-6E8A-4147-A177-3AD203B41FA5}">
                      <a16:colId xmlns:a16="http://schemas.microsoft.com/office/drawing/2014/main" val="1347936782"/>
                    </a:ext>
                  </a:extLst>
                </a:gridCol>
                <a:gridCol w="758202">
                  <a:extLst>
                    <a:ext uri="{9D8B030D-6E8A-4147-A177-3AD203B41FA5}">
                      <a16:colId xmlns:a16="http://schemas.microsoft.com/office/drawing/2014/main" val="2394927424"/>
                    </a:ext>
                  </a:extLst>
                </a:gridCol>
              </a:tblGrid>
              <a:tr h="692042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NIVEL DE LOGRO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N° ALUMNOS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2265911"/>
                  </a:ext>
                </a:extLst>
              </a:tr>
              <a:tr h="427478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INICIO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315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>
                          <a:solidFill>
                            <a:schemeClr val="tx1"/>
                          </a:solidFill>
                          <a:effectLst/>
                        </a:rPr>
                        <a:t>5.74%</a:t>
                      </a:r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3739195"/>
                  </a:ext>
                </a:extLst>
              </a:tr>
              <a:tr h="427478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PROCESO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1609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>
                          <a:solidFill>
                            <a:schemeClr val="tx1"/>
                          </a:solidFill>
                          <a:effectLst/>
                        </a:rPr>
                        <a:t>29.30%</a:t>
                      </a:r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0079583"/>
                  </a:ext>
                </a:extLst>
              </a:tr>
              <a:tr h="427478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u="none" strike="noStrike">
                          <a:solidFill>
                            <a:schemeClr val="tx1"/>
                          </a:solidFill>
                          <a:effectLst/>
                        </a:rPr>
                        <a:t>SATISFACTORIO</a:t>
                      </a:r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3568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64.97%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079905"/>
                  </a:ext>
                </a:extLst>
              </a:tr>
              <a:tr h="427478">
                <a:tc>
                  <a:txBody>
                    <a:bodyPr/>
                    <a:lstStyle/>
                    <a:p>
                      <a:pPr algn="l" fontAlgn="ctr"/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50412741"/>
                  </a:ext>
                </a:extLst>
              </a:tr>
              <a:tr h="427478">
                <a:tc>
                  <a:txBody>
                    <a:bodyPr/>
                    <a:lstStyle/>
                    <a:p>
                      <a:pPr algn="l" fontAlgn="ctr"/>
                      <a:r>
                        <a:rPr lang="es-PE" sz="1800" b="1" u="none" strike="noStrike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>
                          <a:solidFill>
                            <a:schemeClr val="tx1"/>
                          </a:solidFill>
                          <a:effectLst/>
                        </a:rPr>
                        <a:t>5492</a:t>
                      </a:r>
                      <a:endParaRPr lang="es-PE" sz="18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s-PE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7429133"/>
                  </a:ext>
                </a:extLst>
              </a:tr>
            </a:tbl>
          </a:graphicData>
        </a:graphic>
      </p:graphicFrame>
      <p:sp>
        <p:nvSpPr>
          <p:cNvPr id="5" name="CuadroTexto 4"/>
          <p:cNvSpPr txBox="1"/>
          <p:nvPr/>
        </p:nvSpPr>
        <p:spPr>
          <a:xfrm>
            <a:off x="1295402" y="2148114"/>
            <a:ext cx="4336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A NIVEL REGIONAL	</a:t>
            </a:r>
            <a:endParaRPr lang="es-PE" dirty="0"/>
          </a:p>
        </p:txBody>
      </p:sp>
      <p:sp>
        <p:nvSpPr>
          <p:cNvPr id="6" name="CuadroTexto 5"/>
          <p:cNvSpPr txBox="1"/>
          <p:nvPr/>
        </p:nvSpPr>
        <p:spPr>
          <a:xfrm>
            <a:off x="6734629" y="2148114"/>
            <a:ext cx="2994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A NIVEL DE UGEL TACNA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43890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0840301"/>
              </p:ext>
            </p:extLst>
          </p:nvPr>
        </p:nvGraphicFramePr>
        <p:xfrm>
          <a:off x="996288" y="682388"/>
          <a:ext cx="10167582" cy="5131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4702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áfico">
            <a:extLst>
              <a:ext uri="{FF2B5EF4-FFF2-40B4-BE49-F238E27FC236}">
                <a16:creationId xmlns:a16="http://schemas.microsoft.com/office/drawing/2014/main" id="{00000000-0008-0000-0700-00000D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268744"/>
              </p:ext>
            </p:extLst>
          </p:nvPr>
        </p:nvGraphicFramePr>
        <p:xfrm>
          <a:off x="1295400" y="783771"/>
          <a:ext cx="9601200" cy="5091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10981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8629" y="982132"/>
            <a:ext cx="10856685" cy="1303867"/>
          </a:xfrm>
        </p:spPr>
        <p:txBody>
          <a:bodyPr>
            <a:normAutofit fontScale="90000"/>
          </a:bodyPr>
          <a:lstStyle/>
          <a:p>
            <a:r>
              <a:rPr lang="es-PE" sz="3600" b="1" dirty="0" smtClean="0">
                <a:solidFill>
                  <a:schemeClr val="tx1"/>
                </a:solidFill>
              </a:rPr>
              <a:t>RESULTADOS DE LA EVALUACIÓN DE </a:t>
            </a:r>
            <a:r>
              <a:rPr lang="es-PE" sz="3600" b="1" dirty="0" smtClean="0">
                <a:solidFill>
                  <a:schemeClr val="tx1"/>
                </a:solidFill>
              </a:rPr>
              <a:t>SALIDA DE LA REGIÓN TACNA Y DE LA UGEL TACNA</a:t>
            </a:r>
            <a:r>
              <a:rPr lang="es-PE" b="1" dirty="0" smtClean="0">
                <a:solidFill>
                  <a:schemeClr val="tx1"/>
                </a:solidFill>
              </a:rPr>
              <a:t/>
            </a:r>
            <a:br>
              <a:rPr lang="es-PE" b="1" dirty="0" smtClean="0">
                <a:solidFill>
                  <a:schemeClr val="tx1"/>
                </a:solidFill>
              </a:rPr>
            </a:br>
            <a:r>
              <a:rPr lang="es-PE" sz="3100" b="1" dirty="0" smtClean="0">
                <a:solidFill>
                  <a:schemeClr val="tx1"/>
                </a:solidFill>
              </a:rPr>
              <a:t>COMUNICACIÓN 2DO. GRADO DE PRIMARIA</a:t>
            </a:r>
            <a:endParaRPr lang="es-PE" sz="31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7923158"/>
              </p:ext>
            </p:extLst>
          </p:nvPr>
        </p:nvGraphicFramePr>
        <p:xfrm>
          <a:off x="6291618" y="2840487"/>
          <a:ext cx="5203696" cy="2659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047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7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52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07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326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s-PE" sz="24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NIVELES</a:t>
                      </a:r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PE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TACNA</a:t>
                      </a:r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260">
                <a:tc>
                  <a:txBody>
                    <a:bodyPr/>
                    <a:lstStyle/>
                    <a:p>
                      <a:pPr algn="l" fontAlgn="ctr"/>
                      <a:r>
                        <a:rPr lang="es-PE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INICIO</a:t>
                      </a:r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421</a:t>
                      </a:r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400" b="1" u="none" strike="noStrike">
                          <a:solidFill>
                            <a:schemeClr val="tx1"/>
                          </a:solidFill>
                          <a:effectLst/>
                        </a:rPr>
                        <a:t>8.13%</a:t>
                      </a:r>
                      <a:endParaRPr lang="es-PE" sz="24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260">
                <a:tc>
                  <a:txBody>
                    <a:bodyPr/>
                    <a:lstStyle/>
                    <a:p>
                      <a:pPr algn="l" fontAlgn="ctr"/>
                      <a:r>
                        <a:rPr lang="es-PE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PROCESO</a:t>
                      </a:r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2233</a:t>
                      </a:r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400" b="1" u="none" strike="noStrike">
                          <a:solidFill>
                            <a:schemeClr val="tx1"/>
                          </a:solidFill>
                          <a:effectLst/>
                        </a:rPr>
                        <a:t>43.13%</a:t>
                      </a:r>
                      <a:endParaRPr lang="es-PE" sz="24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260">
                <a:tc>
                  <a:txBody>
                    <a:bodyPr/>
                    <a:lstStyle/>
                    <a:p>
                      <a:pPr algn="l" fontAlgn="ctr"/>
                      <a:r>
                        <a:rPr lang="es-PE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SATISFACTORIO</a:t>
                      </a:r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2523</a:t>
                      </a:r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48.73%</a:t>
                      </a:r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260">
                <a:tc>
                  <a:txBody>
                    <a:bodyPr/>
                    <a:lstStyle/>
                    <a:p>
                      <a:pPr algn="l" fontAlgn="ctr"/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26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400" b="1" u="none" strike="noStrike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s-PE" sz="24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5177</a:t>
                      </a:r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100.00%</a:t>
                      </a:r>
                      <a:endParaRPr lang="es-PE" sz="24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530073"/>
              </p:ext>
            </p:extLst>
          </p:nvPr>
        </p:nvGraphicFramePr>
        <p:xfrm>
          <a:off x="1351878" y="2840487"/>
          <a:ext cx="4639488" cy="26207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33476">
                  <a:extLst>
                    <a:ext uri="{9D8B030D-6E8A-4147-A177-3AD203B41FA5}">
                      <a16:colId xmlns:a16="http://schemas.microsoft.com/office/drawing/2014/main" val="1763526870"/>
                    </a:ext>
                  </a:extLst>
                </a:gridCol>
                <a:gridCol w="651503">
                  <a:extLst>
                    <a:ext uri="{9D8B030D-6E8A-4147-A177-3AD203B41FA5}">
                      <a16:colId xmlns:a16="http://schemas.microsoft.com/office/drawing/2014/main" val="319106294"/>
                    </a:ext>
                  </a:extLst>
                </a:gridCol>
                <a:gridCol w="651503">
                  <a:extLst>
                    <a:ext uri="{9D8B030D-6E8A-4147-A177-3AD203B41FA5}">
                      <a16:colId xmlns:a16="http://schemas.microsoft.com/office/drawing/2014/main" val="3264412874"/>
                    </a:ext>
                  </a:extLst>
                </a:gridCol>
                <a:gridCol w="651503">
                  <a:extLst>
                    <a:ext uri="{9D8B030D-6E8A-4147-A177-3AD203B41FA5}">
                      <a16:colId xmlns:a16="http://schemas.microsoft.com/office/drawing/2014/main" val="1556577625"/>
                    </a:ext>
                  </a:extLst>
                </a:gridCol>
                <a:gridCol w="651503">
                  <a:extLst>
                    <a:ext uri="{9D8B030D-6E8A-4147-A177-3AD203B41FA5}">
                      <a16:colId xmlns:a16="http://schemas.microsoft.com/office/drawing/2014/main" val="1081918154"/>
                    </a:ext>
                  </a:extLst>
                </a:gridCol>
              </a:tblGrid>
              <a:tr h="534449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NIVEL DE LOGRO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N° ALUMNOS</a:t>
                      </a:r>
                      <a:endParaRPr lang="es-PE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363315"/>
                  </a:ext>
                </a:extLst>
              </a:tr>
              <a:tr h="402229">
                <a:tc>
                  <a:txBody>
                    <a:bodyPr/>
                    <a:lstStyle/>
                    <a:p>
                      <a:pPr algn="l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INICIO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439</a:t>
                      </a:r>
                      <a:endParaRPr lang="es-PE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7.99%</a:t>
                      </a:r>
                      <a:endParaRPr lang="es-PE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4207378"/>
                  </a:ext>
                </a:extLst>
              </a:tr>
              <a:tr h="402229">
                <a:tc>
                  <a:txBody>
                    <a:bodyPr/>
                    <a:lstStyle/>
                    <a:p>
                      <a:pPr algn="l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PROCESO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2331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42.44%</a:t>
                      </a:r>
                      <a:endParaRPr lang="es-PE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3475885"/>
                  </a:ext>
                </a:extLst>
              </a:tr>
              <a:tr h="402229">
                <a:tc>
                  <a:txBody>
                    <a:bodyPr/>
                    <a:lstStyle/>
                    <a:p>
                      <a:pPr algn="l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SATISFACTORIO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2722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49.56%</a:t>
                      </a:r>
                      <a:endParaRPr lang="es-PE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404407"/>
                  </a:ext>
                </a:extLst>
              </a:tr>
              <a:tr h="402229">
                <a:tc>
                  <a:txBody>
                    <a:bodyPr/>
                    <a:lstStyle/>
                    <a:p>
                      <a:pPr algn="l" fontAlgn="ctr"/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90292838"/>
                  </a:ext>
                </a:extLst>
              </a:tr>
              <a:tr h="402229">
                <a:tc>
                  <a:txBody>
                    <a:bodyPr/>
                    <a:lstStyle/>
                    <a:p>
                      <a:pPr algn="l" fontAlgn="ctr"/>
                      <a:r>
                        <a:rPr lang="es-PE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s-PE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5492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es-PE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3549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42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5567025"/>
              </p:ext>
            </p:extLst>
          </p:nvPr>
        </p:nvGraphicFramePr>
        <p:xfrm>
          <a:off x="1295400" y="764275"/>
          <a:ext cx="10018594" cy="5111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259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817797"/>
              </p:ext>
            </p:extLst>
          </p:nvPr>
        </p:nvGraphicFramePr>
        <p:xfrm>
          <a:off x="827314" y="711199"/>
          <a:ext cx="10493829" cy="5413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702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858371"/>
              </p:ext>
            </p:extLst>
          </p:nvPr>
        </p:nvGraphicFramePr>
        <p:xfrm>
          <a:off x="798286" y="754743"/>
          <a:ext cx="10566400" cy="5326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614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5693135"/>
              </p:ext>
            </p:extLst>
          </p:nvPr>
        </p:nvGraphicFramePr>
        <p:xfrm>
          <a:off x="740229" y="682171"/>
          <a:ext cx="10697028" cy="5500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677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7361792"/>
              </p:ext>
            </p:extLst>
          </p:nvPr>
        </p:nvGraphicFramePr>
        <p:xfrm>
          <a:off x="798513" y="739775"/>
          <a:ext cx="10827430" cy="5135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112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5054587"/>
              </p:ext>
            </p:extLst>
          </p:nvPr>
        </p:nvGraphicFramePr>
        <p:xfrm>
          <a:off x="725488" y="725488"/>
          <a:ext cx="10682287" cy="5457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506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8118266"/>
              </p:ext>
            </p:extLst>
          </p:nvPr>
        </p:nvGraphicFramePr>
        <p:xfrm>
          <a:off x="711200" y="696913"/>
          <a:ext cx="10185400" cy="5178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294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2177995"/>
              </p:ext>
            </p:extLst>
          </p:nvPr>
        </p:nvGraphicFramePr>
        <p:xfrm>
          <a:off x="609601" y="609600"/>
          <a:ext cx="10929256" cy="5646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930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5126905"/>
              </p:ext>
            </p:extLst>
          </p:nvPr>
        </p:nvGraphicFramePr>
        <p:xfrm>
          <a:off x="609600" y="638628"/>
          <a:ext cx="11059886" cy="6052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6755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3175884"/>
              </p:ext>
            </p:extLst>
          </p:nvPr>
        </p:nvGraphicFramePr>
        <p:xfrm>
          <a:off x="769938" y="232229"/>
          <a:ext cx="10812462" cy="6081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ángulo 4"/>
          <p:cNvSpPr/>
          <p:nvPr/>
        </p:nvSpPr>
        <p:spPr>
          <a:xfrm>
            <a:off x="3004004" y="725488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s-PE" b="1" dirty="0"/>
              <a:t>GRÁFICO N°21: RESULTADOS DE LA PRUEBA DE SALIDA POR II.EE MATEMÁTICA SEGUNDO DE PRIMARIA</a:t>
            </a:r>
          </a:p>
        </p:txBody>
      </p:sp>
    </p:spTree>
    <p:extLst>
      <p:ext uri="{BB962C8B-B14F-4D97-AF65-F5344CB8AC3E}">
        <p14:creationId xmlns:p14="http://schemas.microsoft.com/office/powerpoint/2010/main" val="410668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35016"/>
              </p:ext>
            </p:extLst>
          </p:nvPr>
        </p:nvGraphicFramePr>
        <p:xfrm>
          <a:off x="677863" y="620890"/>
          <a:ext cx="9211204" cy="5421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6373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6371750"/>
              </p:ext>
            </p:extLst>
          </p:nvPr>
        </p:nvGraphicFramePr>
        <p:xfrm>
          <a:off x="725488" y="827088"/>
          <a:ext cx="10726737" cy="535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334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0543978"/>
              </p:ext>
            </p:extLst>
          </p:nvPr>
        </p:nvGraphicFramePr>
        <p:xfrm>
          <a:off x="508000" y="696913"/>
          <a:ext cx="11292114" cy="6161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8686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áfico">
            <a:extLst>
              <a:ext uri="{FF2B5EF4-FFF2-40B4-BE49-F238E27FC236}">
                <a16:creationId xmlns:a16="http://schemas.microsoft.com/office/drawing/2014/main" id="{00000000-0008-0000-0700-00000D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375634"/>
              </p:ext>
            </p:extLst>
          </p:nvPr>
        </p:nvGraphicFramePr>
        <p:xfrm>
          <a:off x="1295400" y="832513"/>
          <a:ext cx="9601200" cy="5042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07050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áfico">
            <a:extLst>
              <a:ext uri="{FF2B5EF4-FFF2-40B4-BE49-F238E27FC236}">
                <a16:creationId xmlns:a16="http://schemas.microsoft.com/office/drawing/2014/main" id="{00000000-0008-0000-0700-00000F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226199"/>
              </p:ext>
            </p:extLst>
          </p:nvPr>
        </p:nvGraphicFramePr>
        <p:xfrm>
          <a:off x="1295400" y="856343"/>
          <a:ext cx="9601200" cy="5018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49159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2922235"/>
              </p:ext>
            </p:extLst>
          </p:nvPr>
        </p:nvGraphicFramePr>
        <p:xfrm>
          <a:off x="508529" y="349956"/>
          <a:ext cx="10611027" cy="5881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451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9910780"/>
              </p:ext>
            </p:extLst>
          </p:nvPr>
        </p:nvGraphicFramePr>
        <p:xfrm>
          <a:off x="350485" y="241477"/>
          <a:ext cx="10949693" cy="5572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0354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6114816"/>
              </p:ext>
            </p:extLst>
          </p:nvPr>
        </p:nvGraphicFramePr>
        <p:xfrm>
          <a:off x="677862" y="440268"/>
          <a:ext cx="10215915" cy="5678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5165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8170621"/>
              </p:ext>
            </p:extLst>
          </p:nvPr>
        </p:nvGraphicFramePr>
        <p:xfrm>
          <a:off x="677863" y="373062"/>
          <a:ext cx="10475559" cy="5869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1437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ánico">
  <a:themeElements>
    <a:clrScheme name="Orgánico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ánico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ánic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574</TotalTime>
  <Words>557</Words>
  <Application>Microsoft Office PowerPoint</Application>
  <PresentationFormat>Panorámica</PresentationFormat>
  <Paragraphs>125</Paragraphs>
  <Slides>31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5" baseType="lpstr">
      <vt:lpstr>Arial</vt:lpstr>
      <vt:lpstr>Calibri</vt:lpstr>
      <vt:lpstr>Garamond</vt:lpstr>
      <vt:lpstr>Orgánico</vt:lpstr>
      <vt:lpstr>RESULTADOS DE LA EVALUACIÓN REGIONAL 2017</vt:lpstr>
      <vt:lpstr>RESULTADOS DE LA EVALUACIÓN DE SALIDA DE LA REGIÓN TACNA Y DE LA UGEL TACNA COMUNICACIÓN 2DO. GRADO DE PRIMARIA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RESULTADOS DE LA EVALUACIÓN DE SALIDA MATEMÁTICA 2DO. GRADO DE PRIMARIA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Guisella Ticona</dc:creator>
  <cp:lastModifiedBy>Yaneth Cecilia</cp:lastModifiedBy>
  <cp:revision>27</cp:revision>
  <dcterms:created xsi:type="dcterms:W3CDTF">2018-02-23T14:07:16Z</dcterms:created>
  <dcterms:modified xsi:type="dcterms:W3CDTF">2018-02-26T04:20:58Z</dcterms:modified>
</cp:coreProperties>
</file>