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88" r:id="rId3"/>
    <p:sldId id="257" r:id="rId4"/>
    <p:sldId id="258" r:id="rId5"/>
    <p:sldId id="285" r:id="rId6"/>
    <p:sldId id="286" r:id="rId7"/>
    <p:sldId id="259" r:id="rId8"/>
    <p:sldId id="260" r:id="rId9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58" d="100"/>
          <a:sy n="58" d="100"/>
        </p:scale>
        <p:origin x="3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IZABETH\Downloads\RESUMEN%20REGIONAL%20MATEMATICA%202do%20SECUNDARIA_final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../embeddings/oleObject2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IZABETH\Downloads\RESUMEN%20REGIONAL%20MATEMATICA%202do%20SECUNDARIA_final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../embeddings/oleObject3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IZABETH\Downloads\RESUMEN%20REGIONAL%20MATEMATICA%202do%20SECUNDARIA_final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../embeddings/oleObject4.bin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IZABETH\Downloads\RESUMEN%20REGIONAL%20MATEMATICA%202do%20SECUNDARIA_fina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428240"/>
        <c:axId val="203428800"/>
      </c:barChart>
      <c:catAx>
        <c:axId val="20342824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428800"/>
        <c:crosses val="autoZero"/>
        <c:auto val="1"/>
        <c:lblAlgn val="ctr"/>
        <c:lblOffset val="100"/>
        <c:noMultiLvlLbl val="0"/>
      </c:catAx>
      <c:valAx>
        <c:axId val="203428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428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="1"/>
              <a:t>RESULTADOS  PRUEBA DE SALIDA - SEGUNDO</a:t>
            </a:r>
            <a:r>
              <a:rPr lang="es-PE" b="1" baseline="0"/>
              <a:t> DE SECUNDARIA</a:t>
            </a:r>
            <a:endParaRPr lang="es-PE" b="1"/>
          </a:p>
          <a:p>
            <a:pPr>
              <a:defRPr lang="es-E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="1"/>
              <a:t>MATEMATICA - UGEL TACNA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8284433432606576E-2"/>
          <c:y val="0.14533763977174669"/>
          <c:w val="0.90313840926341904"/>
          <c:h val="0.47818865426057378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'[RESUMEN REGIONAL MATEMATICA 2do SECUNDARIA_final.xlsx]RESULTADOS POR I.E.'!$H$3</c:f>
              <c:strCache>
                <c:ptCount val="1"/>
                <c:pt idx="0">
                  <c:v>% PREVIO INICIO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I.E.'!$B$4:$C$13</c:f>
              <c:multiLvlStrCache>
                <c:ptCount val="10"/>
                <c:lvl>
                  <c:pt idx="0">
                    <c:v>94</c:v>
                  </c:pt>
                  <c:pt idx="1">
                    <c:v>134</c:v>
                  </c:pt>
                  <c:pt idx="2">
                    <c:v>61</c:v>
                  </c:pt>
                  <c:pt idx="3">
                    <c:v>60</c:v>
                  </c:pt>
                  <c:pt idx="4">
                    <c:v>86</c:v>
                  </c:pt>
                  <c:pt idx="5">
                    <c:v>82</c:v>
                  </c:pt>
                  <c:pt idx="6">
                    <c:v>95</c:v>
                  </c:pt>
                  <c:pt idx="7">
                    <c:v>28</c:v>
                  </c:pt>
                  <c:pt idx="8">
                    <c:v>10</c:v>
                  </c:pt>
                  <c:pt idx="9">
                    <c:v>47</c:v>
                  </c:pt>
                </c:lvl>
                <c:lvl>
                  <c:pt idx="0">
                    <c:v>28 DE JULIO</c:v>
                  </c:pt>
                  <c:pt idx="1">
                    <c:v>42003 GREGORIO ALBARRACIN</c:v>
                  </c:pt>
                  <c:pt idx="2">
                    <c:v>42005 JOSE ROSA ARA</c:v>
                  </c:pt>
                  <c:pt idx="3">
                    <c:v>42006 SAN FRANCISCO DE ASIS</c:v>
                  </c:pt>
                  <c:pt idx="4">
                    <c:v>42010 SANTISIMA NIÑA MARIA</c:v>
                  </c:pt>
                  <c:pt idx="5">
                    <c:v>42019 LASTENIA REJAS DE CASTAÑON</c:v>
                  </c:pt>
                  <c:pt idx="6">
                    <c:v>42021 FORTUNATO ZORA CARBAJAL</c:v>
                  </c:pt>
                  <c:pt idx="7">
                    <c:v>42022 DR. MODESTO MONTESINOS ZAMALLOA</c:v>
                  </c:pt>
                  <c:pt idx="8">
                    <c:v>42025 AURELIA ARCE VILDOSO</c:v>
                  </c:pt>
                  <c:pt idx="9">
                    <c:v>42032 JOSE JOAQUIN INCLAN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I.E.'!$H$4:$H$13</c:f>
              <c:numCache>
                <c:formatCode>0.00%</c:formatCode>
                <c:ptCount val="10"/>
                <c:pt idx="0">
                  <c:v>6.3829787234042548E-2</c:v>
                </c:pt>
                <c:pt idx="1">
                  <c:v>6.7164179104477612E-2</c:v>
                </c:pt>
                <c:pt idx="2">
                  <c:v>3.2786885245901641E-2</c:v>
                </c:pt>
                <c:pt idx="3">
                  <c:v>3.3333333333333333E-2</c:v>
                </c:pt>
                <c:pt idx="4">
                  <c:v>4.6511627906976744E-2</c:v>
                </c:pt>
                <c:pt idx="5">
                  <c:v>8.5365853658536592E-2</c:v>
                </c:pt>
                <c:pt idx="6">
                  <c:v>0.18947368421052632</c:v>
                </c:pt>
                <c:pt idx="7">
                  <c:v>3.5714285714285712E-2</c:v>
                </c:pt>
                <c:pt idx="8">
                  <c:v>0</c:v>
                </c:pt>
                <c:pt idx="9">
                  <c:v>2.1276595744680851E-2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ECF-495B-B027-2ED8ADDA4525}"/>
            </c:ext>
          </c:extLst>
        </c:ser>
        <c:ser>
          <c:idx val="2"/>
          <c:order val="1"/>
          <c:tx>
            <c:strRef>
              <c:f>'[RESUMEN REGIONAL MATEMATICA 2do SECUNDARIA_final.xlsx]RESULTADOS POR I.E.'!$I$3</c:f>
              <c:strCache>
                <c:ptCount val="1"/>
                <c:pt idx="0">
                  <c:v>% INICIO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I.E.'!$B$4:$C$13</c:f>
              <c:multiLvlStrCache>
                <c:ptCount val="10"/>
                <c:lvl>
                  <c:pt idx="0">
                    <c:v>94</c:v>
                  </c:pt>
                  <c:pt idx="1">
                    <c:v>134</c:v>
                  </c:pt>
                  <c:pt idx="2">
                    <c:v>61</c:v>
                  </c:pt>
                  <c:pt idx="3">
                    <c:v>60</c:v>
                  </c:pt>
                  <c:pt idx="4">
                    <c:v>86</c:v>
                  </c:pt>
                  <c:pt idx="5">
                    <c:v>82</c:v>
                  </c:pt>
                  <c:pt idx="6">
                    <c:v>95</c:v>
                  </c:pt>
                  <c:pt idx="7">
                    <c:v>28</c:v>
                  </c:pt>
                  <c:pt idx="8">
                    <c:v>10</c:v>
                  </c:pt>
                  <c:pt idx="9">
                    <c:v>47</c:v>
                  </c:pt>
                </c:lvl>
                <c:lvl>
                  <c:pt idx="0">
                    <c:v>28 DE JULIO</c:v>
                  </c:pt>
                  <c:pt idx="1">
                    <c:v>42003 GREGORIO ALBARRACIN</c:v>
                  </c:pt>
                  <c:pt idx="2">
                    <c:v>42005 JOSE ROSA ARA</c:v>
                  </c:pt>
                  <c:pt idx="3">
                    <c:v>42006 SAN FRANCISCO DE ASIS</c:v>
                  </c:pt>
                  <c:pt idx="4">
                    <c:v>42010 SANTISIMA NIÑA MARIA</c:v>
                  </c:pt>
                  <c:pt idx="5">
                    <c:v>42019 LASTENIA REJAS DE CASTAÑON</c:v>
                  </c:pt>
                  <c:pt idx="6">
                    <c:v>42021 FORTUNATO ZORA CARBAJAL</c:v>
                  </c:pt>
                  <c:pt idx="7">
                    <c:v>42022 DR. MODESTO MONTESINOS ZAMALLOA</c:v>
                  </c:pt>
                  <c:pt idx="8">
                    <c:v>42025 AURELIA ARCE VILDOSO</c:v>
                  </c:pt>
                  <c:pt idx="9">
                    <c:v>42032 JOSE JOAQUIN INCLAN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I.E.'!$I$4:$I$13</c:f>
              <c:numCache>
                <c:formatCode>0.00%</c:formatCode>
                <c:ptCount val="10"/>
                <c:pt idx="0">
                  <c:v>0.36170212765957449</c:v>
                </c:pt>
                <c:pt idx="1">
                  <c:v>0.45522388059701491</c:v>
                </c:pt>
                <c:pt idx="2">
                  <c:v>0.45901639344262296</c:v>
                </c:pt>
                <c:pt idx="3">
                  <c:v>0.38333333333333336</c:v>
                </c:pt>
                <c:pt idx="4">
                  <c:v>0.36046511627906974</c:v>
                </c:pt>
                <c:pt idx="5">
                  <c:v>0.46341463414634149</c:v>
                </c:pt>
                <c:pt idx="6">
                  <c:v>0.6</c:v>
                </c:pt>
                <c:pt idx="7">
                  <c:v>0.25</c:v>
                </c:pt>
                <c:pt idx="8">
                  <c:v>0.4</c:v>
                </c:pt>
                <c:pt idx="9">
                  <c:v>0.5957446808510638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ECF-495B-B027-2ED8ADDA4525}"/>
            </c:ext>
          </c:extLst>
        </c:ser>
        <c:ser>
          <c:idx val="3"/>
          <c:order val="2"/>
          <c:tx>
            <c:strRef>
              <c:f>'[RESUMEN REGIONAL MATEMATICA 2do SECUNDARIA_final.xlsx]RESULTADOS POR I.E.'!$J$3</c:f>
              <c:strCache>
                <c:ptCount val="1"/>
                <c:pt idx="0">
                  <c:v>% EN PROCESO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I.E.'!$B$4:$C$13</c:f>
              <c:multiLvlStrCache>
                <c:ptCount val="10"/>
                <c:lvl>
                  <c:pt idx="0">
                    <c:v>94</c:v>
                  </c:pt>
                  <c:pt idx="1">
                    <c:v>134</c:v>
                  </c:pt>
                  <c:pt idx="2">
                    <c:v>61</c:v>
                  </c:pt>
                  <c:pt idx="3">
                    <c:v>60</c:v>
                  </c:pt>
                  <c:pt idx="4">
                    <c:v>86</c:v>
                  </c:pt>
                  <c:pt idx="5">
                    <c:v>82</c:v>
                  </c:pt>
                  <c:pt idx="6">
                    <c:v>95</c:v>
                  </c:pt>
                  <c:pt idx="7">
                    <c:v>28</c:v>
                  </c:pt>
                  <c:pt idx="8">
                    <c:v>10</c:v>
                  </c:pt>
                  <c:pt idx="9">
                    <c:v>47</c:v>
                  </c:pt>
                </c:lvl>
                <c:lvl>
                  <c:pt idx="0">
                    <c:v>28 DE JULIO</c:v>
                  </c:pt>
                  <c:pt idx="1">
                    <c:v>42003 GREGORIO ALBARRACIN</c:v>
                  </c:pt>
                  <c:pt idx="2">
                    <c:v>42005 JOSE ROSA ARA</c:v>
                  </c:pt>
                  <c:pt idx="3">
                    <c:v>42006 SAN FRANCISCO DE ASIS</c:v>
                  </c:pt>
                  <c:pt idx="4">
                    <c:v>42010 SANTISIMA NIÑA MARIA</c:v>
                  </c:pt>
                  <c:pt idx="5">
                    <c:v>42019 LASTENIA REJAS DE CASTAÑON</c:v>
                  </c:pt>
                  <c:pt idx="6">
                    <c:v>42021 FORTUNATO ZORA CARBAJAL</c:v>
                  </c:pt>
                  <c:pt idx="7">
                    <c:v>42022 DR. MODESTO MONTESINOS ZAMALLOA</c:v>
                  </c:pt>
                  <c:pt idx="8">
                    <c:v>42025 AURELIA ARCE VILDOSO</c:v>
                  </c:pt>
                  <c:pt idx="9">
                    <c:v>42032 JOSE JOAQUIN INCLAN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I.E.'!$J$4:$J$13</c:f>
              <c:numCache>
                <c:formatCode>0.00%</c:formatCode>
                <c:ptCount val="10"/>
                <c:pt idx="0">
                  <c:v>0.39361702127659576</c:v>
                </c:pt>
                <c:pt idx="1">
                  <c:v>0.36567164179104478</c:v>
                </c:pt>
                <c:pt idx="2">
                  <c:v>0.32786885245901637</c:v>
                </c:pt>
                <c:pt idx="3">
                  <c:v>0.43333333333333335</c:v>
                </c:pt>
                <c:pt idx="4">
                  <c:v>0.43023255813953487</c:v>
                </c:pt>
                <c:pt idx="5">
                  <c:v>0.41463414634146339</c:v>
                </c:pt>
                <c:pt idx="6">
                  <c:v>0.21052631578947367</c:v>
                </c:pt>
                <c:pt idx="7">
                  <c:v>0.5714285714285714</c:v>
                </c:pt>
                <c:pt idx="8">
                  <c:v>0.6</c:v>
                </c:pt>
                <c:pt idx="9">
                  <c:v>0.34042553191489361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ECF-495B-B027-2ED8ADDA4525}"/>
            </c:ext>
          </c:extLst>
        </c:ser>
        <c:ser>
          <c:idx val="4"/>
          <c:order val="3"/>
          <c:tx>
            <c:strRef>
              <c:f>'[RESUMEN REGIONAL MATEMATICA 2do SECUNDARIA_final.xlsx]RESULTADOS POR I.E.'!$K$3</c:f>
              <c:strCache>
                <c:ptCount val="1"/>
                <c:pt idx="0">
                  <c:v>% LOGRO PREVISTO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I.E.'!$B$4:$C$13</c:f>
              <c:multiLvlStrCache>
                <c:ptCount val="10"/>
                <c:lvl>
                  <c:pt idx="0">
                    <c:v>94</c:v>
                  </c:pt>
                  <c:pt idx="1">
                    <c:v>134</c:v>
                  </c:pt>
                  <c:pt idx="2">
                    <c:v>61</c:v>
                  </c:pt>
                  <c:pt idx="3">
                    <c:v>60</c:v>
                  </c:pt>
                  <c:pt idx="4">
                    <c:v>86</c:v>
                  </c:pt>
                  <c:pt idx="5">
                    <c:v>82</c:v>
                  </c:pt>
                  <c:pt idx="6">
                    <c:v>95</c:v>
                  </c:pt>
                  <c:pt idx="7">
                    <c:v>28</c:v>
                  </c:pt>
                  <c:pt idx="8">
                    <c:v>10</c:v>
                  </c:pt>
                  <c:pt idx="9">
                    <c:v>47</c:v>
                  </c:pt>
                </c:lvl>
                <c:lvl>
                  <c:pt idx="0">
                    <c:v>28 DE JULIO</c:v>
                  </c:pt>
                  <c:pt idx="1">
                    <c:v>42003 GREGORIO ALBARRACIN</c:v>
                  </c:pt>
                  <c:pt idx="2">
                    <c:v>42005 JOSE ROSA ARA</c:v>
                  </c:pt>
                  <c:pt idx="3">
                    <c:v>42006 SAN FRANCISCO DE ASIS</c:v>
                  </c:pt>
                  <c:pt idx="4">
                    <c:v>42010 SANTISIMA NIÑA MARIA</c:v>
                  </c:pt>
                  <c:pt idx="5">
                    <c:v>42019 LASTENIA REJAS DE CASTAÑON</c:v>
                  </c:pt>
                  <c:pt idx="6">
                    <c:v>42021 FORTUNATO ZORA CARBAJAL</c:v>
                  </c:pt>
                  <c:pt idx="7">
                    <c:v>42022 DR. MODESTO MONTESINOS ZAMALLOA</c:v>
                  </c:pt>
                  <c:pt idx="8">
                    <c:v>42025 AURELIA ARCE VILDOSO</c:v>
                  </c:pt>
                  <c:pt idx="9">
                    <c:v>42032 JOSE JOAQUIN INCLAN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I.E.'!$K$4:$K$13</c:f>
              <c:numCache>
                <c:formatCode>0.00%</c:formatCode>
                <c:ptCount val="10"/>
                <c:pt idx="0">
                  <c:v>0.18085106382978725</c:v>
                </c:pt>
                <c:pt idx="1">
                  <c:v>0.11194029850746269</c:v>
                </c:pt>
                <c:pt idx="2">
                  <c:v>0.18032786885245902</c:v>
                </c:pt>
                <c:pt idx="3">
                  <c:v>0.15</c:v>
                </c:pt>
                <c:pt idx="4">
                  <c:v>0.16279069767441862</c:v>
                </c:pt>
                <c:pt idx="5">
                  <c:v>3.6585365853658534E-2</c:v>
                </c:pt>
                <c:pt idx="6">
                  <c:v>0</c:v>
                </c:pt>
                <c:pt idx="7">
                  <c:v>0.14285714285714285</c:v>
                </c:pt>
                <c:pt idx="8">
                  <c:v>0</c:v>
                </c:pt>
                <c:pt idx="9">
                  <c:v>4.2553191489361701E-2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ECF-495B-B027-2ED8ADDA4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3432720"/>
        <c:axId val="203433280"/>
        <c:axId val="0"/>
      </c:bar3DChart>
      <c:catAx>
        <c:axId val="203432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433280"/>
        <c:crosses val="autoZero"/>
        <c:auto val="1"/>
        <c:lblAlgn val="ctr"/>
        <c:lblOffset val="100"/>
        <c:noMultiLvlLbl val="0"/>
      </c:catAx>
      <c:valAx>
        <c:axId val="203433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4327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298192"/>
        <c:axId val="203298752"/>
      </c:barChart>
      <c:catAx>
        <c:axId val="20329819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298752"/>
        <c:crosses val="autoZero"/>
        <c:auto val="1"/>
        <c:lblAlgn val="ctr"/>
        <c:lblOffset val="100"/>
        <c:noMultiLvlLbl val="0"/>
      </c:catAx>
      <c:valAx>
        <c:axId val="203298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298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="1"/>
              <a:t>RESULTADOS</a:t>
            </a:r>
            <a:r>
              <a:rPr lang="es-PE" b="1" baseline="0"/>
              <a:t> PRUEBA DE SALIDA - SEGUNDO DE SECUNDARIA </a:t>
            </a:r>
          </a:p>
          <a:p>
            <a:pPr>
              <a:defRPr lang="es-E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="1" baseline="0"/>
              <a:t>MATEMATICA - UGEL TACNA</a:t>
            </a:r>
            <a:endParaRPr lang="es-PE" b="1"/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8284433432606576E-2"/>
          <c:y val="0.14533763977174669"/>
          <c:w val="0.90313840926341904"/>
          <c:h val="0.47818865426057378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'[RESUMEN REGIONAL MATEMATICA 2do SECUNDARIA_final.xlsx]RESULTADOS POR I.E.'!$H$3</c:f>
              <c:strCache>
                <c:ptCount val="1"/>
                <c:pt idx="0">
                  <c:v>% PREVIO INICIO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I.E.'!$B$14:$C$22</c:f>
              <c:multiLvlStrCache>
                <c:ptCount val="9"/>
                <c:lvl>
                  <c:pt idx="0">
                    <c:v>25</c:v>
                  </c:pt>
                  <c:pt idx="1">
                    <c:v>40</c:v>
                  </c:pt>
                  <c:pt idx="2">
                    <c:v>2</c:v>
                  </c:pt>
                  <c:pt idx="3">
                    <c:v>32</c:v>
                  </c:pt>
                  <c:pt idx="4">
                    <c:v>145</c:v>
                  </c:pt>
                  <c:pt idx="5">
                    <c:v>74</c:v>
                  </c:pt>
                  <c:pt idx="6">
                    <c:v>44</c:v>
                  </c:pt>
                  <c:pt idx="7">
                    <c:v>56</c:v>
                  </c:pt>
                  <c:pt idx="8">
                    <c:v>34</c:v>
                  </c:pt>
                </c:lvl>
                <c:lvl>
                  <c:pt idx="0">
                    <c:v>42036 JUAN MARIA REJAS</c:v>
                  </c:pt>
                  <c:pt idx="1">
                    <c:v>42044 ALFONSO UGARTE</c:v>
                  </c:pt>
                  <c:pt idx="2">
                    <c:v>42063 JOSE MARIA ARGUEDAS ALTAMIRANO</c:v>
                  </c:pt>
                  <c:pt idx="3">
                    <c:v>42072 CAROLINA FREYRE  ARIAS</c:v>
                  </c:pt>
                  <c:pt idx="4">
                    <c:v>SAN MARTIN DE PORRES</c:v>
                  </c:pt>
                  <c:pt idx="5">
                    <c:v>42088 DON JOSE DE SAN MARTIN</c:v>
                  </c:pt>
                  <c:pt idx="6">
                    <c:v>421950 WILMA SOTILLO D.BACIGALUPO</c:v>
                  </c:pt>
                  <c:pt idx="7">
                    <c:v>DR. JOSE ANTONIO ENCINAS FRANCO</c:v>
                  </c:pt>
                  <c:pt idx="8">
                    <c:v>42198 VICTOR RAUL HAYA DE LA TORRE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I.E.'!$H$14:$H$22</c:f>
              <c:numCache>
                <c:formatCode>0.00%</c:formatCode>
                <c:ptCount val="9"/>
                <c:pt idx="0">
                  <c:v>0.04</c:v>
                </c:pt>
                <c:pt idx="1">
                  <c:v>7.4999999999999997E-2</c:v>
                </c:pt>
                <c:pt idx="2">
                  <c:v>0</c:v>
                </c:pt>
                <c:pt idx="3">
                  <c:v>3.125E-2</c:v>
                </c:pt>
                <c:pt idx="4">
                  <c:v>3.4482758620689655E-2</c:v>
                </c:pt>
                <c:pt idx="5">
                  <c:v>0.10810810810810811</c:v>
                </c:pt>
                <c:pt idx="6">
                  <c:v>6.8181818181818177E-2</c:v>
                </c:pt>
                <c:pt idx="7">
                  <c:v>0.14285714285714285</c:v>
                </c:pt>
                <c:pt idx="8">
                  <c:v>8.8235294117647065E-2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19-4E6C-B77F-15689A651652}"/>
            </c:ext>
          </c:extLst>
        </c:ser>
        <c:ser>
          <c:idx val="2"/>
          <c:order val="1"/>
          <c:tx>
            <c:strRef>
              <c:f>'[RESUMEN REGIONAL MATEMATICA 2do SECUNDARIA_final.xlsx]RESULTADOS POR I.E.'!$I$3</c:f>
              <c:strCache>
                <c:ptCount val="1"/>
                <c:pt idx="0">
                  <c:v>% INICIO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I.E.'!$B$14:$C$22</c:f>
              <c:multiLvlStrCache>
                <c:ptCount val="9"/>
                <c:lvl>
                  <c:pt idx="0">
                    <c:v>25</c:v>
                  </c:pt>
                  <c:pt idx="1">
                    <c:v>40</c:v>
                  </c:pt>
                  <c:pt idx="2">
                    <c:v>2</c:v>
                  </c:pt>
                  <c:pt idx="3">
                    <c:v>32</c:v>
                  </c:pt>
                  <c:pt idx="4">
                    <c:v>145</c:v>
                  </c:pt>
                  <c:pt idx="5">
                    <c:v>74</c:v>
                  </c:pt>
                  <c:pt idx="6">
                    <c:v>44</c:v>
                  </c:pt>
                  <c:pt idx="7">
                    <c:v>56</c:v>
                  </c:pt>
                  <c:pt idx="8">
                    <c:v>34</c:v>
                  </c:pt>
                </c:lvl>
                <c:lvl>
                  <c:pt idx="0">
                    <c:v>42036 JUAN MARIA REJAS</c:v>
                  </c:pt>
                  <c:pt idx="1">
                    <c:v>42044 ALFONSO UGARTE</c:v>
                  </c:pt>
                  <c:pt idx="2">
                    <c:v>42063 JOSE MARIA ARGUEDAS ALTAMIRANO</c:v>
                  </c:pt>
                  <c:pt idx="3">
                    <c:v>42072 CAROLINA FREYRE  ARIAS</c:v>
                  </c:pt>
                  <c:pt idx="4">
                    <c:v>SAN MARTIN DE PORRES</c:v>
                  </c:pt>
                  <c:pt idx="5">
                    <c:v>42088 DON JOSE DE SAN MARTIN</c:v>
                  </c:pt>
                  <c:pt idx="6">
                    <c:v>421950 WILMA SOTILLO D.BACIGALUPO</c:v>
                  </c:pt>
                  <c:pt idx="7">
                    <c:v>DR. JOSE ANTONIO ENCINAS FRANCO</c:v>
                  </c:pt>
                  <c:pt idx="8">
                    <c:v>42198 VICTOR RAUL HAYA DE LA TORRE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I.E.'!$I$14:$I$22</c:f>
              <c:numCache>
                <c:formatCode>0.00%</c:formatCode>
                <c:ptCount val="9"/>
                <c:pt idx="0">
                  <c:v>0.4</c:v>
                </c:pt>
                <c:pt idx="1">
                  <c:v>0.65</c:v>
                </c:pt>
                <c:pt idx="2">
                  <c:v>1</c:v>
                </c:pt>
                <c:pt idx="3">
                  <c:v>0.78125</c:v>
                </c:pt>
                <c:pt idx="4">
                  <c:v>0.42758620689655175</c:v>
                </c:pt>
                <c:pt idx="5">
                  <c:v>0.56756756756756754</c:v>
                </c:pt>
                <c:pt idx="6">
                  <c:v>0.54545454545454541</c:v>
                </c:pt>
                <c:pt idx="7">
                  <c:v>0.6071428571428571</c:v>
                </c:pt>
                <c:pt idx="8">
                  <c:v>0.52941176470588236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319-4E6C-B77F-15689A651652}"/>
            </c:ext>
          </c:extLst>
        </c:ser>
        <c:ser>
          <c:idx val="3"/>
          <c:order val="2"/>
          <c:tx>
            <c:strRef>
              <c:f>'[RESUMEN REGIONAL MATEMATICA 2do SECUNDARIA_final.xlsx]RESULTADOS POR I.E.'!$J$3</c:f>
              <c:strCache>
                <c:ptCount val="1"/>
                <c:pt idx="0">
                  <c:v>% EN PROCESO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I.E.'!$B$14:$C$22</c:f>
              <c:multiLvlStrCache>
                <c:ptCount val="9"/>
                <c:lvl>
                  <c:pt idx="0">
                    <c:v>25</c:v>
                  </c:pt>
                  <c:pt idx="1">
                    <c:v>40</c:v>
                  </c:pt>
                  <c:pt idx="2">
                    <c:v>2</c:v>
                  </c:pt>
                  <c:pt idx="3">
                    <c:v>32</c:v>
                  </c:pt>
                  <c:pt idx="4">
                    <c:v>145</c:v>
                  </c:pt>
                  <c:pt idx="5">
                    <c:v>74</c:v>
                  </c:pt>
                  <c:pt idx="6">
                    <c:v>44</c:v>
                  </c:pt>
                  <c:pt idx="7">
                    <c:v>56</c:v>
                  </c:pt>
                  <c:pt idx="8">
                    <c:v>34</c:v>
                  </c:pt>
                </c:lvl>
                <c:lvl>
                  <c:pt idx="0">
                    <c:v>42036 JUAN MARIA REJAS</c:v>
                  </c:pt>
                  <c:pt idx="1">
                    <c:v>42044 ALFONSO UGARTE</c:v>
                  </c:pt>
                  <c:pt idx="2">
                    <c:v>42063 JOSE MARIA ARGUEDAS ALTAMIRANO</c:v>
                  </c:pt>
                  <c:pt idx="3">
                    <c:v>42072 CAROLINA FREYRE  ARIAS</c:v>
                  </c:pt>
                  <c:pt idx="4">
                    <c:v>SAN MARTIN DE PORRES</c:v>
                  </c:pt>
                  <c:pt idx="5">
                    <c:v>42088 DON JOSE DE SAN MARTIN</c:v>
                  </c:pt>
                  <c:pt idx="6">
                    <c:v>421950 WILMA SOTILLO D.BACIGALUPO</c:v>
                  </c:pt>
                  <c:pt idx="7">
                    <c:v>DR. JOSE ANTONIO ENCINAS FRANCO</c:v>
                  </c:pt>
                  <c:pt idx="8">
                    <c:v>42198 VICTOR RAUL HAYA DE LA TORRE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I.E.'!$J$14:$J$22</c:f>
              <c:numCache>
                <c:formatCode>0.00%</c:formatCode>
                <c:ptCount val="9"/>
                <c:pt idx="0">
                  <c:v>0.4</c:v>
                </c:pt>
                <c:pt idx="1">
                  <c:v>0.22500000000000001</c:v>
                </c:pt>
                <c:pt idx="2">
                  <c:v>0</c:v>
                </c:pt>
                <c:pt idx="3">
                  <c:v>0.1875</c:v>
                </c:pt>
                <c:pt idx="4">
                  <c:v>0.4</c:v>
                </c:pt>
                <c:pt idx="5">
                  <c:v>0.24324324324324326</c:v>
                </c:pt>
                <c:pt idx="6">
                  <c:v>0.31818181818181818</c:v>
                </c:pt>
                <c:pt idx="7">
                  <c:v>0.21428571428571427</c:v>
                </c:pt>
                <c:pt idx="8">
                  <c:v>0.3235294117647059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319-4E6C-B77F-15689A651652}"/>
            </c:ext>
          </c:extLst>
        </c:ser>
        <c:ser>
          <c:idx val="4"/>
          <c:order val="3"/>
          <c:tx>
            <c:strRef>
              <c:f>'[RESUMEN REGIONAL MATEMATICA 2do SECUNDARIA_final.xlsx]RESULTADOS POR I.E.'!$K$3</c:f>
              <c:strCache>
                <c:ptCount val="1"/>
                <c:pt idx="0">
                  <c:v>% LOGRO PREVISTO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I.E.'!$B$14:$C$22</c:f>
              <c:multiLvlStrCache>
                <c:ptCount val="9"/>
                <c:lvl>
                  <c:pt idx="0">
                    <c:v>25</c:v>
                  </c:pt>
                  <c:pt idx="1">
                    <c:v>40</c:v>
                  </c:pt>
                  <c:pt idx="2">
                    <c:v>2</c:v>
                  </c:pt>
                  <c:pt idx="3">
                    <c:v>32</c:v>
                  </c:pt>
                  <c:pt idx="4">
                    <c:v>145</c:v>
                  </c:pt>
                  <c:pt idx="5">
                    <c:v>74</c:v>
                  </c:pt>
                  <c:pt idx="6">
                    <c:v>44</c:v>
                  </c:pt>
                  <c:pt idx="7">
                    <c:v>56</c:v>
                  </c:pt>
                  <c:pt idx="8">
                    <c:v>34</c:v>
                  </c:pt>
                </c:lvl>
                <c:lvl>
                  <c:pt idx="0">
                    <c:v>42036 JUAN MARIA REJAS</c:v>
                  </c:pt>
                  <c:pt idx="1">
                    <c:v>42044 ALFONSO UGARTE</c:v>
                  </c:pt>
                  <c:pt idx="2">
                    <c:v>42063 JOSE MARIA ARGUEDAS ALTAMIRANO</c:v>
                  </c:pt>
                  <c:pt idx="3">
                    <c:v>42072 CAROLINA FREYRE  ARIAS</c:v>
                  </c:pt>
                  <c:pt idx="4">
                    <c:v>SAN MARTIN DE PORRES</c:v>
                  </c:pt>
                  <c:pt idx="5">
                    <c:v>42088 DON JOSE DE SAN MARTIN</c:v>
                  </c:pt>
                  <c:pt idx="6">
                    <c:v>421950 WILMA SOTILLO D.BACIGALUPO</c:v>
                  </c:pt>
                  <c:pt idx="7">
                    <c:v>DR. JOSE ANTONIO ENCINAS FRANCO</c:v>
                  </c:pt>
                  <c:pt idx="8">
                    <c:v>42198 VICTOR RAUL HAYA DE LA TORRE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I.E.'!$K$14:$K$22</c:f>
              <c:numCache>
                <c:formatCode>0.00%</c:formatCode>
                <c:ptCount val="9"/>
                <c:pt idx="0">
                  <c:v>0.16</c:v>
                </c:pt>
                <c:pt idx="1">
                  <c:v>0.05</c:v>
                </c:pt>
                <c:pt idx="2">
                  <c:v>0</c:v>
                </c:pt>
                <c:pt idx="3">
                  <c:v>0</c:v>
                </c:pt>
                <c:pt idx="4">
                  <c:v>0.13793103448275862</c:v>
                </c:pt>
                <c:pt idx="5">
                  <c:v>8.1081081081081086E-2</c:v>
                </c:pt>
                <c:pt idx="6">
                  <c:v>6.8181818181818177E-2</c:v>
                </c:pt>
                <c:pt idx="7">
                  <c:v>3.5714285714285712E-2</c:v>
                </c:pt>
                <c:pt idx="8">
                  <c:v>5.8823529411764705E-2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319-4E6C-B77F-15689A6516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3302672"/>
        <c:axId val="203303232"/>
        <c:axId val="0"/>
      </c:bar3DChart>
      <c:catAx>
        <c:axId val="203302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303232"/>
        <c:crosses val="autoZero"/>
        <c:auto val="1"/>
        <c:lblAlgn val="ctr"/>
        <c:lblOffset val="100"/>
        <c:noMultiLvlLbl val="0"/>
      </c:catAx>
      <c:valAx>
        <c:axId val="203303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3026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793168"/>
        <c:axId val="203793728"/>
      </c:barChart>
      <c:catAx>
        <c:axId val="20379316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793728"/>
        <c:crosses val="autoZero"/>
        <c:auto val="1"/>
        <c:lblAlgn val="ctr"/>
        <c:lblOffset val="100"/>
        <c:noMultiLvlLbl val="0"/>
      </c:catAx>
      <c:valAx>
        <c:axId val="203793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793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="1"/>
              <a:t>RESULTADOS</a:t>
            </a:r>
            <a:r>
              <a:rPr lang="es-PE" b="1" baseline="0"/>
              <a:t> PRUEBA DE SALIDA - SEGUNDO DE SECUNDARIA</a:t>
            </a:r>
          </a:p>
          <a:p>
            <a:pPr>
              <a:defRPr lang="es-E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="1" baseline="0"/>
              <a:t>MATEMATICA - UGEL TACNA</a:t>
            </a:r>
            <a:endParaRPr lang="es-PE" b="1"/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5379244453392812"/>
          <c:y val="9.2896961374254711E-2"/>
          <c:w val="0.90313840926341904"/>
          <c:h val="0.47818865426057378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'[RESUMEN REGIONAL MATEMATICA 2do SECUNDARIA_final.xlsx]RESULTADOS POR I.E.'!$H$3</c:f>
              <c:strCache>
                <c:ptCount val="1"/>
                <c:pt idx="0">
                  <c:v>% PREVIO INICIO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I.E.'!$B$23:$C$32</c:f>
              <c:multiLvlStrCache>
                <c:ptCount val="10"/>
                <c:lvl>
                  <c:pt idx="0">
                    <c:v>20</c:v>
                  </c:pt>
                  <c:pt idx="1">
                    <c:v>21</c:v>
                  </c:pt>
                  <c:pt idx="2">
                    <c:v>108</c:v>
                  </c:pt>
                  <c:pt idx="3">
                    <c:v>104</c:v>
                  </c:pt>
                  <c:pt idx="4">
                    <c:v>79</c:v>
                  </c:pt>
                  <c:pt idx="5">
                    <c:v>170</c:v>
                  </c:pt>
                  <c:pt idx="6">
                    <c:v>172</c:v>
                  </c:pt>
                  <c:pt idx="7">
                    <c:v>57</c:v>
                  </c:pt>
                  <c:pt idx="8">
                    <c:v>87</c:v>
                  </c:pt>
                  <c:pt idx="9">
                    <c:v>19</c:v>
                  </c:pt>
                </c:lvl>
                <c:lvl>
                  <c:pt idx="0">
                    <c:v>42199 JUAN VELASCO ALVARADO</c:v>
                  </c:pt>
                  <c:pt idx="1">
                    <c:v>42211 ALFONSO EYZAGUIRRE TARA</c:v>
                  </c:pt>
                  <c:pt idx="2">
                    <c:v>42217 NUESTROS HEROES DE LA GUERRA DEL PACIFICO</c:v>
                  </c:pt>
                  <c:pt idx="3">
                    <c:v>42218 MARISCAL CACERES</c:v>
                  </c:pt>
                  <c:pt idx="4">
                    <c:v>42223 MANUEL DE MENDIBURU</c:v>
                  </c:pt>
                  <c:pt idx="5">
                    <c:v>42237 JORGE CHAVEZ</c:v>
                  </c:pt>
                  <c:pt idx="6">
                    <c:v>42239 ENRIQUE PALLARDELLE</c:v>
                  </c:pt>
                  <c:pt idx="7">
                    <c:v>42241 HERMOGENES ARENAS YAÑEZ</c:v>
                  </c:pt>
                  <c:pt idx="8">
                    <c:v>42250 CESAR COHAILA TAMAYO</c:v>
                  </c:pt>
                  <c:pt idx="9">
                    <c:v>42251 SIMON BOLIVAR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I.E.'!$H$23:$H$32</c:f>
              <c:numCache>
                <c:formatCode>0.00%</c:formatCode>
                <c:ptCount val="10"/>
                <c:pt idx="0">
                  <c:v>0.25</c:v>
                </c:pt>
                <c:pt idx="1">
                  <c:v>0.14285714285714285</c:v>
                </c:pt>
                <c:pt idx="2">
                  <c:v>0.15740740740740741</c:v>
                </c:pt>
                <c:pt idx="3">
                  <c:v>0.20192307692307693</c:v>
                </c:pt>
                <c:pt idx="4">
                  <c:v>0.21518987341772153</c:v>
                </c:pt>
                <c:pt idx="5">
                  <c:v>0.11764705882352941</c:v>
                </c:pt>
                <c:pt idx="6">
                  <c:v>9.3023255813953487E-2</c:v>
                </c:pt>
                <c:pt idx="7">
                  <c:v>8.771929824561403E-2</c:v>
                </c:pt>
                <c:pt idx="8">
                  <c:v>6.8965517241379309E-2</c:v>
                </c:pt>
                <c:pt idx="9">
                  <c:v>0.47368421052631576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3F-4402-8E8B-00FBE8E2CE14}"/>
            </c:ext>
          </c:extLst>
        </c:ser>
        <c:ser>
          <c:idx val="2"/>
          <c:order val="1"/>
          <c:tx>
            <c:strRef>
              <c:f>'[RESUMEN REGIONAL MATEMATICA 2do SECUNDARIA_final.xlsx]RESULTADOS POR I.E.'!$I$3</c:f>
              <c:strCache>
                <c:ptCount val="1"/>
                <c:pt idx="0">
                  <c:v>% INICIO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I.E.'!$B$23:$C$32</c:f>
              <c:multiLvlStrCache>
                <c:ptCount val="10"/>
                <c:lvl>
                  <c:pt idx="0">
                    <c:v>20</c:v>
                  </c:pt>
                  <c:pt idx="1">
                    <c:v>21</c:v>
                  </c:pt>
                  <c:pt idx="2">
                    <c:v>108</c:v>
                  </c:pt>
                  <c:pt idx="3">
                    <c:v>104</c:v>
                  </c:pt>
                  <c:pt idx="4">
                    <c:v>79</c:v>
                  </c:pt>
                  <c:pt idx="5">
                    <c:v>170</c:v>
                  </c:pt>
                  <c:pt idx="6">
                    <c:v>172</c:v>
                  </c:pt>
                  <c:pt idx="7">
                    <c:v>57</c:v>
                  </c:pt>
                  <c:pt idx="8">
                    <c:v>87</c:v>
                  </c:pt>
                  <c:pt idx="9">
                    <c:v>19</c:v>
                  </c:pt>
                </c:lvl>
                <c:lvl>
                  <c:pt idx="0">
                    <c:v>42199 JUAN VELASCO ALVARADO</c:v>
                  </c:pt>
                  <c:pt idx="1">
                    <c:v>42211 ALFONSO EYZAGUIRRE TARA</c:v>
                  </c:pt>
                  <c:pt idx="2">
                    <c:v>42217 NUESTROS HEROES DE LA GUERRA DEL PACIFICO</c:v>
                  </c:pt>
                  <c:pt idx="3">
                    <c:v>42218 MARISCAL CACERES</c:v>
                  </c:pt>
                  <c:pt idx="4">
                    <c:v>42223 MANUEL DE MENDIBURU</c:v>
                  </c:pt>
                  <c:pt idx="5">
                    <c:v>42237 JORGE CHAVEZ</c:v>
                  </c:pt>
                  <c:pt idx="6">
                    <c:v>42239 ENRIQUE PALLARDELLE</c:v>
                  </c:pt>
                  <c:pt idx="7">
                    <c:v>42241 HERMOGENES ARENAS YAÑEZ</c:v>
                  </c:pt>
                  <c:pt idx="8">
                    <c:v>42250 CESAR COHAILA TAMAYO</c:v>
                  </c:pt>
                  <c:pt idx="9">
                    <c:v>42251 SIMON BOLIVAR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I.E.'!$I$23:$I$32</c:f>
              <c:numCache>
                <c:formatCode>0.00%</c:formatCode>
                <c:ptCount val="10"/>
                <c:pt idx="0">
                  <c:v>0.6</c:v>
                </c:pt>
                <c:pt idx="1">
                  <c:v>0.80952380952380953</c:v>
                </c:pt>
                <c:pt idx="2">
                  <c:v>0.54629629629629628</c:v>
                </c:pt>
                <c:pt idx="3">
                  <c:v>0.57692307692307687</c:v>
                </c:pt>
                <c:pt idx="4">
                  <c:v>0.60759493670886078</c:v>
                </c:pt>
                <c:pt idx="5">
                  <c:v>0.52352941176470591</c:v>
                </c:pt>
                <c:pt idx="6">
                  <c:v>0.44186046511627908</c:v>
                </c:pt>
                <c:pt idx="7">
                  <c:v>0.49122807017543857</c:v>
                </c:pt>
                <c:pt idx="8">
                  <c:v>0.52873563218390807</c:v>
                </c:pt>
                <c:pt idx="9">
                  <c:v>0.42105263157894735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03F-4402-8E8B-00FBE8E2CE14}"/>
            </c:ext>
          </c:extLst>
        </c:ser>
        <c:ser>
          <c:idx val="3"/>
          <c:order val="2"/>
          <c:tx>
            <c:strRef>
              <c:f>'[RESUMEN REGIONAL MATEMATICA 2do SECUNDARIA_final.xlsx]RESULTADOS POR I.E.'!$J$3</c:f>
              <c:strCache>
                <c:ptCount val="1"/>
                <c:pt idx="0">
                  <c:v>% EN PROCESO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I.E.'!$B$23:$C$32</c:f>
              <c:multiLvlStrCache>
                <c:ptCount val="10"/>
                <c:lvl>
                  <c:pt idx="0">
                    <c:v>20</c:v>
                  </c:pt>
                  <c:pt idx="1">
                    <c:v>21</c:v>
                  </c:pt>
                  <c:pt idx="2">
                    <c:v>108</c:v>
                  </c:pt>
                  <c:pt idx="3">
                    <c:v>104</c:v>
                  </c:pt>
                  <c:pt idx="4">
                    <c:v>79</c:v>
                  </c:pt>
                  <c:pt idx="5">
                    <c:v>170</c:v>
                  </c:pt>
                  <c:pt idx="6">
                    <c:v>172</c:v>
                  </c:pt>
                  <c:pt idx="7">
                    <c:v>57</c:v>
                  </c:pt>
                  <c:pt idx="8">
                    <c:v>87</c:v>
                  </c:pt>
                  <c:pt idx="9">
                    <c:v>19</c:v>
                  </c:pt>
                </c:lvl>
                <c:lvl>
                  <c:pt idx="0">
                    <c:v>42199 JUAN VELASCO ALVARADO</c:v>
                  </c:pt>
                  <c:pt idx="1">
                    <c:v>42211 ALFONSO EYZAGUIRRE TARA</c:v>
                  </c:pt>
                  <c:pt idx="2">
                    <c:v>42217 NUESTROS HEROES DE LA GUERRA DEL PACIFICO</c:v>
                  </c:pt>
                  <c:pt idx="3">
                    <c:v>42218 MARISCAL CACERES</c:v>
                  </c:pt>
                  <c:pt idx="4">
                    <c:v>42223 MANUEL DE MENDIBURU</c:v>
                  </c:pt>
                  <c:pt idx="5">
                    <c:v>42237 JORGE CHAVEZ</c:v>
                  </c:pt>
                  <c:pt idx="6">
                    <c:v>42239 ENRIQUE PALLARDELLE</c:v>
                  </c:pt>
                  <c:pt idx="7">
                    <c:v>42241 HERMOGENES ARENAS YAÑEZ</c:v>
                  </c:pt>
                  <c:pt idx="8">
                    <c:v>42250 CESAR COHAILA TAMAYO</c:v>
                  </c:pt>
                  <c:pt idx="9">
                    <c:v>42251 SIMON BOLIVAR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I.E.'!$J$23:$J$32</c:f>
              <c:numCache>
                <c:formatCode>0.00%</c:formatCode>
                <c:ptCount val="10"/>
                <c:pt idx="0">
                  <c:v>0.15</c:v>
                </c:pt>
                <c:pt idx="1">
                  <c:v>4.7619047619047616E-2</c:v>
                </c:pt>
                <c:pt idx="2">
                  <c:v>0.27777777777777779</c:v>
                </c:pt>
                <c:pt idx="3">
                  <c:v>0.20192307692307693</c:v>
                </c:pt>
                <c:pt idx="4">
                  <c:v>0.16455696202531644</c:v>
                </c:pt>
                <c:pt idx="5">
                  <c:v>0.31764705882352939</c:v>
                </c:pt>
                <c:pt idx="6">
                  <c:v>0.33139534883720928</c:v>
                </c:pt>
                <c:pt idx="7">
                  <c:v>0.35087719298245612</c:v>
                </c:pt>
                <c:pt idx="8">
                  <c:v>0.31034482758620691</c:v>
                </c:pt>
                <c:pt idx="9">
                  <c:v>0.10526315789473684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03F-4402-8E8B-00FBE8E2CE14}"/>
            </c:ext>
          </c:extLst>
        </c:ser>
        <c:ser>
          <c:idx val="4"/>
          <c:order val="3"/>
          <c:tx>
            <c:strRef>
              <c:f>'[RESUMEN REGIONAL MATEMATICA 2do SECUNDARIA_final.xlsx]RESULTADOS POR I.E.'!$K$3</c:f>
              <c:strCache>
                <c:ptCount val="1"/>
                <c:pt idx="0">
                  <c:v>% LOGRO PREVISTO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I.E.'!$B$23:$C$32</c:f>
              <c:multiLvlStrCache>
                <c:ptCount val="10"/>
                <c:lvl>
                  <c:pt idx="0">
                    <c:v>20</c:v>
                  </c:pt>
                  <c:pt idx="1">
                    <c:v>21</c:v>
                  </c:pt>
                  <c:pt idx="2">
                    <c:v>108</c:v>
                  </c:pt>
                  <c:pt idx="3">
                    <c:v>104</c:v>
                  </c:pt>
                  <c:pt idx="4">
                    <c:v>79</c:v>
                  </c:pt>
                  <c:pt idx="5">
                    <c:v>170</c:v>
                  </c:pt>
                  <c:pt idx="6">
                    <c:v>172</c:v>
                  </c:pt>
                  <c:pt idx="7">
                    <c:v>57</c:v>
                  </c:pt>
                  <c:pt idx="8">
                    <c:v>87</c:v>
                  </c:pt>
                  <c:pt idx="9">
                    <c:v>19</c:v>
                  </c:pt>
                </c:lvl>
                <c:lvl>
                  <c:pt idx="0">
                    <c:v>42199 JUAN VELASCO ALVARADO</c:v>
                  </c:pt>
                  <c:pt idx="1">
                    <c:v>42211 ALFONSO EYZAGUIRRE TARA</c:v>
                  </c:pt>
                  <c:pt idx="2">
                    <c:v>42217 NUESTROS HEROES DE LA GUERRA DEL PACIFICO</c:v>
                  </c:pt>
                  <c:pt idx="3">
                    <c:v>42218 MARISCAL CACERES</c:v>
                  </c:pt>
                  <c:pt idx="4">
                    <c:v>42223 MANUEL DE MENDIBURU</c:v>
                  </c:pt>
                  <c:pt idx="5">
                    <c:v>42237 JORGE CHAVEZ</c:v>
                  </c:pt>
                  <c:pt idx="6">
                    <c:v>42239 ENRIQUE PALLARDELLE</c:v>
                  </c:pt>
                  <c:pt idx="7">
                    <c:v>42241 HERMOGENES ARENAS YAÑEZ</c:v>
                  </c:pt>
                  <c:pt idx="8">
                    <c:v>42250 CESAR COHAILA TAMAYO</c:v>
                  </c:pt>
                  <c:pt idx="9">
                    <c:v>42251 SIMON BOLIVAR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I.E.'!$K$23:$K$32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1.8518518518518517E-2</c:v>
                </c:pt>
                <c:pt idx="3">
                  <c:v>1.9230769230769232E-2</c:v>
                </c:pt>
                <c:pt idx="4">
                  <c:v>1.2658227848101266E-2</c:v>
                </c:pt>
                <c:pt idx="5">
                  <c:v>4.1176470588235294E-2</c:v>
                </c:pt>
                <c:pt idx="6">
                  <c:v>0.13372093023255813</c:v>
                </c:pt>
                <c:pt idx="7">
                  <c:v>7.0175438596491224E-2</c:v>
                </c:pt>
                <c:pt idx="8">
                  <c:v>9.1954022988505746E-2</c:v>
                </c:pt>
                <c:pt idx="9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03F-4402-8E8B-00FBE8E2CE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3797648"/>
        <c:axId val="203798208"/>
        <c:axId val="0"/>
      </c:bar3DChart>
      <c:catAx>
        <c:axId val="20379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798208"/>
        <c:crosses val="autoZero"/>
        <c:auto val="1"/>
        <c:lblAlgn val="ctr"/>
        <c:lblOffset val="100"/>
        <c:noMultiLvlLbl val="0"/>
      </c:catAx>
      <c:valAx>
        <c:axId val="203798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7976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887264"/>
        <c:axId val="203887824"/>
      </c:barChart>
      <c:catAx>
        <c:axId val="2038872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887824"/>
        <c:crosses val="autoZero"/>
        <c:auto val="1"/>
        <c:lblAlgn val="ctr"/>
        <c:lblOffset val="100"/>
        <c:noMultiLvlLbl val="0"/>
      </c:catAx>
      <c:valAx>
        <c:axId val="203887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3887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="1"/>
              <a:t>RESULTADOS</a:t>
            </a:r>
            <a:r>
              <a:rPr lang="es-PE" b="1" baseline="0"/>
              <a:t> PRUEBA DE SALIDA - SEGUNDO DE SECUNDARIA</a:t>
            </a:r>
          </a:p>
          <a:p>
            <a:pPr>
              <a:defRPr lang="es-E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="1" baseline="0"/>
              <a:t>MATEMATICA - UGEL TACNA</a:t>
            </a:r>
            <a:endParaRPr lang="es-PE" b="1"/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8284433432606576E-2"/>
          <c:y val="0.14533763977174669"/>
          <c:w val="0.90313840926341904"/>
          <c:h val="0.47818865426057378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'[RESUMEN REGIONAL MATEMATICA 2do SECUNDARIA_final.xlsx]RESULTADOS POR I.E.'!$H$3</c:f>
              <c:strCache>
                <c:ptCount val="1"/>
                <c:pt idx="0">
                  <c:v>% PREVIO INICIO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I.E.'!$B$33:$C$40</c:f>
              <c:multiLvlStrCache>
                <c:ptCount val="8"/>
                <c:lvl>
                  <c:pt idx="0">
                    <c:v>87</c:v>
                  </c:pt>
                  <c:pt idx="1">
                    <c:v>74</c:v>
                  </c:pt>
                  <c:pt idx="2">
                    <c:v>45</c:v>
                  </c:pt>
                  <c:pt idx="3">
                    <c:v>76</c:v>
                  </c:pt>
                  <c:pt idx="4">
                    <c:v>26</c:v>
                  </c:pt>
                  <c:pt idx="5">
                    <c:v>79</c:v>
                  </c:pt>
                  <c:pt idx="6">
                    <c:v>105</c:v>
                  </c:pt>
                  <c:pt idx="7">
                    <c:v>121</c:v>
                  </c:pt>
                </c:lvl>
                <c:lvl>
                  <c:pt idx="0">
                    <c:v>42253 GERARDO ARIAS COPAJA</c:v>
                  </c:pt>
                  <c:pt idx="1">
                    <c:v>42255 SANTA TERESITA DEL NIÑO JESUS</c:v>
                  </c:pt>
                  <c:pt idx="2">
                    <c:v>42256 ESPERANZA MARTINEZ DE LOPEZ</c:v>
                  </c:pt>
                  <c:pt idx="3">
                    <c:v>42928 CARLOS ARMANDO LAURA</c:v>
                  </c:pt>
                  <c:pt idx="4">
                    <c:v>43005 MODESTO MOLINA</c:v>
                  </c:pt>
                  <c:pt idx="5">
                    <c:v>43006 MERCEDES INDACOCHEA</c:v>
                  </c:pt>
                  <c:pt idx="6">
                    <c:v>43008 JORGE MARTORELL FLORES</c:v>
                  </c:pt>
                  <c:pt idx="7">
                    <c:v>43009 MARIA UGARTECHE DE MACLEAN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I.E.'!$H$33:$H$40</c:f>
              <c:numCache>
                <c:formatCode>0.00%</c:formatCode>
                <c:ptCount val="8"/>
                <c:pt idx="0">
                  <c:v>4.5977011494252873E-2</c:v>
                </c:pt>
                <c:pt idx="1">
                  <c:v>5.4054054054054057E-2</c:v>
                </c:pt>
                <c:pt idx="2">
                  <c:v>2.2222222222222223E-2</c:v>
                </c:pt>
                <c:pt idx="3">
                  <c:v>1.3157894736842105E-2</c:v>
                </c:pt>
                <c:pt idx="4">
                  <c:v>3.8461538461538464E-2</c:v>
                </c:pt>
                <c:pt idx="5">
                  <c:v>0.10126582278481013</c:v>
                </c:pt>
                <c:pt idx="6">
                  <c:v>0.11428571428571428</c:v>
                </c:pt>
                <c:pt idx="7">
                  <c:v>4.9586776859504134E-2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E6E-428F-B9C1-E6B643517954}"/>
            </c:ext>
          </c:extLst>
        </c:ser>
        <c:ser>
          <c:idx val="2"/>
          <c:order val="1"/>
          <c:tx>
            <c:strRef>
              <c:f>'[RESUMEN REGIONAL MATEMATICA 2do SECUNDARIA_final.xlsx]RESULTADOS POR I.E.'!$I$3</c:f>
              <c:strCache>
                <c:ptCount val="1"/>
                <c:pt idx="0">
                  <c:v>% INICIO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I.E.'!$B$33:$C$40</c:f>
              <c:multiLvlStrCache>
                <c:ptCount val="8"/>
                <c:lvl>
                  <c:pt idx="0">
                    <c:v>87</c:v>
                  </c:pt>
                  <c:pt idx="1">
                    <c:v>74</c:v>
                  </c:pt>
                  <c:pt idx="2">
                    <c:v>45</c:v>
                  </c:pt>
                  <c:pt idx="3">
                    <c:v>76</c:v>
                  </c:pt>
                  <c:pt idx="4">
                    <c:v>26</c:v>
                  </c:pt>
                  <c:pt idx="5">
                    <c:v>79</c:v>
                  </c:pt>
                  <c:pt idx="6">
                    <c:v>105</c:v>
                  </c:pt>
                  <c:pt idx="7">
                    <c:v>121</c:v>
                  </c:pt>
                </c:lvl>
                <c:lvl>
                  <c:pt idx="0">
                    <c:v>42253 GERARDO ARIAS COPAJA</c:v>
                  </c:pt>
                  <c:pt idx="1">
                    <c:v>42255 SANTA TERESITA DEL NIÑO JESUS</c:v>
                  </c:pt>
                  <c:pt idx="2">
                    <c:v>42256 ESPERANZA MARTINEZ DE LOPEZ</c:v>
                  </c:pt>
                  <c:pt idx="3">
                    <c:v>42928 CARLOS ARMANDO LAURA</c:v>
                  </c:pt>
                  <c:pt idx="4">
                    <c:v>43005 MODESTO MOLINA</c:v>
                  </c:pt>
                  <c:pt idx="5">
                    <c:v>43006 MERCEDES INDACOCHEA</c:v>
                  </c:pt>
                  <c:pt idx="6">
                    <c:v>43008 JORGE MARTORELL FLORES</c:v>
                  </c:pt>
                  <c:pt idx="7">
                    <c:v>43009 MARIA UGARTECHE DE MACLEAN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I.E.'!$I$33:$I$40</c:f>
              <c:numCache>
                <c:formatCode>0.00%</c:formatCode>
                <c:ptCount val="8"/>
                <c:pt idx="0">
                  <c:v>0.52873563218390807</c:v>
                </c:pt>
                <c:pt idx="1">
                  <c:v>0.48648648648648651</c:v>
                </c:pt>
                <c:pt idx="2">
                  <c:v>0.64444444444444449</c:v>
                </c:pt>
                <c:pt idx="3">
                  <c:v>0.65789473684210531</c:v>
                </c:pt>
                <c:pt idx="4">
                  <c:v>0.76923076923076927</c:v>
                </c:pt>
                <c:pt idx="5">
                  <c:v>0.58227848101265822</c:v>
                </c:pt>
                <c:pt idx="6">
                  <c:v>0.56190476190476191</c:v>
                </c:pt>
                <c:pt idx="7">
                  <c:v>0.42975206611570249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E6E-428F-B9C1-E6B643517954}"/>
            </c:ext>
          </c:extLst>
        </c:ser>
        <c:ser>
          <c:idx val="3"/>
          <c:order val="2"/>
          <c:tx>
            <c:strRef>
              <c:f>'[RESUMEN REGIONAL MATEMATICA 2do SECUNDARIA_final.xlsx]RESULTADOS POR I.E.'!$J$3</c:f>
              <c:strCache>
                <c:ptCount val="1"/>
                <c:pt idx="0">
                  <c:v>% EN PROCESO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I.E.'!$B$33:$C$40</c:f>
              <c:multiLvlStrCache>
                <c:ptCount val="8"/>
                <c:lvl>
                  <c:pt idx="0">
                    <c:v>87</c:v>
                  </c:pt>
                  <c:pt idx="1">
                    <c:v>74</c:v>
                  </c:pt>
                  <c:pt idx="2">
                    <c:v>45</c:v>
                  </c:pt>
                  <c:pt idx="3">
                    <c:v>76</c:v>
                  </c:pt>
                  <c:pt idx="4">
                    <c:v>26</c:v>
                  </c:pt>
                  <c:pt idx="5">
                    <c:v>79</c:v>
                  </c:pt>
                  <c:pt idx="6">
                    <c:v>105</c:v>
                  </c:pt>
                  <c:pt idx="7">
                    <c:v>121</c:v>
                  </c:pt>
                </c:lvl>
                <c:lvl>
                  <c:pt idx="0">
                    <c:v>42253 GERARDO ARIAS COPAJA</c:v>
                  </c:pt>
                  <c:pt idx="1">
                    <c:v>42255 SANTA TERESITA DEL NIÑO JESUS</c:v>
                  </c:pt>
                  <c:pt idx="2">
                    <c:v>42256 ESPERANZA MARTINEZ DE LOPEZ</c:v>
                  </c:pt>
                  <c:pt idx="3">
                    <c:v>42928 CARLOS ARMANDO LAURA</c:v>
                  </c:pt>
                  <c:pt idx="4">
                    <c:v>43005 MODESTO MOLINA</c:v>
                  </c:pt>
                  <c:pt idx="5">
                    <c:v>43006 MERCEDES INDACOCHEA</c:v>
                  </c:pt>
                  <c:pt idx="6">
                    <c:v>43008 JORGE MARTORELL FLORES</c:v>
                  </c:pt>
                  <c:pt idx="7">
                    <c:v>43009 MARIA UGARTECHE DE MACLEAN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I.E.'!$J$33:$J$40</c:f>
              <c:numCache>
                <c:formatCode>0.00%</c:formatCode>
                <c:ptCount val="8"/>
                <c:pt idx="0">
                  <c:v>0.36781609195402298</c:v>
                </c:pt>
                <c:pt idx="1">
                  <c:v>0.3108108108108108</c:v>
                </c:pt>
                <c:pt idx="2">
                  <c:v>0.22222222222222221</c:v>
                </c:pt>
                <c:pt idx="3">
                  <c:v>0.26315789473684209</c:v>
                </c:pt>
                <c:pt idx="4">
                  <c:v>0.19230769230769232</c:v>
                </c:pt>
                <c:pt idx="5">
                  <c:v>0.25316455696202533</c:v>
                </c:pt>
                <c:pt idx="6">
                  <c:v>0.26666666666666666</c:v>
                </c:pt>
                <c:pt idx="7">
                  <c:v>0.43801652892561982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E6E-428F-B9C1-E6B643517954}"/>
            </c:ext>
          </c:extLst>
        </c:ser>
        <c:ser>
          <c:idx val="4"/>
          <c:order val="3"/>
          <c:tx>
            <c:strRef>
              <c:f>'[RESUMEN REGIONAL MATEMATICA 2do SECUNDARIA_final.xlsx]RESULTADOS POR I.E.'!$K$3</c:f>
              <c:strCache>
                <c:ptCount val="1"/>
                <c:pt idx="0">
                  <c:v>% LOGRO PREVISTO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multiLvlStrRef>
              <c:f>'[RESUMEN REGIONAL MATEMATICA 2do SECUNDARIA_final.xlsx]RESULTADOS POR I.E.'!$B$33:$C$40</c:f>
              <c:multiLvlStrCache>
                <c:ptCount val="8"/>
                <c:lvl>
                  <c:pt idx="0">
                    <c:v>87</c:v>
                  </c:pt>
                  <c:pt idx="1">
                    <c:v>74</c:v>
                  </c:pt>
                  <c:pt idx="2">
                    <c:v>45</c:v>
                  </c:pt>
                  <c:pt idx="3">
                    <c:v>76</c:v>
                  </c:pt>
                  <c:pt idx="4">
                    <c:v>26</c:v>
                  </c:pt>
                  <c:pt idx="5">
                    <c:v>79</c:v>
                  </c:pt>
                  <c:pt idx="6">
                    <c:v>105</c:v>
                  </c:pt>
                  <c:pt idx="7">
                    <c:v>121</c:v>
                  </c:pt>
                </c:lvl>
                <c:lvl>
                  <c:pt idx="0">
                    <c:v>42253 GERARDO ARIAS COPAJA</c:v>
                  </c:pt>
                  <c:pt idx="1">
                    <c:v>42255 SANTA TERESITA DEL NIÑO JESUS</c:v>
                  </c:pt>
                  <c:pt idx="2">
                    <c:v>42256 ESPERANZA MARTINEZ DE LOPEZ</c:v>
                  </c:pt>
                  <c:pt idx="3">
                    <c:v>42928 CARLOS ARMANDO LAURA</c:v>
                  </c:pt>
                  <c:pt idx="4">
                    <c:v>43005 MODESTO MOLINA</c:v>
                  </c:pt>
                  <c:pt idx="5">
                    <c:v>43006 MERCEDES INDACOCHEA</c:v>
                  </c:pt>
                  <c:pt idx="6">
                    <c:v>43008 JORGE MARTORELL FLORES</c:v>
                  </c:pt>
                  <c:pt idx="7">
                    <c:v>43009 MARIA UGARTECHE DE MACLEAN</c:v>
                  </c:pt>
                </c:lvl>
              </c:multiLvlStrCache>
            </c:multiLvlStrRef>
          </c:cat>
          <c:val>
            <c:numRef>
              <c:f>'[RESUMEN REGIONAL MATEMATICA 2do SECUNDARIA_final.xlsx]RESULTADOS POR I.E.'!$K$33:$K$40</c:f>
              <c:numCache>
                <c:formatCode>0.00%</c:formatCode>
                <c:ptCount val="8"/>
                <c:pt idx="0">
                  <c:v>5.7471264367816091E-2</c:v>
                </c:pt>
                <c:pt idx="1">
                  <c:v>0.14864864864864866</c:v>
                </c:pt>
                <c:pt idx="2">
                  <c:v>0.1111111111111111</c:v>
                </c:pt>
                <c:pt idx="3">
                  <c:v>6.5789473684210523E-2</c:v>
                </c:pt>
                <c:pt idx="4">
                  <c:v>0</c:v>
                </c:pt>
                <c:pt idx="5">
                  <c:v>6.3291139240506333E-2</c:v>
                </c:pt>
                <c:pt idx="6">
                  <c:v>5.7142857142857141E-2</c:v>
                </c:pt>
                <c:pt idx="7">
                  <c:v>8.2644628099173556E-2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E6E-428F-B9C1-E6B6435179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4047760"/>
        <c:axId val="204048320"/>
        <c:axId val="0"/>
      </c:bar3DChart>
      <c:catAx>
        <c:axId val="204047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4048320"/>
        <c:crosses val="autoZero"/>
        <c:auto val="1"/>
        <c:lblAlgn val="ctr"/>
        <c:lblOffset val="100"/>
        <c:noMultiLvlLbl val="0"/>
      </c:catAx>
      <c:valAx>
        <c:axId val="204048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404776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chart" Target="../charts/chart2.xml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chart" Target="../charts/chart4.xml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chart" Target="../charts/chart6.xml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chart" Target="../charts/chart8.xml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0.00806</cdr:x>
      <cdr:y>0.08259</cdr:y>
    </cdr:from>
    <cdr:to>
      <cdr:x>0.99137</cdr:x>
      <cdr:y>0.92285</cdr:y>
    </cdr:to>
    <cdr:graphicFrame macro="">
      <cdr:nvGraphicFramePr>
        <cdr:cNvPr id="3" name="Gráfico 1"/>
        <cdr:cNvGraphicFramePr/>
      </cdr:nvGraphicFramePr>
      <cdr:xfrm>
        <a:off xmlns:a="http://schemas.openxmlformats.org/drawingml/2006/main" x="0" y="0"/>
        <a:ext xmlns:a="http://schemas.openxmlformats.org/drawingml/2006/main" cx="0" cy="0"/>
      </cdr:xfrm>
      <a:graphic xmlns:a="http://schemas.openxmlformats.org/drawingml/2006/main">
        <a:graphicData uri="http://schemas.openxmlformats.org/drawingml/2006/chart">
          <c:chart xmlns:c="http://schemas.openxmlformats.org/drawingml/2006/chart" xmlns:r="http://schemas.openxmlformats.org/officeDocument/2006/relationships" r:id="rId1"/>
        </a:graphicData>
      </a:graphic>
    </cdr:graphicFrame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0.00914</cdr:x>
      <cdr:y>0.08383</cdr:y>
    </cdr:from>
    <cdr:to>
      <cdr:x>0.99245</cdr:x>
      <cdr:y>0.92409</cdr:y>
    </cdr:to>
    <cdr:graphicFrame macro="">
      <cdr:nvGraphicFramePr>
        <cdr:cNvPr id="3" name="Gráfico 2"/>
        <cdr:cNvGraphicFramePr/>
      </cdr:nvGraphicFramePr>
      <cdr:xfrm>
        <a:off xmlns:a="http://schemas.openxmlformats.org/drawingml/2006/main" x="0" y="0"/>
        <a:ext xmlns:a="http://schemas.openxmlformats.org/drawingml/2006/main" cx="0" cy="0"/>
      </cdr:xfrm>
      <a:graphic xmlns:a="http://schemas.openxmlformats.org/drawingml/2006/main">
        <a:graphicData uri="http://schemas.openxmlformats.org/drawingml/2006/chart">
          <c:chart xmlns:c="http://schemas.openxmlformats.org/drawingml/2006/chart" xmlns:r="http://schemas.openxmlformats.org/officeDocument/2006/relationships" r:id="rId1"/>
        </a:graphicData>
      </a:graphic>
    </cdr:graphicFrame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0.00698</cdr:x>
      <cdr:y>0.08746</cdr:y>
    </cdr:from>
    <cdr:to>
      <cdr:x>0.99029</cdr:x>
      <cdr:y>0.92772</cdr:y>
    </cdr:to>
    <cdr:graphicFrame macro="">
      <cdr:nvGraphicFramePr>
        <cdr:cNvPr id="3" name="Gráfico 3"/>
        <cdr:cNvGraphicFramePr/>
      </cdr:nvGraphicFramePr>
      <cdr:xfrm>
        <a:off xmlns:a="http://schemas.openxmlformats.org/drawingml/2006/main" x="0" y="0"/>
        <a:ext xmlns:a="http://schemas.openxmlformats.org/drawingml/2006/main" cx="0" cy="0"/>
      </cdr:xfrm>
      <a:graphic xmlns:a="http://schemas.openxmlformats.org/drawingml/2006/main">
        <a:graphicData uri="http://schemas.openxmlformats.org/drawingml/2006/chart">
          <c:chart xmlns:c="http://schemas.openxmlformats.org/drawingml/2006/chart" xmlns:r="http://schemas.openxmlformats.org/officeDocument/2006/relationships" r:id="rId1"/>
        </a:graphicData>
      </a:graphic>
    </cdr:graphicFrame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0.00698</cdr:x>
      <cdr:y>0.08713</cdr:y>
    </cdr:from>
    <cdr:to>
      <cdr:x>0.99029</cdr:x>
      <cdr:y>0.92739</cdr:y>
    </cdr:to>
    <cdr:graphicFrame macro="">
      <cdr:nvGraphicFramePr>
        <cdr:cNvPr id="3" name="Gráfico 5"/>
        <cdr:cNvGraphicFramePr/>
      </cdr:nvGraphicFramePr>
      <cdr:xfrm>
        <a:off xmlns:a="http://schemas.openxmlformats.org/drawingml/2006/main" x="0" y="0"/>
        <a:ext xmlns:a="http://schemas.openxmlformats.org/drawingml/2006/main" cx="0" cy="0"/>
      </cdr:xfrm>
      <a:graphic xmlns:a="http://schemas.openxmlformats.org/drawingml/2006/main">
        <a:graphicData uri="http://schemas.openxmlformats.org/drawingml/2006/chart">
          <c:chart xmlns:c="http://schemas.openxmlformats.org/drawingml/2006/chart" xmlns:r="http://schemas.openxmlformats.org/officeDocument/2006/relationships" r:id="rId1"/>
        </a:graphicData>
      </a:graphic>
    </cdr:graphicFrame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092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60162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930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768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32253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2562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468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97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334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43149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964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5491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8340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783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81302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411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4112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D5C07C8-6A52-4FD9-BC85-4E6A7B330B4F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5544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06133" y="1871132"/>
            <a:ext cx="7179734" cy="2079980"/>
          </a:xfrm>
        </p:spPr>
        <p:txBody>
          <a:bodyPr/>
          <a:lstStyle/>
          <a:p>
            <a:r>
              <a:rPr lang="es-PE" dirty="0" smtClean="0"/>
              <a:t>RESULTADOS DE LA EVALUACIÓN REGIONAL 2017</a:t>
            </a:r>
            <a:endParaRPr lang="es-PE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692398" y="3951112"/>
            <a:ext cx="6767691" cy="1027287"/>
          </a:xfrm>
        </p:spPr>
        <p:txBody>
          <a:bodyPr>
            <a:normAutofit/>
          </a:bodyPr>
          <a:lstStyle/>
          <a:p>
            <a:r>
              <a:rPr lang="es-PE" dirty="0" smtClean="0"/>
              <a:t>ÁREA: MATEMÁTICA</a:t>
            </a:r>
          </a:p>
          <a:p>
            <a:r>
              <a:rPr lang="es-PE" dirty="0" smtClean="0"/>
              <a:t>GRADO: SEGUNDO DE SECUNDARIA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80690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71500" y="467591"/>
            <a:ext cx="11087099" cy="602673"/>
          </a:xfrm>
        </p:spPr>
        <p:txBody>
          <a:bodyPr>
            <a:noAutofit/>
          </a:bodyPr>
          <a:lstStyle/>
          <a:p>
            <a:r>
              <a:rPr lang="es-ES" sz="3200" dirty="0" smtClean="0"/>
              <a:t>Resultados de las evaluaciones regionales–</a:t>
            </a:r>
            <a:r>
              <a:rPr lang="es-ES" sz="3200" dirty="0" err="1" smtClean="0"/>
              <a:t>Ugel</a:t>
            </a:r>
            <a:r>
              <a:rPr lang="es-ES" sz="3200" dirty="0" smtClean="0"/>
              <a:t> Tacna</a:t>
            </a:r>
            <a:endParaRPr lang="es-ES" sz="32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55" y="1070265"/>
            <a:ext cx="11627427" cy="533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82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8629" y="982132"/>
            <a:ext cx="10856685" cy="1303867"/>
          </a:xfrm>
        </p:spPr>
        <p:txBody>
          <a:bodyPr>
            <a:normAutofit fontScale="90000"/>
          </a:bodyPr>
          <a:lstStyle/>
          <a:p>
            <a:r>
              <a:rPr lang="es-PE" sz="3600" b="1" dirty="0" smtClean="0">
                <a:solidFill>
                  <a:schemeClr val="tx1"/>
                </a:solidFill>
              </a:rPr>
              <a:t>RESULTADOS DE LA EVALUACIÓN DE SALIDA DE LA REGIÓN TACNA Y DE LA UGEL TACNA</a:t>
            </a:r>
            <a:r>
              <a:rPr lang="es-PE" b="1" dirty="0" smtClean="0">
                <a:solidFill>
                  <a:schemeClr val="tx1"/>
                </a:solidFill>
              </a:rPr>
              <a:t/>
            </a:r>
            <a:br>
              <a:rPr lang="es-PE" b="1" dirty="0" smtClean="0">
                <a:solidFill>
                  <a:schemeClr val="tx1"/>
                </a:solidFill>
              </a:rPr>
            </a:br>
            <a:r>
              <a:rPr lang="es-PE" sz="3100" b="1" dirty="0" smtClean="0">
                <a:solidFill>
                  <a:schemeClr val="tx1"/>
                </a:solidFill>
              </a:rPr>
              <a:t>MATEMATICA 2DO. GRADO DE SECUNDARIA</a:t>
            </a:r>
            <a:endParaRPr lang="es-PE" sz="31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1827051"/>
              </p:ext>
            </p:extLst>
          </p:nvPr>
        </p:nvGraphicFramePr>
        <p:xfrm>
          <a:off x="6291618" y="2840487"/>
          <a:ext cx="5203696" cy="2659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47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229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59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4326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NIVEL DE LOGRO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TACNA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PREVIO </a:t>
                      </a:r>
                      <a:r>
                        <a:rPr lang="es-PE" sz="20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AL </a:t>
                      </a:r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INICIO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426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8.53</a:t>
                      </a:r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INICIO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2390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47,86%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PROCESO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1678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33,60%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LOGRO</a:t>
                      </a:r>
                      <a:r>
                        <a:rPr lang="es-PE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PREVISTO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10,01%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s-PE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5177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100.00%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813320"/>
              </p:ext>
            </p:extLst>
          </p:nvPr>
        </p:nvGraphicFramePr>
        <p:xfrm>
          <a:off x="1351878" y="2840487"/>
          <a:ext cx="4639488" cy="26740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3476">
                  <a:extLst>
                    <a:ext uri="{9D8B030D-6E8A-4147-A177-3AD203B41FA5}">
                      <a16:colId xmlns="" xmlns:a16="http://schemas.microsoft.com/office/drawing/2014/main" val="1763526870"/>
                    </a:ext>
                  </a:extLst>
                </a:gridCol>
                <a:gridCol w="1303006">
                  <a:extLst>
                    <a:ext uri="{9D8B030D-6E8A-4147-A177-3AD203B41FA5}">
                      <a16:colId xmlns="" xmlns:a16="http://schemas.microsoft.com/office/drawing/2014/main" val="319106294"/>
                    </a:ext>
                  </a:extLst>
                </a:gridCol>
                <a:gridCol w="1303006">
                  <a:extLst>
                    <a:ext uri="{9D8B030D-6E8A-4147-A177-3AD203B41FA5}">
                      <a16:colId xmlns="" xmlns:a16="http://schemas.microsoft.com/office/drawing/2014/main" val="1556577625"/>
                    </a:ext>
                  </a:extLst>
                </a:gridCol>
              </a:tblGrid>
              <a:tr h="53444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NIVEL DE LOGRO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N° ALUMNOS</a:t>
                      </a:r>
                      <a:endParaRPr lang="es-PE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20363315"/>
                  </a:ext>
                </a:extLst>
              </a:tr>
              <a:tr h="402229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PREVIO INICIO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454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8,57%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814207378"/>
                  </a:ext>
                </a:extLst>
              </a:tr>
              <a:tr h="402229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INICIO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2547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48,10%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993475885"/>
                  </a:ext>
                </a:extLst>
              </a:tr>
              <a:tr h="402229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PROCESO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1757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33,18%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259404407"/>
                  </a:ext>
                </a:extLst>
              </a:tr>
              <a:tr h="455553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LOGRO</a:t>
                      </a:r>
                      <a:r>
                        <a:rPr lang="es-PE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PREVISTO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 537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10,14%</a:t>
                      </a:r>
                      <a:endParaRPr lang="es-PE" sz="20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790292838"/>
                  </a:ext>
                </a:extLst>
              </a:tr>
              <a:tr h="402229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s-PE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5295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713549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2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975359"/>
            <a:ext cx="9601196" cy="977617"/>
          </a:xfrm>
        </p:spPr>
        <p:txBody>
          <a:bodyPr>
            <a:normAutofit/>
          </a:bodyPr>
          <a:lstStyle/>
          <a:p>
            <a:r>
              <a:rPr lang="es-ES" dirty="0" smtClean="0"/>
              <a:t>GRAFICO DE LOS RESULTADOS DE LA EVALUACION REGIONAL DE SALIDA UGEL TACNA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692" y="2032000"/>
            <a:ext cx="4134908" cy="36688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706" y="3849511"/>
            <a:ext cx="3484916" cy="156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73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5" name="Gráfic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680662"/>
              </p:ext>
            </p:extLst>
          </p:nvPr>
        </p:nvGraphicFramePr>
        <p:xfrm>
          <a:off x="548640" y="405848"/>
          <a:ext cx="11064240" cy="5873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07050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5" name="Gráfic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807348"/>
              </p:ext>
            </p:extLst>
          </p:nvPr>
        </p:nvGraphicFramePr>
        <p:xfrm>
          <a:off x="400050" y="266700"/>
          <a:ext cx="1144905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9159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5" name="Gráfic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602961"/>
              </p:ext>
            </p:extLst>
          </p:nvPr>
        </p:nvGraphicFramePr>
        <p:xfrm>
          <a:off x="457200" y="228600"/>
          <a:ext cx="11277599" cy="6457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451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5" name="Gráfic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340850"/>
              </p:ext>
            </p:extLst>
          </p:nvPr>
        </p:nvGraphicFramePr>
        <p:xfrm>
          <a:off x="342900" y="440802"/>
          <a:ext cx="11563350" cy="6264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354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Orgánico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675</TotalTime>
  <Words>161</Words>
  <Application>Microsoft Office PowerPoint</Application>
  <PresentationFormat>Panorámica</PresentationFormat>
  <Paragraphs>53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Calibri</vt:lpstr>
      <vt:lpstr>Garamond</vt:lpstr>
      <vt:lpstr>Orgánico</vt:lpstr>
      <vt:lpstr>RESULTADOS DE LA EVALUACIÓN REGIONAL 2017</vt:lpstr>
      <vt:lpstr>Resultados de las evaluaciones regionales–Ugel Tacna</vt:lpstr>
      <vt:lpstr>RESULTADOS DE LA EVALUACIÓN DE SALIDA DE LA REGIÓN TACNA Y DE LA UGEL TACNA MATEMATICA 2DO. GRADO DE SECUNDARIA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Guisella Ticona</dc:creator>
  <cp:lastModifiedBy>ELIZABETH</cp:lastModifiedBy>
  <cp:revision>35</cp:revision>
  <dcterms:created xsi:type="dcterms:W3CDTF">2018-02-23T14:07:16Z</dcterms:created>
  <dcterms:modified xsi:type="dcterms:W3CDTF">2018-02-26T16:59:31Z</dcterms:modified>
</cp:coreProperties>
</file>