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3" r:id="rId2"/>
    <p:sldId id="300" r:id="rId3"/>
    <p:sldId id="257" r:id="rId4"/>
    <p:sldId id="294" r:id="rId5"/>
    <p:sldId id="296" r:id="rId6"/>
    <p:sldId id="260" r:id="rId7"/>
    <p:sldId id="281" r:id="rId8"/>
    <p:sldId id="317" r:id="rId9"/>
    <p:sldId id="321" r:id="rId10"/>
    <p:sldId id="316" r:id="rId11"/>
    <p:sldId id="327" r:id="rId12"/>
    <p:sldId id="320" r:id="rId13"/>
    <p:sldId id="322" r:id="rId14"/>
    <p:sldId id="329" r:id="rId15"/>
    <p:sldId id="328" r:id="rId16"/>
    <p:sldId id="283" r:id="rId17"/>
    <p:sldId id="286" r:id="rId18"/>
    <p:sldId id="298" r:id="rId19"/>
    <p:sldId id="262" r:id="rId20"/>
    <p:sldId id="282" r:id="rId21"/>
    <p:sldId id="288" r:id="rId22"/>
    <p:sldId id="301" r:id="rId23"/>
    <p:sldId id="302" r:id="rId24"/>
    <p:sldId id="330" r:id="rId25"/>
    <p:sldId id="331" r:id="rId26"/>
    <p:sldId id="332" r:id="rId27"/>
    <p:sldId id="333" r:id="rId28"/>
    <p:sldId id="308" r:id="rId29"/>
    <p:sldId id="311" r:id="rId30"/>
    <p:sldId id="313" r:id="rId31"/>
    <p:sldId id="314" r:id="rId32"/>
    <p:sldId id="299" r:id="rId33"/>
    <p:sldId id="280" r:id="rId34"/>
    <p:sldId id="274" r:id="rId35"/>
    <p:sldId id="275" r:id="rId36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94660"/>
  </p:normalViewPr>
  <p:slideViewPr>
    <p:cSldViewPr>
      <p:cViewPr>
        <p:scale>
          <a:sx n="60" d="100"/>
          <a:sy n="60" d="100"/>
        </p:scale>
        <p:origin x="-792" y="-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Copia%20de%20BASE%20DE%20Datos%202017%20susy%20(1)ultim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style val="27"/>
  <c:chart>
    <c:title>
      <c:tx>
        <c:rich>
          <a:bodyPr/>
          <a:lstStyle/>
          <a:p>
            <a:pPr>
              <a:defRPr/>
            </a:pPr>
            <a:r>
              <a:rPr lang="es-PE" sz="1200"/>
              <a:t>INVENTARIOS</a:t>
            </a:r>
          </a:p>
        </c:rich>
      </c:tx>
      <c:layout/>
    </c:title>
    <c:view3D>
      <c:perspective val="30"/>
    </c:view3D>
    <c:plotArea>
      <c:layout/>
      <c:bar3DChart>
        <c:barDir val="col"/>
        <c:grouping val="stacked"/>
        <c:ser>
          <c:idx val="0"/>
          <c:order val="0"/>
          <c:spPr>
            <a:solidFill>
              <a:srgbClr val="FF0000"/>
            </a:solidFill>
          </c:spPr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ES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Hoja2!$B$6:$B$7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Hoja2!$D$6:$D$7</c:f>
              <c:numCache>
                <c:formatCode>0%</c:formatCode>
                <c:ptCount val="2"/>
                <c:pt idx="0">
                  <c:v>0.80220000000000002</c:v>
                </c:pt>
                <c:pt idx="1">
                  <c:v>0.94399999999999995</c:v>
                </c:pt>
              </c:numCache>
            </c:numRef>
          </c:val>
        </c:ser>
        <c:shape val="box"/>
        <c:axId val="267615232"/>
        <c:axId val="267830016"/>
        <c:axId val="0"/>
      </c:bar3DChart>
      <c:catAx>
        <c:axId val="2676152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/>
            </a:pPr>
            <a:endParaRPr lang="es-ES"/>
          </a:p>
        </c:txPr>
        <c:crossAx val="267830016"/>
        <c:crosses val="autoZero"/>
        <c:auto val="1"/>
        <c:lblAlgn val="ctr"/>
        <c:lblOffset val="100"/>
      </c:catAx>
      <c:valAx>
        <c:axId val="267830016"/>
        <c:scaling>
          <c:orientation val="minMax"/>
          <c:max val="1"/>
        </c:scaling>
        <c:axPos val="l"/>
        <c:majorGridlines/>
        <c:numFmt formatCode="0%" sourceLinked="1"/>
        <c:majorTickMark val="none"/>
        <c:tickLblPos val="nextTo"/>
        <c:crossAx val="267615232"/>
        <c:crosses val="autoZero"/>
        <c:crossBetween val="between"/>
      </c:valAx>
    </c:plotArea>
    <c:plotVisOnly val="1"/>
    <c:dispBlanksAs val="gap"/>
  </c:chart>
  <c:spPr>
    <a:solidFill>
      <a:schemeClr val="accent3">
        <a:lumMod val="40000"/>
        <a:lumOff val="60000"/>
      </a:schemeClr>
    </a:solidFill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FE9D7-D015-4B7B-B86B-DBDA36AC1743}" type="datetimeFigureOut">
              <a:rPr lang="es-ES" smtClean="0"/>
              <a:pPr/>
              <a:t>26/02/2018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5B787-C505-4FB4-8168-6CDE1AEE21B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973204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24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25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26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27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28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21458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29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30812256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30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589846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31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034934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058390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667865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502488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15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1719724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8FEE9-E68A-4536-8E29-55B956E87B40}" type="slidenum">
              <a:rPr lang="es-ES" smtClean="0"/>
              <a:pPr/>
              <a:t>22</a:t>
            </a:fld>
            <a:endParaRPr lang="es-ES"/>
          </a:p>
        </p:txBody>
      </p:sp>
    </p:spTree>
    <p:extLst>
      <p:ext uri="{BB962C8B-B14F-4D97-AF65-F5344CB8AC3E}">
        <p14:creationId xmlns="" xmlns:p14="http://schemas.microsoft.com/office/powerpoint/2010/main" val="248196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2525206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192926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2814456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425928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2075026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993988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87363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4093901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839554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3528037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253681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E44B9-7367-4DDE-80F6-3197D9B096DE}" type="datetimeFigureOut">
              <a:rPr lang="es-PE" smtClean="0"/>
              <a:pPr/>
              <a:t>26/02/2018</a:t>
            </a:fld>
            <a:endParaRPr lang="es-PE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46576-DEBE-460E-81CE-0D6F550E6CAC}" type="slidenum">
              <a:rPr lang="es-PE" smtClean="0"/>
              <a:pPr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="" xmlns:p14="http://schemas.microsoft.com/office/powerpoint/2010/main" val="230414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7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7.png"/><Relationship Id="rId7" Type="http://schemas.openxmlformats.org/officeDocument/2006/relationships/image" Target="../media/image2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7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7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2.jpe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openxmlformats.org/officeDocument/2006/relationships/image" Target="../media/image43.jpeg"/><Relationship Id="rId5" Type="http://schemas.openxmlformats.org/officeDocument/2006/relationships/image" Target="../media/image38.jpeg"/><Relationship Id="rId10" Type="http://schemas.openxmlformats.org/officeDocument/2006/relationships/image" Target="../media/image42.jpeg"/><Relationship Id="rId4" Type="http://schemas.openxmlformats.org/officeDocument/2006/relationships/image" Target="../media/image37.jpeg"/><Relationship Id="rId9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1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gif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2.jpeg"/><Relationship Id="rId7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7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2.gif"/><Relationship Id="rId4" Type="http://schemas.openxmlformats.org/officeDocument/2006/relationships/hyperlink" Target="http://frasesparawasap.blogspot.com/2008/09/imagenes-de-escolares-animadas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5.gif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Image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9 Imagen" descr="image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42852"/>
            <a:ext cx="3612890" cy="1071570"/>
          </a:xfrm>
          <a:prstGeom prst="rect">
            <a:avLst/>
          </a:prstGeom>
        </p:spPr>
      </p:pic>
      <p:pic>
        <p:nvPicPr>
          <p:cNvPr id="6" name="Picture 2" descr="lugar_120 copi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4143380"/>
            <a:ext cx="3786214" cy="7858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WordArt 4" descr="Director : Efraín Centeno Mauro"/>
          <p:cNvSpPr>
            <a:spLocks noChangeArrowheads="1" noChangeShapeType="1" noTextEdit="1"/>
          </p:cNvSpPr>
          <p:nvPr/>
        </p:nvSpPr>
        <p:spPr bwMode="auto">
          <a:xfrm>
            <a:off x="3000364" y="6357958"/>
            <a:ext cx="4572032" cy="5000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800" kern="10" spc="0" dirty="0" smtClean="0">
                <a:ln w="9525">
                  <a:solidFill>
                    <a:srgbClr val="353535"/>
                  </a:solidFill>
                  <a:round/>
                  <a:headEnd/>
                  <a:tailEnd/>
                </a:ln>
                <a:effectLst/>
                <a:latin typeface="Monotype Corsiva"/>
              </a:rPr>
              <a:t>Responsable : Jesús Efraín Centeno Maldonado</a:t>
            </a:r>
            <a:endParaRPr lang="es-ES" sz="800" kern="10" spc="0" dirty="0">
              <a:ln w="9525">
                <a:solidFill>
                  <a:srgbClr val="353535"/>
                </a:solidFill>
                <a:round/>
                <a:headEnd/>
                <a:tailEnd/>
              </a:ln>
              <a:effectLst/>
              <a:latin typeface="Monotype Corsiva"/>
            </a:endParaRPr>
          </a:p>
        </p:txBody>
      </p:sp>
      <p:pic>
        <p:nvPicPr>
          <p:cNvPr id="15" name="14 Imagen" descr="FACHADA-002-UGEL-TACN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4160920"/>
            <a:ext cx="1500198" cy="696840"/>
          </a:xfrm>
          <a:prstGeom prst="rect">
            <a:avLst/>
          </a:prstGeom>
        </p:spPr>
      </p:pic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1643042" y="2857496"/>
            <a:ext cx="63357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2" name="21 Imagen" descr="LINE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42" y="3571876"/>
            <a:ext cx="3786214" cy="285752"/>
          </a:xfrm>
          <a:prstGeom prst="rect">
            <a:avLst/>
          </a:prstGeom>
        </p:spPr>
      </p:pic>
      <p:pic>
        <p:nvPicPr>
          <p:cNvPr id="23" name="22 Imagen" descr="LINE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1934" y="3857628"/>
            <a:ext cx="3786214" cy="2857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27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Rectángulo redondeado"/>
          <p:cNvSpPr/>
          <p:nvPr/>
        </p:nvSpPr>
        <p:spPr>
          <a:xfrm rot="21403881">
            <a:off x="679286" y="1688622"/>
            <a:ext cx="7502672" cy="4152346"/>
          </a:xfrm>
          <a:prstGeom prst="roundRect">
            <a:avLst/>
          </a:prstGeom>
          <a:solidFill>
            <a:srgbClr val="0099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5253" tIns="47627" rIns="95253" bIns="47627" rtlCol="0" anchor="ctr"/>
          <a:lstStyle/>
          <a:p>
            <a:pPr algn="ctr"/>
            <a:endParaRPr lang="es-PE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23 CuadroTexto"/>
          <p:cNvSpPr txBox="1"/>
          <p:nvPr/>
        </p:nvSpPr>
        <p:spPr>
          <a:xfrm>
            <a:off x="1142976" y="2571744"/>
            <a:ext cx="3214710" cy="1881288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9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CONFORMAR </a:t>
            </a:r>
          </a:p>
          <a:p>
            <a:r>
              <a:rPr lang="es-PE" sz="29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COMISIÓN, POR </a:t>
            </a:r>
          </a:p>
          <a:p>
            <a:r>
              <a:rPr lang="es-PE" sz="29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INVENTARIO </a:t>
            </a:r>
          </a:p>
          <a:p>
            <a:r>
              <a:rPr lang="es-PE" sz="29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2017</a:t>
            </a:r>
            <a:endParaRPr lang="es-PE" sz="29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1" name="Imagen 30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6" y="1500173"/>
            <a:ext cx="2673664" cy="423308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4" name="20 CuadroTexto"/>
          <p:cNvSpPr txBox="1"/>
          <p:nvPr/>
        </p:nvSpPr>
        <p:spPr>
          <a:xfrm>
            <a:off x="71406" y="1189009"/>
            <a:ext cx="8820471" cy="41935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OFICIO MULTIPLE N° 077-2017-PAT-AAD-UGELT-DRSET/G.R.T.</a:t>
            </a:r>
            <a:endParaRPr lang="es-PE" sz="2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3" name="22 Imagen" descr="OFICIO 77 INVENTARIO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643050"/>
            <a:ext cx="2857520" cy="4044891"/>
          </a:xfrm>
          <a:prstGeom prst="rect">
            <a:avLst/>
          </a:prstGeom>
        </p:spPr>
      </p:pic>
      <p:pic>
        <p:nvPicPr>
          <p:cNvPr id="27" name="26 Imagen" descr="FIGURA -SOMBR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8" y="2789024"/>
            <a:ext cx="1785918" cy="3368892"/>
          </a:xfrm>
          <a:prstGeom prst="rect">
            <a:avLst/>
          </a:prstGeom>
        </p:spPr>
      </p:pic>
      <p:pic>
        <p:nvPicPr>
          <p:cNvPr id="28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57001"/>
            <a:ext cx="1643074" cy="8716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28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5" name="34 Imagen" descr="LINEA.gif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36" name="35 Imagen" descr="LINEA.gif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37" name="36 Imagen" descr="image3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555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1" name="20 Rectángulo redondeado"/>
          <p:cNvSpPr/>
          <p:nvPr/>
        </p:nvSpPr>
        <p:spPr>
          <a:xfrm rot="21403881">
            <a:off x="679286" y="1688622"/>
            <a:ext cx="7502672" cy="4152346"/>
          </a:xfrm>
          <a:prstGeom prst="roundRect">
            <a:avLst/>
          </a:prstGeom>
          <a:solidFill>
            <a:srgbClr val="0099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5253" tIns="47627" rIns="95253" bIns="47627" rtlCol="0" anchor="ctr"/>
          <a:lstStyle/>
          <a:p>
            <a:pPr algn="ctr"/>
            <a:endParaRPr lang="es-PE"/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23 CuadroTexto"/>
          <p:cNvSpPr txBox="1"/>
          <p:nvPr/>
        </p:nvSpPr>
        <p:spPr>
          <a:xfrm rot="21306874">
            <a:off x="1142574" y="2675556"/>
            <a:ext cx="3364379" cy="1942844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pPr algn="just"/>
            <a:r>
              <a:rPr lang="es-PE" sz="2400" dirty="0" smtClean="0"/>
              <a:t>Elaborar la  RESOLUCION Directoral Institucional de conformación del comité de inventario 2017.</a:t>
            </a:r>
            <a:endParaRPr lang="es-PE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1" name="30 Imagen" descr="FIGURA -SOMBRA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8" y="2789024"/>
            <a:ext cx="1785918" cy="3368892"/>
          </a:xfrm>
          <a:prstGeom prst="rect">
            <a:avLst/>
          </a:prstGeom>
        </p:spPr>
      </p:pic>
      <p:pic>
        <p:nvPicPr>
          <p:cNvPr id="32" name="31 Imagen" descr="RESOLUCION DIRECTORAL INVENTARIO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0562" y="1500174"/>
            <a:ext cx="3643338" cy="46792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22 Rectángulo"/>
          <p:cNvSpPr/>
          <p:nvPr/>
        </p:nvSpPr>
        <p:spPr>
          <a:xfrm>
            <a:off x="251522" y="1363920"/>
            <a:ext cx="8508020" cy="480905"/>
          </a:xfrm>
          <a:prstGeom prst="rect">
            <a:avLst/>
          </a:prstGeom>
          <a:solidFill>
            <a:srgbClr val="99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5253" tIns="47627" rIns="95253" bIns="47627">
            <a:spAutoFit/>
          </a:bodyPr>
          <a:lstStyle/>
          <a:p>
            <a:r>
              <a:rPr lang="es-PE" sz="2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itchFamily="34" charset="0"/>
              </a:rPr>
              <a:t>FUNCIONES DE LA COMISION DE  INVENTARIO</a:t>
            </a:r>
          </a:p>
        </p:txBody>
      </p:sp>
      <p:pic>
        <p:nvPicPr>
          <p:cNvPr id="18" name="Picture 3" descr="C:\Users\Usuario\Documents\My Screen Captures\ACTA DE INICIO Y CIERRE DE INVENTARIO - Microsoft Word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285860"/>
            <a:ext cx="8715437" cy="4929222"/>
          </a:xfrm>
          <a:prstGeom prst="rect">
            <a:avLst/>
          </a:prstGeom>
          <a:noFill/>
        </p:spPr>
      </p:pic>
      <p:cxnSp>
        <p:nvCxnSpPr>
          <p:cNvPr id="21" name="20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3" name="22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7" name="26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03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11 Rectángulo"/>
          <p:cNvSpPr/>
          <p:nvPr/>
        </p:nvSpPr>
        <p:spPr>
          <a:xfrm>
            <a:off x="1008840" y="1244605"/>
            <a:ext cx="7739626" cy="419350"/>
          </a:xfrm>
          <a:prstGeom prst="rect">
            <a:avLst/>
          </a:prstGeom>
          <a:solidFill>
            <a:srgbClr val="99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5253" tIns="47627" rIns="95253" bIns="47627">
            <a:spAutoFit/>
          </a:bodyPr>
          <a:lstStyle/>
          <a:p>
            <a:pPr algn="ctr"/>
            <a:r>
              <a:rPr lang="es-PE" sz="2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itchFamily="34" charset="0"/>
              </a:rPr>
              <a:t>TOMA DE INVENTARIO DE MUEBLES</a:t>
            </a:r>
          </a:p>
        </p:txBody>
      </p:sp>
      <p:pic>
        <p:nvPicPr>
          <p:cNvPr id="22" name="Picture 2" descr="C:\Users\Usuario\Documents\My Screen Captures\descripciones.pdf - Adobe Read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5" y="1628801"/>
            <a:ext cx="2964298" cy="4300530"/>
          </a:xfrm>
          <a:prstGeom prst="rect">
            <a:avLst/>
          </a:prstGeom>
          <a:noFill/>
        </p:spPr>
      </p:pic>
      <p:pic>
        <p:nvPicPr>
          <p:cNvPr id="23" name="Picture 3" descr="C:\Users\Usuario\Documents\My Screen Captures\descripciones.pdf - Adobe Reader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8" y="1844825"/>
            <a:ext cx="2880320" cy="4351341"/>
          </a:xfrm>
          <a:prstGeom prst="rect">
            <a:avLst/>
          </a:prstGeom>
          <a:noFill/>
        </p:spPr>
      </p:pic>
      <p:pic>
        <p:nvPicPr>
          <p:cNvPr id="25" name="Picture 4" descr="C:\Users\Usuario\Documents\My Screen Captures\descripciones.pdf - Adobe Reader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62746" y="1772816"/>
            <a:ext cx="2681255" cy="4156514"/>
          </a:xfrm>
          <a:prstGeom prst="rect">
            <a:avLst/>
          </a:prstGeom>
          <a:noFill/>
        </p:spPr>
      </p:pic>
      <p:cxnSp>
        <p:nvCxnSpPr>
          <p:cNvPr id="21" name="20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8" name="27 Imagen" descr="LINEA.gif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9" name="28 Imagen" descr="LINEA.gif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30" name="29 Imagen" descr="image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1331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9" name="28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0" y="6710589"/>
            <a:ext cx="7143768" cy="1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15 Imagen" descr="INVENTARIO ANEXO 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06" y="1212034"/>
            <a:ext cx="8643966" cy="49316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9" name="28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0" y="6710589"/>
            <a:ext cx="7143768" cy="1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16 Imagen" descr="INFORME FINAL INV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1352" y="1285860"/>
            <a:ext cx="3678300" cy="5214926"/>
          </a:xfrm>
          <a:prstGeom prst="rect">
            <a:avLst/>
          </a:prstGeom>
        </p:spPr>
      </p:pic>
      <p:pic>
        <p:nvPicPr>
          <p:cNvPr id="20" name="19 Imagen" descr="ACTA DE CIERRE INVE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96" y="1142984"/>
            <a:ext cx="3740244" cy="55078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" y="73691"/>
            <a:ext cx="1340134" cy="8375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3 CuadroTexto"/>
          <p:cNvSpPr txBox="1"/>
          <p:nvPr/>
        </p:nvSpPr>
        <p:spPr>
          <a:xfrm>
            <a:off x="2555776" y="35628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INVENTARIO DE LOS COLEGIOS</a:t>
            </a:r>
            <a:endParaRPr lang="es-PE" sz="28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29810824"/>
              </p:ext>
            </p:extLst>
          </p:nvPr>
        </p:nvGraphicFramePr>
        <p:xfrm>
          <a:off x="2000232" y="3071810"/>
          <a:ext cx="5643602" cy="15871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3690"/>
                <a:gridCol w="1575466"/>
                <a:gridCol w="1214446"/>
              </a:tblGrid>
              <a:tr h="500066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PE" sz="1800" dirty="0" smtClean="0">
                          <a:effectLst/>
                        </a:rPr>
                        <a:t>TOTAL   INSTITUCIONES EDUCATIVAS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342900" lvl="0" indent="-342900" algn="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PE" sz="1800" dirty="0" smtClean="0">
                          <a:effectLst/>
                        </a:rPr>
                        <a:t>268     I.E.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PE" sz="1800" dirty="0">
                          <a:effectLst/>
                        </a:rPr>
                        <a:t>100.00%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</a:rPr>
                        <a:t>Presentaron</a:t>
                      </a:r>
                      <a:endParaRPr lang="es-PE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 smtClean="0">
                          <a:effectLst/>
                        </a:rPr>
                        <a:t>253 </a:t>
                      </a:r>
                      <a:r>
                        <a:rPr lang="es-PE" sz="1800" baseline="0" dirty="0" smtClean="0">
                          <a:effectLst/>
                        </a:rPr>
                        <a:t>  I.E.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</a:rPr>
                        <a:t>94.40%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solidFill>
                            <a:schemeClr val="bg1"/>
                          </a:solidFill>
                          <a:effectLst/>
                        </a:rPr>
                        <a:t>Sin Presentar</a:t>
                      </a:r>
                      <a:endParaRPr lang="es-PE" sz="18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2000" dirty="0" smtClean="0">
                          <a:effectLst/>
                        </a:rPr>
                        <a:t>15  I.E.</a:t>
                      </a:r>
                      <a:endParaRPr lang="es-P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2000" dirty="0">
                          <a:effectLst/>
                        </a:rPr>
                        <a:t>5.60%</a:t>
                      </a:r>
                      <a:endParaRPr lang="es-P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17" name="4 Rectángulo redondeado"/>
          <p:cNvSpPr/>
          <p:nvPr/>
        </p:nvSpPr>
        <p:spPr>
          <a:xfrm>
            <a:off x="3071802" y="2214554"/>
            <a:ext cx="3240360" cy="6899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1200" b="1" dirty="0" smtClean="0">
                <a:solidFill>
                  <a:schemeClr val="tx1"/>
                </a:solidFill>
              </a:rPr>
              <a:t>PRESENTACION  DE LOS  INVENTARIOS   AL 31 DE ENERO 2018</a:t>
            </a:r>
          </a:p>
        </p:txBody>
      </p:sp>
    </p:spTree>
    <p:extLst>
      <p:ext uri="{BB962C8B-B14F-4D97-AF65-F5344CB8AC3E}">
        <p14:creationId xmlns="" xmlns:p14="http://schemas.microsoft.com/office/powerpoint/2010/main" val="126842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" y="73691"/>
            <a:ext cx="1340134" cy="8375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3 CuadroTexto"/>
          <p:cNvSpPr txBox="1"/>
          <p:nvPr/>
        </p:nvSpPr>
        <p:spPr>
          <a:xfrm>
            <a:off x="2555776" y="35628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INVENTARIO DE LOS COLEGIOS</a:t>
            </a:r>
            <a:endParaRPr lang="es-PE" sz="28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22" name="1 Gráfico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132343347"/>
              </p:ext>
            </p:extLst>
          </p:nvPr>
        </p:nvGraphicFramePr>
        <p:xfrm>
          <a:off x="2786050" y="1214422"/>
          <a:ext cx="3929090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13 Tabla"/>
          <p:cNvGraphicFramePr>
            <a:graphicFrameLocks noGrp="1"/>
          </p:cNvGraphicFramePr>
          <p:nvPr/>
        </p:nvGraphicFramePr>
        <p:xfrm>
          <a:off x="5286380" y="5214950"/>
          <a:ext cx="2895601" cy="952500"/>
        </p:xfrm>
        <a:graphic>
          <a:graphicData uri="http://schemas.openxmlformats.org/drawingml/2006/table">
            <a:tbl>
              <a:tblPr/>
              <a:tblGrid>
                <a:gridCol w="1242337"/>
                <a:gridCol w="764515"/>
                <a:gridCol w="888749"/>
              </a:tblGrid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INVENTARIO AL 31 DE ENERO 2017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I.E.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PRESENTARON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PRESENTARON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S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  I.E.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14 Tabla"/>
          <p:cNvGraphicFramePr>
            <a:graphicFrameLocks noGrp="1"/>
          </p:cNvGraphicFramePr>
          <p:nvPr/>
        </p:nvGraphicFramePr>
        <p:xfrm>
          <a:off x="1247771" y="5214950"/>
          <a:ext cx="2895601" cy="952500"/>
        </p:xfrm>
        <a:graphic>
          <a:graphicData uri="http://schemas.openxmlformats.org/drawingml/2006/table">
            <a:tbl>
              <a:tblPr/>
              <a:tblGrid>
                <a:gridCol w="1242337"/>
                <a:gridCol w="764515"/>
                <a:gridCol w="888749"/>
              </a:tblGrid>
              <a:tr h="1905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INVENTARIO </a:t>
                      </a:r>
                      <a:r>
                        <a:rPr lang="es-ES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2016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I.E.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PRESENTARON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PRESENTARON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    I.E.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6842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Image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9 Imagen" descr="image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42852"/>
            <a:ext cx="3612890" cy="1071570"/>
          </a:xfrm>
          <a:prstGeom prst="rect">
            <a:avLst/>
          </a:prstGeom>
        </p:spPr>
      </p:pic>
      <p:pic>
        <p:nvPicPr>
          <p:cNvPr id="6" name="Picture 2" descr="lugar_120 copi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071546"/>
            <a:ext cx="4143404" cy="7858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WordArt 4" descr="Director : Efraín Centeno Mauro"/>
          <p:cNvSpPr>
            <a:spLocks noChangeArrowheads="1" noChangeShapeType="1" noTextEdit="1"/>
          </p:cNvSpPr>
          <p:nvPr/>
        </p:nvSpPr>
        <p:spPr bwMode="auto">
          <a:xfrm>
            <a:off x="3000364" y="6357958"/>
            <a:ext cx="4572032" cy="5000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800" kern="10" spc="0" dirty="0" smtClean="0">
                <a:ln w="9525">
                  <a:solidFill>
                    <a:srgbClr val="353535"/>
                  </a:solidFill>
                  <a:round/>
                  <a:headEnd/>
                  <a:tailEnd/>
                </a:ln>
                <a:effectLst/>
                <a:latin typeface="Monotype Corsiva"/>
              </a:rPr>
              <a:t>Responsable : Jesús Efraín Centeno Maldonado</a:t>
            </a:r>
            <a:endParaRPr lang="es-ES" sz="800" kern="10" spc="0" dirty="0">
              <a:ln w="9525">
                <a:solidFill>
                  <a:srgbClr val="353535"/>
                </a:solidFill>
                <a:round/>
                <a:headEnd/>
                <a:tailEnd/>
              </a:ln>
              <a:effectLst/>
              <a:latin typeface="Monotype Corsiva"/>
            </a:endParaRPr>
          </a:p>
        </p:txBody>
      </p:sp>
      <p:pic>
        <p:nvPicPr>
          <p:cNvPr id="15" name="14 Imagen" descr="FACHADA-002-UGEL-TACN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1142984"/>
            <a:ext cx="1641726" cy="696840"/>
          </a:xfrm>
          <a:prstGeom prst="rect">
            <a:avLst/>
          </a:prstGeom>
        </p:spPr>
      </p:pic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571472" y="357166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2" name="21 Imagen" descr="LINEA.gif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8" y="820670"/>
            <a:ext cx="2520000" cy="108000"/>
          </a:xfrm>
          <a:prstGeom prst="rect">
            <a:avLst/>
          </a:prstGeom>
        </p:spPr>
      </p:pic>
      <p:pic>
        <p:nvPicPr>
          <p:cNvPr id="23" name="22 Imagen" descr="LINEA.gif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60" y="928670"/>
            <a:ext cx="2520000" cy="108000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1428728" y="2928934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600" b="1" dirty="0" smtClean="0">
                <a:solidFill>
                  <a:schemeClr val="accent2">
                    <a:lumMod val="75000"/>
                  </a:schemeClr>
                </a:solidFill>
              </a:rPr>
              <a:t>BIENES PARA LA BAJA</a:t>
            </a:r>
            <a:endParaRPr lang="es-PE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27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142976" y="632712"/>
            <a:ext cx="7344816" cy="6329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ctr">
              <a:buFont typeface="Wingdings" panose="05000000000000000000" pitchFamily="2" charset="2"/>
              <a:buChar char="v"/>
            </a:pPr>
            <a:r>
              <a:rPr lang="es-PE" sz="2400" dirty="0" smtClean="0">
                <a:solidFill>
                  <a:schemeClr val="tx1"/>
                </a:solidFill>
              </a:rPr>
              <a:t>BIENES DADOS DE BAJA</a:t>
            </a:r>
            <a:endParaRPr lang="es-PE" sz="2400" dirty="0">
              <a:solidFill>
                <a:schemeClr val="tx1"/>
              </a:solidFill>
            </a:endParaRPr>
          </a:p>
        </p:txBody>
      </p:sp>
      <p:pic>
        <p:nvPicPr>
          <p:cNvPr id="6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9" y="-75343"/>
            <a:ext cx="2488878" cy="14161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783" y="1394886"/>
            <a:ext cx="5076056" cy="3402269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637" y="4786394"/>
            <a:ext cx="2922712" cy="185731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390" y="4441866"/>
            <a:ext cx="3676681" cy="2163733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995" y="1357298"/>
            <a:ext cx="3392902" cy="1905889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135502"/>
            <a:ext cx="2888395" cy="2508208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30" y="1357298"/>
            <a:ext cx="2989710" cy="2786082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886" y="3258223"/>
            <a:ext cx="3007185" cy="13644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071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0"/>
            <a:ext cx="1785950" cy="9474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26 Rectángulo redondeado"/>
          <p:cNvSpPr/>
          <p:nvPr/>
        </p:nvSpPr>
        <p:spPr>
          <a:xfrm rot="21403881">
            <a:off x="856531" y="2594420"/>
            <a:ext cx="7865749" cy="2705906"/>
          </a:xfrm>
          <a:prstGeom prst="roundRect">
            <a:avLst/>
          </a:prstGeom>
          <a:solidFill>
            <a:srgbClr val="0099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5253" tIns="47627" rIns="95253" bIns="47627" rtlCol="0" anchor="ctr"/>
          <a:lstStyle/>
          <a:p>
            <a:pPr algn="ctr"/>
            <a:endParaRPr lang="es-PE"/>
          </a:p>
        </p:txBody>
      </p:sp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473474"/>
            <a:ext cx="9143998" cy="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28 Conector recto"/>
          <p:cNvCxnSpPr/>
          <p:nvPr/>
        </p:nvCxnSpPr>
        <p:spPr>
          <a:xfrm flipV="1">
            <a:off x="2" y="6643710"/>
            <a:ext cx="9143998" cy="2508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 rot="21368523">
            <a:off x="867342" y="1383808"/>
            <a:ext cx="7176797" cy="54246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FUNCIONES  PRINCIPALES</a:t>
            </a:r>
            <a:endParaRPr lang="es-PE" sz="2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7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8" name="47 Imagen" descr="LINEA.gif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49" name="48 Imagen" descr="LINEA.gif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50" name="49 Imagen" descr="imag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52" name="Rectangle 1"/>
          <p:cNvSpPr>
            <a:spLocks noChangeArrowheads="1"/>
          </p:cNvSpPr>
          <p:nvPr/>
        </p:nvSpPr>
        <p:spPr bwMode="auto">
          <a:xfrm rot="21390218">
            <a:off x="1142976" y="2408913"/>
            <a:ext cx="728667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6"/>
              </a:buBlip>
              <a:tabLst>
                <a:tab pos="457200" algn="l"/>
              </a:tabLst>
            </a:pPr>
            <a:endParaRPr kumimoji="0" lang="es-ES" sz="1600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s-ES" sz="1600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6"/>
              </a:buBlip>
              <a:tabLst>
                <a:tab pos="457200" algn="l"/>
              </a:tabLst>
            </a:pPr>
            <a:r>
              <a:rPr kumimoji="0" lang="es-ES" sz="16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Gestionar,  Fiscalizar,  Disponer, Supervisar y Capacitar sobre los bienes patrimoniales.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6"/>
              </a:buBlip>
              <a:tabLst>
                <a:tab pos="457200" algn="l"/>
              </a:tabLst>
            </a:pPr>
            <a:endParaRPr kumimoji="0" lang="es-ES" sz="1600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6"/>
              </a:buBlip>
              <a:tabLst>
                <a:tab pos="457200" algn="l"/>
              </a:tabLst>
            </a:pPr>
            <a:r>
              <a:rPr kumimoji="0" lang="es-ES" sz="16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Verificar que las Instituciones Educativas cumplan los requisitos y ejecuten los procedimientos contenidos en el Reglamento de bienes estatales.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6"/>
              </a:buBlip>
              <a:tabLst>
                <a:tab pos="457200" algn="l"/>
              </a:tabLst>
            </a:pPr>
            <a:endParaRPr lang="es-ES" sz="1600" b="1" i="1" dirty="0" smtClean="0"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tabLst>
                <a:tab pos="457200" algn="l"/>
              </a:tabLst>
            </a:pPr>
            <a:r>
              <a:rPr kumimoji="0" lang="es-ES" sz="1600" b="1" i="1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  </a:t>
            </a:r>
            <a:r>
              <a:rPr lang="es-ES" sz="1600" b="1" dirty="0" smtClean="0">
                <a:ea typeface="Calibri" pitchFamily="34" charset="0"/>
                <a:cs typeface="Times New Roman" pitchFamily="18" charset="0"/>
              </a:rPr>
              <a:t>Salvaguardar los bienes patrimoniales </a:t>
            </a:r>
            <a:r>
              <a:rPr lang="es-ES" sz="1600" b="1" dirty="0" smtClean="0">
                <a:ea typeface="Calibri" pitchFamily="34" charset="0"/>
                <a:cs typeface="Times New Roman" pitchFamily="18" charset="0"/>
              </a:rPr>
              <a:t>, </a:t>
            </a:r>
            <a:r>
              <a:rPr lang="es-ES" sz="1600" b="1" dirty="0" smtClean="0">
                <a:ea typeface="Calibri" pitchFamily="34" charset="0"/>
                <a:cs typeface="Times New Roman" pitchFamily="18" charset="0"/>
              </a:rPr>
              <a:t>proponiendo los mecanismos de control que sean necesarios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6"/>
              </a:buBlip>
              <a:tabLst>
                <a:tab pos="457200" algn="l"/>
              </a:tabLst>
            </a:pPr>
            <a:endParaRPr kumimoji="0" lang="es-ES" sz="1600" b="1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92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239330" y="632712"/>
            <a:ext cx="7344816" cy="6329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PE" dirty="0"/>
          </a:p>
          <a:p>
            <a:pPr marL="285750" lvl="0" indent="-285750" algn="ctr">
              <a:buFont typeface="Wingdings" panose="05000000000000000000" pitchFamily="2" charset="2"/>
              <a:buChar char="v"/>
            </a:pPr>
            <a:r>
              <a:rPr lang="es-PE" dirty="0" smtClean="0">
                <a:solidFill>
                  <a:schemeClr val="tx1"/>
                </a:solidFill>
              </a:rPr>
              <a:t>BIENES DADOS DE BAJA</a:t>
            </a:r>
            <a:endParaRPr lang="es-PE" dirty="0">
              <a:solidFill>
                <a:schemeClr val="tx1"/>
              </a:solidFill>
            </a:endParaRPr>
          </a:p>
        </p:txBody>
      </p:sp>
      <p:pic>
        <p:nvPicPr>
          <p:cNvPr id="6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9" y="-75343"/>
            <a:ext cx="2488878" cy="14161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1643050"/>
            <a:ext cx="7632848" cy="4922164"/>
          </a:xfrm>
          <a:prstGeom prst="rect">
            <a:avLst/>
          </a:prstGeom>
        </p:spPr>
      </p:pic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51817814"/>
              </p:ext>
            </p:extLst>
          </p:nvPr>
        </p:nvGraphicFramePr>
        <p:xfrm>
          <a:off x="2500298" y="1785926"/>
          <a:ext cx="4557632" cy="48017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814"/>
                <a:gridCol w="1534604"/>
                <a:gridCol w="767302"/>
                <a:gridCol w="693414"/>
                <a:gridCol w="718990"/>
                <a:gridCol w="516508"/>
              </a:tblGrid>
              <a:tr h="8719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ITEM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DESCRIPCION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RAEE SOBRANTES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AUXILIARES </a:t>
                      </a:r>
                      <a:br>
                        <a:rPr lang="es-ES" sz="800">
                          <a:effectLst/>
                        </a:rPr>
                      </a:br>
                      <a:r>
                        <a:rPr lang="es-ES" sz="800">
                          <a:effectLst/>
                        </a:rPr>
                        <a:t>RAEE SOBRANTES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MAQUINARIA, EQUIPO, MOBILIARIO Y OTROS</a:t>
                      </a:r>
                      <a:br>
                        <a:rPr lang="es-ES" sz="800">
                          <a:effectLst/>
                        </a:rPr>
                      </a:br>
                      <a:r>
                        <a:rPr lang="es-ES" sz="800">
                          <a:effectLst/>
                        </a:rPr>
                        <a:t>SOBRANTES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TOTAL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01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MODESTO BASADRE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195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62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  -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257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02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I.E.NIÑOS HEROES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37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    -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4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41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03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SANTA CRUZ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58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19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  -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77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04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MAXIMILIANA VELASQUEZ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39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28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78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145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05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LEONCIO PRADO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   3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   3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145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151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06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LUIS ALBERTO SANCHEZ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186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37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35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258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07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MANUEL A. ODRIA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111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    -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1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112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08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JORGE MARTORELL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23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2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183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208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09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SIMON BOLIVAR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   98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50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  -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148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10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CESAR COHAYLA TAMAYO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   71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 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509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580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11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MARISCAL CACERES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158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12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376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546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12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I.E. ZOILA SABEL CÁCERES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>
                          <a:effectLst/>
                        </a:rPr>
                        <a:t>                        10 </a:t>
                      </a:r>
                      <a:endParaRPr lang="es-PE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 -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      9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19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302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>
                          <a:effectLst/>
                        </a:rPr>
                        <a:t> </a:t>
                      </a:r>
                      <a:endParaRPr lang="es-P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dirty="0">
                          <a:effectLst/>
                        </a:rPr>
                        <a:t>CANTIDAD</a:t>
                      </a:r>
                      <a:endParaRPr lang="es-P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989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          213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1340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800" b="1" dirty="0">
                          <a:effectLst/>
                        </a:rPr>
                        <a:t>        2,542 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6530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142976" y="632712"/>
            <a:ext cx="7344816" cy="63299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ctr">
              <a:buFont typeface="Wingdings" panose="05000000000000000000" pitchFamily="2" charset="2"/>
              <a:buChar char="v"/>
            </a:pPr>
            <a:r>
              <a:rPr lang="es-PE" sz="2400" dirty="0" smtClean="0">
                <a:solidFill>
                  <a:schemeClr val="tx1"/>
                </a:solidFill>
              </a:rPr>
              <a:t>BIENES DADOS DE BAJA</a:t>
            </a:r>
            <a:endParaRPr lang="es-PE" sz="2400" dirty="0">
              <a:solidFill>
                <a:schemeClr val="tx1"/>
              </a:solidFill>
            </a:endParaRPr>
          </a:p>
        </p:txBody>
      </p:sp>
      <p:pic>
        <p:nvPicPr>
          <p:cNvPr id="6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9" y="-75343"/>
            <a:ext cx="2488878" cy="141611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783" y="1394886"/>
            <a:ext cx="5076056" cy="3402269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637" y="4701201"/>
            <a:ext cx="2922712" cy="185731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390" y="4441866"/>
            <a:ext cx="3676681" cy="2163733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995" y="1490825"/>
            <a:ext cx="3392902" cy="1905889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" y="1416111"/>
            <a:ext cx="2735796" cy="1823864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69" y="4744533"/>
            <a:ext cx="2753424" cy="1835617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" y="3161082"/>
            <a:ext cx="2989710" cy="1679405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886" y="3258223"/>
            <a:ext cx="3007185" cy="1364427"/>
          </a:xfrm>
          <a:prstGeom prst="rect">
            <a:avLst/>
          </a:prstGeom>
        </p:spPr>
      </p:pic>
      <p:sp>
        <p:nvSpPr>
          <p:cNvPr id="18" name="17 Rectángulo redondeado"/>
          <p:cNvSpPr/>
          <p:nvPr/>
        </p:nvSpPr>
        <p:spPr>
          <a:xfrm>
            <a:off x="679286" y="1428736"/>
            <a:ext cx="7678928" cy="5143536"/>
          </a:xfrm>
          <a:prstGeom prst="roundRect">
            <a:avLst/>
          </a:prstGeom>
          <a:solidFill>
            <a:srgbClr val="0099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5253" tIns="47627" rIns="95253" bIns="47627" rtlCol="0" anchor="ctr"/>
          <a:lstStyle/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PE" sz="1700" dirty="0" smtClean="0">
                <a:solidFill>
                  <a:schemeClr val="tx1"/>
                </a:solidFill>
              </a:rPr>
              <a:t>La verificación de bienes en mal estado , se realizó con el personal administrativo de cada institución educativa.</a:t>
            </a:r>
            <a:endParaRPr lang="es-ES" sz="1700" dirty="0" smtClean="0">
              <a:solidFill>
                <a:schemeClr val="tx1"/>
              </a:solidFill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ES" sz="1700" dirty="0" smtClean="0">
                <a:solidFill>
                  <a:schemeClr val="tx1"/>
                </a:solidFill>
              </a:rPr>
              <a:t>Se  revisó la documentación fuente de los inventarios presentados por cada Institución Educativa para realizar su baja.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PE" sz="1700" dirty="0" smtClean="0">
                <a:solidFill>
                  <a:schemeClr val="tx1"/>
                </a:solidFill>
              </a:rPr>
              <a:t>El Traslado e Internamiento al almacén UGEL Tacna ,Es provisional.</a:t>
            </a:r>
            <a:endParaRPr lang="es-ES" sz="1700" dirty="0" smtClean="0">
              <a:solidFill>
                <a:schemeClr val="tx1"/>
              </a:solidFill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PE" sz="1700" dirty="0" smtClean="0">
                <a:solidFill>
                  <a:schemeClr val="tx1"/>
                </a:solidFill>
              </a:rPr>
              <a:t>Los bienes muebles (mesas, sillas) que están en buenas condiciones se dispondrán para la donación a los CETPROS para que sean entregados alumnos de Educación Técnico-Productiva. Y los bienes categorizados como equipos de computo y electrodomésticos,  serán destinados a RAEE. (Residuos de Aparatos Eléctricos y Electrónicos). </a:t>
            </a:r>
            <a:endParaRPr lang="es-ES" sz="1700" dirty="0" smtClean="0">
              <a:solidFill>
                <a:schemeClr val="tx1"/>
              </a:solidFill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PE" sz="1700" dirty="0" smtClean="0">
                <a:solidFill>
                  <a:schemeClr val="tx1"/>
                </a:solidFill>
              </a:rPr>
              <a:t>Se contrató los servicios para bienes en calidad de chatarra un ingeniero mecánico  </a:t>
            </a:r>
            <a:r>
              <a:rPr lang="es-ES" sz="1700" dirty="0" smtClean="0">
                <a:solidFill>
                  <a:schemeClr val="tx1"/>
                </a:solidFill>
              </a:rPr>
              <a:t>para el diagnostico de </a:t>
            </a:r>
            <a:r>
              <a:rPr lang="es-ES" sz="1700" b="1" dirty="0" smtClean="0">
                <a:solidFill>
                  <a:schemeClr val="tx1"/>
                </a:solidFill>
              </a:rPr>
              <a:t>equipos de computo</a:t>
            </a:r>
            <a:r>
              <a:rPr lang="es-ES" sz="1700" dirty="0" smtClean="0">
                <a:solidFill>
                  <a:schemeClr val="tx1"/>
                </a:solidFill>
              </a:rPr>
              <a:t>  un ingeniero en sistemas .</a:t>
            </a:r>
          </a:p>
          <a:p>
            <a:pPr marL="171450" lvl="0" indent="-171450" algn="just">
              <a:buFont typeface="Arial" panose="020B0604020202020204" pitchFamily="34" charset="0"/>
              <a:buChar char="•"/>
            </a:pPr>
            <a:r>
              <a:rPr lang="es-PE" sz="1700" dirty="0" smtClean="0">
                <a:solidFill>
                  <a:schemeClr val="tx1"/>
                </a:solidFill>
              </a:rPr>
              <a:t>Los  Bienes propuestos para su baja, se encuentran obsoletos, inoperativos y en mal estado de conservación ,los  cuales tienen un valor en los libros de S/.43,266.70 (Cuarenta y tres mil doscientos sesenta y seis con 70/100 Nuevos),por lo que es procedente llevar acabo su baja.</a:t>
            </a:r>
            <a:endParaRPr lang="es-ES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44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sp>
        <p:nvSpPr>
          <p:cNvPr id="22" name="3 CuadroTexto"/>
          <p:cNvSpPr txBox="1"/>
          <p:nvPr/>
        </p:nvSpPr>
        <p:spPr>
          <a:xfrm>
            <a:off x="715190" y="1844825"/>
            <a:ext cx="3170099" cy="34881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4" dirty="0">
                <a:solidFill>
                  <a:srgbClr val="FFFFFF"/>
                </a:solidFill>
                <a:latin typeface="Verdana"/>
                <a:cs typeface="+mn-cs"/>
              </a:rPr>
              <a:t>Alta de </a:t>
            </a:r>
            <a:r>
              <a:rPr lang="es-PE" sz="2004" dirty="0" smtClean="0">
                <a:solidFill>
                  <a:srgbClr val="FFFFFF"/>
                </a:solidFill>
                <a:latin typeface="Verdana"/>
              </a:rPr>
              <a:t>Bienes Muebles</a:t>
            </a:r>
            <a:r>
              <a:rPr lang="es-PE" sz="2004" dirty="0" smtClean="0">
                <a:solidFill>
                  <a:srgbClr val="FFFFFF"/>
                </a:solidFill>
                <a:latin typeface="Verdana"/>
                <a:cs typeface="+mn-cs"/>
              </a:rPr>
              <a:t> </a:t>
            </a:r>
            <a:endParaRPr lang="es-PE" sz="2004" dirty="0">
              <a:solidFill>
                <a:srgbClr val="FFFFFF"/>
              </a:solidFill>
              <a:latin typeface="Verdana"/>
              <a:cs typeface="+mn-cs"/>
            </a:endParaRPr>
          </a:p>
        </p:txBody>
      </p:sp>
      <p:sp>
        <p:nvSpPr>
          <p:cNvPr id="25" name="2 CuadroTexto"/>
          <p:cNvSpPr txBox="1"/>
          <p:nvPr/>
        </p:nvSpPr>
        <p:spPr>
          <a:xfrm>
            <a:off x="2710870" y="1264816"/>
            <a:ext cx="4178388" cy="502702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32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3204" dirty="0">
                <a:solidFill>
                  <a:srgbClr val="0000FF"/>
                </a:solidFill>
                <a:latin typeface="Times New Roman"/>
                <a:cs typeface="+mn-cs"/>
              </a:rPr>
              <a:t>Baja de Bienes Muebles </a:t>
            </a:r>
          </a:p>
        </p:txBody>
      </p:sp>
      <p:sp>
        <p:nvSpPr>
          <p:cNvPr id="26" name="3 CuadroTexto"/>
          <p:cNvSpPr txBox="1">
            <a:spLocks noChangeArrowheads="1"/>
          </p:cNvSpPr>
          <p:nvPr/>
        </p:nvSpPr>
        <p:spPr bwMode="auto">
          <a:xfrm>
            <a:off x="1248508" y="1760538"/>
            <a:ext cx="709099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2038"/>
              </a:lnSpc>
            </a:pPr>
            <a:r>
              <a:rPr lang="es-PE" altLang="es-PE" dirty="0">
                <a:solidFill>
                  <a:srgbClr val="323299"/>
                </a:solidFill>
              </a:rPr>
              <a:t>Es el Procedimiento que consiste en la extracción contable de bienes del patrimonio del Estado o de una Entidad. Se aprobará mediante Resolución Administrativa indicando la causal.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493" y="2981672"/>
            <a:ext cx="7069015" cy="2895600"/>
          </a:xfrm>
          <a:prstGeom prst="rect">
            <a:avLst/>
          </a:prstGeom>
        </p:spPr>
      </p:pic>
      <p:cxnSp>
        <p:nvCxnSpPr>
          <p:cNvPr id="18" name="17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3" name="22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773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Imagen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282" y="116632"/>
            <a:ext cx="3283034" cy="2396289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3641436" y="188641"/>
            <a:ext cx="1208023" cy="22057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974"/>
              </a:lnSpc>
              <a:defRPr/>
            </a:pPr>
            <a:r>
              <a:rPr lang="es-PE" sz="900">
                <a:solidFill>
                  <a:srgbClr val="000000"/>
                </a:solidFill>
                <a:latin typeface="Arial"/>
              </a:rPr>
              <a:t>INFORME TÉCNICO 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513822" y="404665"/>
            <a:ext cx="95474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PROCEDIMIENTO DE : 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2516993" y="548681"/>
            <a:ext cx="311945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ALTA 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516254" y="692697"/>
            <a:ext cx="313547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BAJA 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2332560" y="944096"/>
            <a:ext cx="15965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6FC0"/>
                </a:solidFill>
                <a:latin typeface="Arial"/>
              </a:rPr>
              <a:t>I. 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2515710" y="944096"/>
            <a:ext cx="889026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6FC0"/>
                </a:solidFill>
                <a:latin typeface="Arial"/>
              </a:rPr>
              <a:t>DATOS GENERALES 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2535172" y="1025340"/>
            <a:ext cx="1076577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NOMBRE DE LA ENTIDAD 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2514334" y="1162612"/>
            <a:ext cx="1167948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UBICACIÓN DE LA ENTIDAD 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2331900" y="1304086"/>
            <a:ext cx="182101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6FC0"/>
                </a:solidFill>
                <a:latin typeface="Arial"/>
              </a:rPr>
              <a:t>II. 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2514486" y="1304086"/>
            <a:ext cx="152060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6FC0"/>
                </a:solidFill>
                <a:latin typeface="Arial"/>
              </a:rPr>
              <a:t>DOCUMENTACIÓN QUE SE ADJUNTA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2514446" y="1413344"/>
            <a:ext cx="988412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1. DENUNCIA POLICIAL 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4496622" y="1413344"/>
            <a:ext cx="124328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8. CERTIFICADO DE DIPROVE 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2514187" y="1540810"/>
            <a:ext cx="125931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2. RESOLUCIÓN DE PERMUTA 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4496840" y="1540810"/>
            <a:ext cx="133946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9. CERTIFICADO DE GRAVAMEN 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2514881" y="1664075"/>
            <a:ext cx="1180772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3. CONTRATO DE PERMUTA 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4496942" y="1664075"/>
            <a:ext cx="1470915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10. NOTA DE ENTRADA A ALMACÉN 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2514288" y="1792942"/>
            <a:ext cx="946734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4. ACTA DE ENTREGA </a:t>
            </a:r>
          </a:p>
        </p:txBody>
      </p:sp>
      <p:sp>
        <p:nvSpPr>
          <p:cNvPr id="20" name="19 CuadroTexto"/>
          <p:cNvSpPr txBox="1"/>
          <p:nvPr/>
        </p:nvSpPr>
        <p:spPr>
          <a:xfrm>
            <a:off x="4497316" y="1792942"/>
            <a:ext cx="1164742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11. INFORME DE TASACIÓN 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2514418" y="1913406"/>
            <a:ext cx="1033296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5. ACTA DE RECEPCIÓN </a:t>
            </a:r>
          </a:p>
        </p:txBody>
      </p:sp>
      <p:sp>
        <p:nvSpPr>
          <p:cNvPr id="22" name="21 CuadroTexto"/>
          <p:cNvSpPr txBox="1"/>
          <p:nvPr/>
        </p:nvSpPr>
        <p:spPr>
          <a:xfrm>
            <a:off x="4500654" y="1913406"/>
            <a:ext cx="996427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12. OTROS (especifique) </a:t>
            </a:r>
          </a:p>
        </p:txBody>
      </p:sp>
      <p:sp>
        <p:nvSpPr>
          <p:cNvPr id="23" name="22 CuadroTexto"/>
          <p:cNvSpPr txBox="1"/>
          <p:nvPr/>
        </p:nvSpPr>
        <p:spPr>
          <a:xfrm>
            <a:off x="2522616" y="2042274"/>
            <a:ext cx="1763632" cy="297517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just">
              <a:lnSpc>
                <a:spcPts val="815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6. ACTA DE ENTREGA-RECEPCIÓN 7. RESOLUCION DE DONACIÓN </a:t>
            </a:r>
          </a:p>
        </p:txBody>
      </p:sp>
      <p:sp>
        <p:nvSpPr>
          <p:cNvPr id="24" name="23 CuadroTexto"/>
          <p:cNvSpPr txBox="1"/>
          <p:nvPr/>
        </p:nvSpPr>
        <p:spPr>
          <a:xfrm>
            <a:off x="2331240" y="2305612"/>
            <a:ext cx="20454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III. </a:t>
            </a:r>
          </a:p>
        </p:txBody>
      </p:sp>
      <p:sp>
        <p:nvSpPr>
          <p:cNvPr id="25" name="24 CuadroTexto"/>
          <p:cNvSpPr txBox="1"/>
          <p:nvPr/>
        </p:nvSpPr>
        <p:spPr>
          <a:xfrm>
            <a:off x="2516568" y="2305612"/>
            <a:ext cx="696666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BASE LEGAL(1) 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2514628" y="2414869"/>
            <a:ext cx="25263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-, ... </a:t>
            </a:r>
          </a:p>
        </p:txBody>
      </p:sp>
      <p:sp>
        <p:nvSpPr>
          <p:cNvPr id="27" name="26 CuadroTexto"/>
          <p:cNvSpPr txBox="1"/>
          <p:nvPr/>
        </p:nvSpPr>
        <p:spPr>
          <a:xfrm>
            <a:off x="2332066" y="2524126"/>
            <a:ext cx="21255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6FC0"/>
                </a:solidFill>
                <a:latin typeface="Arial"/>
              </a:rPr>
              <a:t>IV. </a:t>
            </a:r>
          </a:p>
        </p:txBody>
      </p:sp>
      <p:sp>
        <p:nvSpPr>
          <p:cNvPr id="28" name="27 CuadroTexto"/>
          <p:cNvSpPr txBox="1"/>
          <p:nvPr/>
        </p:nvSpPr>
        <p:spPr>
          <a:xfrm>
            <a:off x="2517489" y="2524126"/>
            <a:ext cx="847348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6FC0"/>
                </a:solidFill>
                <a:latin typeface="Arial"/>
              </a:rPr>
              <a:t>ANTECEDENTES(2) </a:t>
            </a:r>
          </a:p>
        </p:txBody>
      </p:sp>
      <p:sp>
        <p:nvSpPr>
          <p:cNvPr id="29" name="28 CuadroTexto"/>
          <p:cNvSpPr txBox="1"/>
          <p:nvPr/>
        </p:nvSpPr>
        <p:spPr>
          <a:xfrm>
            <a:off x="2515950" y="2627781"/>
            <a:ext cx="20774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-... </a:t>
            </a:r>
          </a:p>
        </p:txBody>
      </p:sp>
      <p:sp>
        <p:nvSpPr>
          <p:cNvPr id="30" name="29 CuadroTexto"/>
          <p:cNvSpPr txBox="1"/>
          <p:nvPr/>
        </p:nvSpPr>
        <p:spPr>
          <a:xfrm>
            <a:off x="2323444" y="2737038"/>
            <a:ext cx="1892506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V.      DESCRIPCIÓN DE LOS BIENES MUEBLES </a:t>
            </a:r>
          </a:p>
        </p:txBody>
      </p:sp>
      <p:sp>
        <p:nvSpPr>
          <p:cNvPr id="31" name="30 CuadroTexto"/>
          <p:cNvSpPr txBox="1"/>
          <p:nvPr/>
        </p:nvSpPr>
        <p:spPr>
          <a:xfrm>
            <a:off x="2517932" y="2840693"/>
            <a:ext cx="728726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a)  Denominación </a:t>
            </a:r>
          </a:p>
        </p:txBody>
      </p:sp>
      <p:sp>
        <p:nvSpPr>
          <p:cNvPr id="32" name="31 CuadroTexto"/>
          <p:cNvSpPr txBox="1"/>
          <p:nvPr/>
        </p:nvSpPr>
        <p:spPr>
          <a:xfrm>
            <a:off x="2522617" y="2924737"/>
            <a:ext cx="1168860" cy="271869"/>
          </a:xfrm>
          <a:prstGeom prst="rect">
            <a:avLst/>
          </a:prstGeom>
          <a:noFill/>
        </p:spPr>
        <p:txBody>
          <a:bodyPr lIns="0">
            <a:spAutoFit/>
          </a:bodyPr>
          <a:lstStyle/>
          <a:p>
            <a:pPr algn="just">
              <a:lnSpc>
                <a:spcPts val="709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b) Código patrimonial (para Baja) c)  Detalle técnico: </a:t>
            </a:r>
          </a:p>
        </p:txBody>
      </p:sp>
      <p:sp>
        <p:nvSpPr>
          <p:cNvPr id="33" name="32 CuadroTexto"/>
          <p:cNvSpPr txBox="1"/>
          <p:nvPr/>
        </p:nvSpPr>
        <p:spPr>
          <a:xfrm>
            <a:off x="2754547" y="3160060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34" name="33 CuadroTexto"/>
          <p:cNvSpPr txBox="1"/>
          <p:nvPr/>
        </p:nvSpPr>
        <p:spPr>
          <a:xfrm>
            <a:off x="2925613" y="3160060"/>
            <a:ext cx="400110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Marca... </a:t>
            </a:r>
          </a:p>
        </p:txBody>
      </p:sp>
      <p:sp>
        <p:nvSpPr>
          <p:cNvPr id="35" name="34 CuadroTexto"/>
          <p:cNvSpPr txBox="1"/>
          <p:nvPr/>
        </p:nvSpPr>
        <p:spPr>
          <a:xfrm>
            <a:off x="2754547" y="3262314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2754547" y="3367369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37" name="36 CuadroTexto"/>
          <p:cNvSpPr txBox="1"/>
          <p:nvPr/>
        </p:nvSpPr>
        <p:spPr>
          <a:xfrm>
            <a:off x="2924241" y="3367369"/>
            <a:ext cx="379271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Tipo  ... 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2754547" y="3469623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39" name="38 CuadroTexto"/>
          <p:cNvSpPr txBox="1"/>
          <p:nvPr/>
        </p:nvSpPr>
        <p:spPr>
          <a:xfrm>
            <a:off x="2926187" y="3469623"/>
            <a:ext cx="36804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Color... </a:t>
            </a:r>
          </a:p>
        </p:txBody>
      </p:sp>
      <p:sp>
        <p:nvSpPr>
          <p:cNvPr id="42" name="41 CuadroTexto"/>
          <p:cNvSpPr txBox="1"/>
          <p:nvPr/>
        </p:nvSpPr>
        <p:spPr>
          <a:xfrm>
            <a:off x="2922978" y="3646116"/>
            <a:ext cx="922688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Año de.....fabricación... </a:t>
            </a:r>
          </a:p>
        </p:txBody>
      </p:sp>
      <p:sp>
        <p:nvSpPr>
          <p:cNvPr id="43" name="42 CuadroTexto"/>
          <p:cNvSpPr txBox="1"/>
          <p:nvPr/>
        </p:nvSpPr>
        <p:spPr>
          <a:xfrm>
            <a:off x="2518494" y="3744167"/>
            <a:ext cx="116313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d) Estado de conservación:(3) 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2754547" y="3898248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2928617" y="3870233"/>
            <a:ext cx="470642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Nuevo (N) 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2754547" y="4122366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47" name="46 CuadroTexto"/>
          <p:cNvSpPr txBox="1"/>
          <p:nvPr/>
        </p:nvSpPr>
        <p:spPr>
          <a:xfrm>
            <a:off x="2928157" y="3996300"/>
            <a:ext cx="467436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Bueno (B) 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2754547" y="3996300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49" name="48 CuadroTexto"/>
          <p:cNvSpPr txBox="1"/>
          <p:nvPr/>
        </p:nvSpPr>
        <p:spPr>
          <a:xfrm>
            <a:off x="2929142" y="4122366"/>
            <a:ext cx="51712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Regular (R) </a:t>
            </a:r>
          </a:p>
        </p:txBody>
      </p:sp>
      <p:sp>
        <p:nvSpPr>
          <p:cNvPr id="50" name="49 CuadroTexto"/>
          <p:cNvSpPr txBox="1"/>
          <p:nvPr/>
        </p:nvSpPr>
        <p:spPr>
          <a:xfrm>
            <a:off x="2754547" y="4248432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51" name="50 CuadroTexto"/>
          <p:cNvSpPr txBox="1"/>
          <p:nvPr/>
        </p:nvSpPr>
        <p:spPr>
          <a:xfrm>
            <a:off x="2926799" y="4248432"/>
            <a:ext cx="424155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Malo (M) </a:t>
            </a:r>
          </a:p>
        </p:txBody>
      </p:sp>
      <p:sp>
        <p:nvSpPr>
          <p:cNvPr id="52" name="51 CuadroTexto"/>
          <p:cNvSpPr txBox="1"/>
          <p:nvPr/>
        </p:nvSpPr>
        <p:spPr>
          <a:xfrm>
            <a:off x="2522617" y="4437531"/>
            <a:ext cx="2460553" cy="271869"/>
          </a:xfrm>
          <a:prstGeom prst="rect">
            <a:avLst/>
          </a:prstGeom>
          <a:noFill/>
        </p:spPr>
        <p:txBody>
          <a:bodyPr lIns="0">
            <a:spAutoFit/>
          </a:bodyPr>
          <a:lstStyle/>
          <a:p>
            <a:pPr algn="just">
              <a:lnSpc>
                <a:spcPts val="741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Para el caso del procedimiento de  Alta o una causal de alta no tipificada: (e) Valor (S/.) </a:t>
            </a:r>
          </a:p>
        </p:txBody>
      </p:sp>
      <p:sp>
        <p:nvSpPr>
          <p:cNvPr id="53" name="52 CuadroTexto"/>
          <p:cNvSpPr txBox="1"/>
          <p:nvPr/>
        </p:nvSpPr>
        <p:spPr>
          <a:xfrm>
            <a:off x="2516367" y="4654645"/>
            <a:ext cx="722314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(f) Causal de Alta </a:t>
            </a:r>
          </a:p>
        </p:txBody>
      </p:sp>
      <p:sp>
        <p:nvSpPr>
          <p:cNvPr id="54" name="53 CuadroTexto"/>
          <p:cNvSpPr txBox="1"/>
          <p:nvPr/>
        </p:nvSpPr>
        <p:spPr>
          <a:xfrm>
            <a:off x="2522617" y="4752697"/>
            <a:ext cx="2598903" cy="271869"/>
          </a:xfrm>
          <a:prstGeom prst="rect">
            <a:avLst/>
          </a:prstGeom>
          <a:noFill/>
        </p:spPr>
        <p:txBody>
          <a:bodyPr lIns="0">
            <a:spAutoFit/>
          </a:bodyPr>
          <a:lstStyle/>
          <a:p>
            <a:pPr algn="just">
              <a:lnSpc>
                <a:spcPts val="736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Para el caso del procedimiento de  Baja o de una causal de baja no tipificada: (g) Valor (S/.) </a:t>
            </a:r>
          </a:p>
        </p:txBody>
      </p:sp>
      <p:sp>
        <p:nvSpPr>
          <p:cNvPr id="55" name="54 CuadroTexto"/>
          <p:cNvSpPr txBox="1"/>
          <p:nvPr/>
        </p:nvSpPr>
        <p:spPr>
          <a:xfrm>
            <a:off x="2517819" y="4971211"/>
            <a:ext cx="763992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(h) Causal de Baja </a:t>
            </a:r>
          </a:p>
        </p:txBody>
      </p:sp>
      <p:sp>
        <p:nvSpPr>
          <p:cNvPr id="56" name="55 CuadroTexto"/>
          <p:cNvSpPr txBox="1"/>
          <p:nvPr/>
        </p:nvSpPr>
        <p:spPr>
          <a:xfrm>
            <a:off x="2332066" y="5158910"/>
            <a:ext cx="21255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VI. 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2516466" y="5158910"/>
            <a:ext cx="56521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6FC0"/>
                </a:solidFill>
                <a:latin typeface="Arial"/>
              </a:rPr>
              <a:t>ANÁLISIS(4) 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2517931" y="5286376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2325043" y="5383028"/>
            <a:ext cx="1698542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VII.    OBSERVACIONES O COMENTARIOS 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2517931" y="5475476"/>
            <a:ext cx="14042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>
                <a:solidFill>
                  <a:srgbClr val="000000"/>
                </a:solidFill>
                <a:latin typeface="Arial"/>
              </a:rPr>
              <a:t>- </a:t>
            </a:r>
          </a:p>
        </p:txBody>
      </p:sp>
      <p:sp>
        <p:nvSpPr>
          <p:cNvPr id="61" name="60 CuadroTexto"/>
          <p:cNvSpPr txBox="1"/>
          <p:nvPr/>
        </p:nvSpPr>
        <p:spPr>
          <a:xfrm>
            <a:off x="2330744" y="5572126"/>
            <a:ext cx="257443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VIII. </a:t>
            </a:r>
          </a:p>
        </p:txBody>
      </p:sp>
      <p:sp>
        <p:nvSpPr>
          <p:cNvPr id="62" name="61 CuadroTexto"/>
          <p:cNvSpPr txBox="1"/>
          <p:nvPr/>
        </p:nvSpPr>
        <p:spPr>
          <a:xfrm>
            <a:off x="2515624" y="5572126"/>
            <a:ext cx="1767472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6FC0"/>
                </a:solidFill>
                <a:latin typeface="Arial"/>
              </a:rPr>
              <a:t>CONCLUSIONES Y RECOMENDACIONES (5) 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4874410" y="5617177"/>
            <a:ext cx="444994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Fecha: ... 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5235037" y="5617177"/>
            <a:ext cx="335989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. de ... 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5686724" y="5617177"/>
            <a:ext cx="528350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... del 200... </a:t>
            </a:r>
          </a:p>
        </p:txBody>
      </p:sp>
      <p:sp>
        <p:nvSpPr>
          <p:cNvPr id="67" name="66 CuadroTexto"/>
          <p:cNvSpPr txBox="1"/>
          <p:nvPr/>
        </p:nvSpPr>
        <p:spPr>
          <a:xfrm>
            <a:off x="4143372" y="6000768"/>
            <a:ext cx="571631" cy="169277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 smtClean="0">
                <a:solidFill>
                  <a:srgbClr val="000000"/>
                </a:solidFill>
                <a:latin typeface="Arial"/>
              </a:rPr>
              <a:t>Responsable </a:t>
            </a:r>
            <a:endParaRPr lang="es-PE" sz="614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2" name="6 CuadroTexto"/>
          <p:cNvSpPr txBox="1">
            <a:spLocks noChangeArrowheads="1"/>
          </p:cNvSpPr>
          <p:nvPr/>
        </p:nvSpPr>
        <p:spPr bwMode="auto">
          <a:xfrm>
            <a:off x="981378" y="6208060"/>
            <a:ext cx="1379616" cy="19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ts val="794"/>
              </a:lnSpc>
            </a:pPr>
            <a:r>
              <a:rPr lang="es-PE" altLang="es-PE" sz="794" dirty="0">
                <a:solidFill>
                  <a:srgbClr val="FFFFFF"/>
                </a:solidFill>
              </a:rPr>
              <a:t>CONTROL PATRIMONIAL </a:t>
            </a:r>
          </a:p>
        </p:txBody>
      </p:sp>
      <p:sp>
        <p:nvSpPr>
          <p:cNvPr id="70" name="69 CuadroTexto"/>
          <p:cNvSpPr txBox="1"/>
          <p:nvPr/>
        </p:nvSpPr>
        <p:spPr>
          <a:xfrm>
            <a:off x="2942838" y="3267917"/>
            <a:ext cx="407291" cy="246221"/>
          </a:xfrm>
          <a:prstGeom prst="rect">
            <a:avLst/>
          </a:prstGeom>
          <a:noFill/>
        </p:spPr>
        <p:txBody>
          <a:bodyPr lIns="0">
            <a:spAutoFit/>
          </a:bodyPr>
          <a:lstStyle/>
          <a:p>
            <a:pPr algn="just">
              <a:lnSpc>
                <a:spcPts val="614"/>
              </a:lnSpc>
              <a:defRPr/>
            </a:pPr>
            <a:r>
              <a:rPr lang="es-PE" sz="614" dirty="0">
                <a:solidFill>
                  <a:srgbClr val="000000"/>
                </a:solidFill>
                <a:latin typeface="Arial"/>
              </a:rPr>
              <a:t>Modelo... 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3237188" y="692697"/>
            <a:ext cx="71903" cy="74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12290" name="Picture 2" descr="http://4.bp.blogspot.com/-JvoOChh3S0w/U7M1b4QOllI/AAAAAAABv4I/J79n94zE4wI/s1600/Gifs+Animados+Profesores+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17" y="1388724"/>
            <a:ext cx="2057400" cy="3352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2865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3" name="72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pic>
        <p:nvPicPr>
          <p:cNvPr id="75" name="74 Imagen" descr="imag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pic>
        <p:nvPicPr>
          <p:cNvPr id="76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5" y="2000240"/>
            <a:ext cx="2987661" cy="26432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330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9" name="28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0" y="6710589"/>
            <a:ext cx="7143768" cy="1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16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pic>
        <p:nvPicPr>
          <p:cNvPr id="21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051" y="1484784"/>
            <a:ext cx="8537331" cy="3905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9" name="28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0" y="6710589"/>
            <a:ext cx="7143768" cy="1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15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sp>
        <p:nvSpPr>
          <p:cNvPr id="20" name="3 CuadroTexto"/>
          <p:cNvSpPr txBox="1"/>
          <p:nvPr/>
        </p:nvSpPr>
        <p:spPr>
          <a:xfrm>
            <a:off x="715190" y="1844825"/>
            <a:ext cx="3170099" cy="34881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4" dirty="0">
                <a:solidFill>
                  <a:srgbClr val="FFFFFF"/>
                </a:solidFill>
                <a:latin typeface="Verdana"/>
                <a:cs typeface="+mn-cs"/>
              </a:rPr>
              <a:t>Alta de </a:t>
            </a:r>
            <a:r>
              <a:rPr lang="es-PE" sz="2004" dirty="0" smtClean="0">
                <a:solidFill>
                  <a:srgbClr val="FFFFFF"/>
                </a:solidFill>
                <a:latin typeface="Verdana"/>
              </a:rPr>
              <a:t>Bienes Muebles</a:t>
            </a:r>
            <a:r>
              <a:rPr lang="es-PE" sz="2004" dirty="0" smtClean="0">
                <a:solidFill>
                  <a:srgbClr val="FFFFFF"/>
                </a:solidFill>
                <a:latin typeface="Verdana"/>
                <a:cs typeface="+mn-cs"/>
              </a:rPr>
              <a:t> </a:t>
            </a:r>
            <a:endParaRPr lang="es-PE" sz="2004" dirty="0">
              <a:solidFill>
                <a:srgbClr val="FFFFFF"/>
              </a:solidFill>
              <a:latin typeface="Verdana"/>
              <a:cs typeface="+mn-cs"/>
            </a:endParaRPr>
          </a:p>
        </p:txBody>
      </p:sp>
      <p:sp>
        <p:nvSpPr>
          <p:cNvPr id="21" name="4 Rectángulo redondeado"/>
          <p:cNvSpPr/>
          <p:nvPr/>
        </p:nvSpPr>
        <p:spPr>
          <a:xfrm>
            <a:off x="214282" y="1428736"/>
            <a:ext cx="4143404" cy="857256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PE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CAUSAL DE BAJA</a:t>
            </a:r>
            <a:r>
              <a:rPr lang="es-P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:</a:t>
            </a:r>
            <a:endParaRPr lang="es-PE" sz="24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ángulo 20"/>
          <p:cNvSpPr/>
          <p:nvPr/>
        </p:nvSpPr>
        <p:spPr>
          <a:xfrm>
            <a:off x="384458" y="2564904"/>
            <a:ext cx="46528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Obsolescencia Tecnológica</a:t>
            </a:r>
          </a:p>
        </p:txBody>
      </p:sp>
      <p:sp>
        <p:nvSpPr>
          <p:cNvPr id="30" name="Rectángulo 22"/>
          <p:cNvSpPr/>
          <p:nvPr/>
        </p:nvSpPr>
        <p:spPr>
          <a:xfrm>
            <a:off x="384458" y="4077072"/>
            <a:ext cx="2658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Siniestro</a:t>
            </a:r>
            <a:r>
              <a:rPr lang="es-PE" sz="2000" dirty="0" smtClean="0">
                <a:solidFill>
                  <a:srgbClr val="000099"/>
                </a:solidFill>
                <a:latin typeface="Arial"/>
              </a:rPr>
              <a:t> </a:t>
            </a:r>
            <a:endParaRPr lang="es-PE" dirty="0"/>
          </a:p>
        </p:txBody>
      </p:sp>
      <p:sp>
        <p:nvSpPr>
          <p:cNvPr id="31" name="Rectángulo 25"/>
          <p:cNvSpPr/>
          <p:nvPr/>
        </p:nvSpPr>
        <p:spPr>
          <a:xfrm>
            <a:off x="428596" y="3500438"/>
            <a:ext cx="4857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Reparación Onerosa</a:t>
            </a:r>
            <a:r>
              <a:rPr lang="es-PE" sz="2000" dirty="0" smtClean="0">
                <a:solidFill>
                  <a:srgbClr val="000099"/>
                </a:solidFill>
                <a:latin typeface="Arial"/>
              </a:rPr>
              <a:t> </a:t>
            </a:r>
            <a:endParaRPr lang="es-PE" dirty="0"/>
          </a:p>
        </p:txBody>
      </p:sp>
      <p:sp>
        <p:nvSpPr>
          <p:cNvPr id="32" name="Rectángulo 24"/>
          <p:cNvSpPr/>
          <p:nvPr/>
        </p:nvSpPr>
        <p:spPr>
          <a:xfrm>
            <a:off x="384458" y="5013176"/>
            <a:ext cx="2658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Reposición</a:t>
            </a:r>
            <a:r>
              <a:rPr lang="es-PE" sz="2000" dirty="0" smtClean="0">
                <a:solidFill>
                  <a:srgbClr val="000099"/>
                </a:solidFill>
                <a:latin typeface="Arial"/>
              </a:rPr>
              <a:t> </a:t>
            </a:r>
            <a:endParaRPr lang="es-PE" dirty="0"/>
          </a:p>
        </p:txBody>
      </p:sp>
      <p:sp>
        <p:nvSpPr>
          <p:cNvPr id="34" name="Rectángulo 30"/>
          <p:cNvSpPr/>
          <p:nvPr/>
        </p:nvSpPr>
        <p:spPr>
          <a:xfrm>
            <a:off x="384458" y="4561964"/>
            <a:ext cx="2658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Destrucción</a:t>
            </a:r>
            <a:r>
              <a:rPr lang="es-PE" sz="2000" dirty="0" smtClean="0">
                <a:solidFill>
                  <a:srgbClr val="000099"/>
                </a:solidFill>
                <a:latin typeface="Arial"/>
              </a:rPr>
              <a:t> </a:t>
            </a:r>
            <a:endParaRPr lang="es-PE" dirty="0"/>
          </a:p>
        </p:txBody>
      </p:sp>
      <p:pic>
        <p:nvPicPr>
          <p:cNvPr id="35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9124" y="1214422"/>
            <a:ext cx="4406814" cy="49292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9" name="28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0" y="6710589"/>
            <a:ext cx="7143768" cy="1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15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sp>
        <p:nvSpPr>
          <p:cNvPr id="20" name="3 CuadroTexto"/>
          <p:cNvSpPr txBox="1"/>
          <p:nvPr/>
        </p:nvSpPr>
        <p:spPr>
          <a:xfrm>
            <a:off x="715190" y="1844825"/>
            <a:ext cx="3170099" cy="34881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4" dirty="0">
                <a:solidFill>
                  <a:srgbClr val="FFFFFF"/>
                </a:solidFill>
                <a:latin typeface="Verdana"/>
                <a:cs typeface="+mn-cs"/>
              </a:rPr>
              <a:t>Alta de </a:t>
            </a:r>
            <a:r>
              <a:rPr lang="es-PE" sz="2004" dirty="0" smtClean="0">
                <a:solidFill>
                  <a:srgbClr val="FFFFFF"/>
                </a:solidFill>
                <a:latin typeface="Verdana"/>
              </a:rPr>
              <a:t>Bienes Muebles</a:t>
            </a:r>
            <a:r>
              <a:rPr lang="es-PE" sz="2004" dirty="0" smtClean="0">
                <a:solidFill>
                  <a:srgbClr val="FFFFFF"/>
                </a:solidFill>
                <a:latin typeface="Verdana"/>
                <a:cs typeface="+mn-cs"/>
              </a:rPr>
              <a:t> </a:t>
            </a:r>
            <a:endParaRPr lang="es-PE" sz="2004" dirty="0">
              <a:solidFill>
                <a:srgbClr val="FFFFFF"/>
              </a:solidFill>
              <a:latin typeface="Verdana"/>
              <a:cs typeface="+mn-cs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2112" y="2492896"/>
            <a:ext cx="6091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Subasta Publica o Restringida</a:t>
            </a:r>
          </a:p>
        </p:txBody>
      </p:sp>
      <p:sp>
        <p:nvSpPr>
          <p:cNvPr id="24" name="Rectángulo 22"/>
          <p:cNvSpPr/>
          <p:nvPr/>
        </p:nvSpPr>
        <p:spPr>
          <a:xfrm>
            <a:off x="71406" y="3643314"/>
            <a:ext cx="3413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Transferencia</a:t>
            </a:r>
            <a:r>
              <a:rPr lang="es-PE" sz="2000" dirty="0" smtClean="0">
                <a:solidFill>
                  <a:srgbClr val="000099"/>
                </a:solidFill>
                <a:latin typeface="Arial"/>
              </a:rPr>
              <a:t> </a:t>
            </a:r>
            <a:endParaRPr lang="es-PE" dirty="0"/>
          </a:p>
        </p:txBody>
      </p:sp>
      <p:sp>
        <p:nvSpPr>
          <p:cNvPr id="30" name="Rectángulo 25"/>
          <p:cNvSpPr/>
          <p:nvPr/>
        </p:nvSpPr>
        <p:spPr>
          <a:xfrm>
            <a:off x="83388" y="2996952"/>
            <a:ext cx="3655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Donación</a:t>
            </a:r>
            <a:r>
              <a:rPr lang="es-PE" sz="2000" dirty="0" smtClean="0">
                <a:solidFill>
                  <a:srgbClr val="000099"/>
                </a:solidFill>
                <a:latin typeface="Arial"/>
              </a:rPr>
              <a:t> </a:t>
            </a:r>
            <a:endParaRPr lang="es-PE" dirty="0"/>
          </a:p>
        </p:txBody>
      </p:sp>
      <p:sp>
        <p:nvSpPr>
          <p:cNvPr id="31" name="Rectángulo 30"/>
          <p:cNvSpPr/>
          <p:nvPr/>
        </p:nvSpPr>
        <p:spPr>
          <a:xfrm>
            <a:off x="118582" y="4506234"/>
            <a:ext cx="3381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PE" sz="2800" dirty="0" smtClean="0">
                <a:solidFill>
                  <a:srgbClr val="000099"/>
                </a:solidFill>
                <a:latin typeface="Arial"/>
              </a:rPr>
              <a:t>Destrucción</a:t>
            </a:r>
            <a:r>
              <a:rPr lang="es-PE" sz="2000" dirty="0" smtClean="0">
                <a:solidFill>
                  <a:srgbClr val="000099"/>
                </a:solidFill>
                <a:latin typeface="Arial"/>
              </a:rPr>
              <a:t> </a:t>
            </a:r>
            <a:endParaRPr lang="es-PE" dirty="0"/>
          </a:p>
        </p:txBody>
      </p:sp>
      <p:sp>
        <p:nvSpPr>
          <p:cNvPr id="32" name="4 Rectángulo redondeado"/>
          <p:cNvSpPr/>
          <p:nvPr/>
        </p:nvSpPr>
        <p:spPr>
          <a:xfrm>
            <a:off x="251520" y="1632794"/>
            <a:ext cx="5034860" cy="500062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PE" sz="28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ACTOS DE DISPOSICION:</a:t>
            </a:r>
            <a:endParaRPr lang="es-PE" sz="24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Imagen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1278" y="2937123"/>
            <a:ext cx="4572000" cy="33623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9" name="28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0" y="6710589"/>
            <a:ext cx="7143768" cy="1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16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cxnSp>
        <p:nvCxnSpPr>
          <p:cNvPr id="24" name="2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-36511" y="1052736"/>
            <a:ext cx="918051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30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1500166" y="1071546"/>
            <a:ext cx="6516649" cy="1111847"/>
          </a:xfrm>
          <a:prstGeom prst="rect">
            <a:avLst/>
          </a:prstGeom>
          <a:noFill/>
        </p:spPr>
        <p:txBody>
          <a:bodyPr wrap="square" lIns="95253" tIns="47627" rIns="95253" bIns="47627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” BAJA DE BIENES CULTURALES</a:t>
            </a:r>
          </a:p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TEXTOS Y MATERIAL EDUCATIVO”</a:t>
            </a:r>
          </a:p>
        </p:txBody>
      </p:sp>
      <p:sp>
        <p:nvSpPr>
          <p:cNvPr id="35" name="object 3"/>
          <p:cNvSpPr txBox="1"/>
          <p:nvPr/>
        </p:nvSpPr>
        <p:spPr>
          <a:xfrm>
            <a:off x="142844" y="2895613"/>
            <a:ext cx="6286544" cy="2462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3200" spc="-5" dirty="0">
                <a:latin typeface="Calibri"/>
                <a:cs typeface="Calibri"/>
              </a:rPr>
              <a:t>L</a:t>
            </a:r>
            <a:r>
              <a:rPr sz="3200" dirty="0">
                <a:latin typeface="Calibri"/>
                <a:cs typeface="Calibri"/>
              </a:rPr>
              <a:t>a Baja</a:t>
            </a:r>
            <a:r>
              <a:rPr sz="3200" spc="-5" dirty="0">
                <a:latin typeface="Calibri"/>
                <a:cs typeface="Calibri"/>
              </a:rPr>
              <a:t> d</a:t>
            </a:r>
            <a:r>
              <a:rPr sz="3200" dirty="0">
                <a:latin typeface="Calibri"/>
                <a:cs typeface="Calibri"/>
              </a:rPr>
              <a:t>e los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45" dirty="0">
                <a:latin typeface="Calibri"/>
                <a:cs typeface="Calibri"/>
              </a:rPr>
              <a:t>t</a:t>
            </a:r>
            <a:r>
              <a:rPr sz="3200" spc="-50" dirty="0">
                <a:latin typeface="Calibri"/>
                <a:cs typeface="Calibri"/>
              </a:rPr>
              <a:t>e</a:t>
            </a:r>
            <a:r>
              <a:rPr sz="3200" spc="10" dirty="0">
                <a:latin typeface="Calibri"/>
                <a:cs typeface="Calibri"/>
              </a:rPr>
              <a:t>x</a:t>
            </a:r>
            <a:r>
              <a:rPr sz="3200" spc="-45" dirty="0">
                <a:latin typeface="Calibri"/>
                <a:cs typeface="Calibri"/>
              </a:rPr>
              <a:t>t</a:t>
            </a:r>
            <a:r>
              <a:rPr sz="3200" spc="-5" dirty="0">
                <a:latin typeface="Calibri"/>
                <a:cs typeface="Calibri"/>
              </a:rPr>
              <a:t>o</a:t>
            </a:r>
            <a:r>
              <a:rPr sz="3200" dirty="0">
                <a:latin typeface="Calibri"/>
                <a:cs typeface="Calibri"/>
              </a:rPr>
              <a:t>s </a:t>
            </a:r>
            <a:r>
              <a:rPr sz="3200" spc="-5" dirty="0">
                <a:latin typeface="Calibri"/>
                <a:cs typeface="Calibri"/>
              </a:rPr>
              <a:t>d</a:t>
            </a:r>
            <a:r>
              <a:rPr sz="3200" dirty="0">
                <a:latin typeface="Calibri"/>
                <a:cs typeface="Calibri"/>
              </a:rPr>
              <a:t>e g</a:t>
            </a:r>
            <a:r>
              <a:rPr sz="3200" spc="-60" dirty="0">
                <a:latin typeface="Calibri"/>
                <a:cs typeface="Calibri"/>
              </a:rPr>
              <a:t>r</a:t>
            </a:r>
            <a:r>
              <a:rPr sz="3200" dirty="0">
                <a:latin typeface="Calibri"/>
                <a:cs typeface="Calibri"/>
              </a:rPr>
              <a:t>ado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y ma</a:t>
            </a:r>
            <a:r>
              <a:rPr sz="3200" spc="-15" dirty="0">
                <a:latin typeface="Calibri"/>
                <a:cs typeface="Calibri"/>
              </a:rPr>
              <a:t>n</a:t>
            </a:r>
            <a:r>
              <a:rPr sz="3200" spc="-5" dirty="0">
                <a:latin typeface="Calibri"/>
                <a:cs typeface="Calibri"/>
              </a:rPr>
              <a:t>uale</a:t>
            </a:r>
            <a:r>
              <a:rPr sz="3200" dirty="0">
                <a:latin typeface="Calibri"/>
                <a:cs typeface="Calibri"/>
              </a:rPr>
              <a:t>s</a:t>
            </a:r>
            <a:r>
              <a:rPr sz="3200" spc="2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pa</a:t>
            </a:r>
            <a:r>
              <a:rPr sz="3200" spc="-65" dirty="0">
                <a:latin typeface="Calibri"/>
                <a:cs typeface="Calibri"/>
              </a:rPr>
              <a:t>r</a:t>
            </a:r>
            <a:r>
              <a:rPr sz="3200" dirty="0">
                <a:latin typeface="Calibri"/>
                <a:cs typeface="Calibri"/>
              </a:rPr>
              <a:t>a </a:t>
            </a:r>
            <a:r>
              <a:rPr sz="3200" spc="-5">
                <a:latin typeface="Calibri"/>
                <a:cs typeface="Calibri"/>
              </a:rPr>
              <a:t>doce</a:t>
            </a:r>
            <a:r>
              <a:rPr sz="3200" spc="-20">
                <a:latin typeface="Calibri"/>
                <a:cs typeface="Calibri"/>
              </a:rPr>
              <a:t>n</a:t>
            </a:r>
            <a:r>
              <a:rPr sz="3200" spc="-45">
                <a:latin typeface="Calibri"/>
                <a:cs typeface="Calibri"/>
              </a:rPr>
              <a:t>t</a:t>
            </a:r>
            <a:r>
              <a:rPr sz="3200">
                <a:latin typeface="Calibri"/>
                <a:cs typeface="Calibri"/>
              </a:rPr>
              <a:t>es</a:t>
            </a:r>
            <a:r>
              <a:rPr sz="3200" spc="-5">
                <a:latin typeface="Calibri"/>
                <a:cs typeface="Calibri"/>
              </a:rPr>
              <a:t> </a:t>
            </a:r>
            <a:r>
              <a:rPr lang="es-ES" sz="3200" spc="-5" dirty="0" smtClean="0">
                <a:latin typeface="Calibri"/>
                <a:cs typeface="Calibri"/>
              </a:rPr>
              <a:t>, </a:t>
            </a:r>
            <a:r>
              <a:rPr sz="3200" spc="-20" smtClean="0">
                <a:latin typeface="Calibri"/>
                <a:cs typeface="Calibri"/>
              </a:rPr>
              <a:t>c</a:t>
            </a:r>
            <a:r>
              <a:rPr sz="3200" spc="-5" smtClean="0">
                <a:latin typeface="Calibri"/>
                <a:cs typeface="Calibri"/>
              </a:rPr>
              <a:t>onsi</a:t>
            </a:r>
            <a:r>
              <a:rPr sz="3200" spc="-50" smtClean="0">
                <a:latin typeface="Calibri"/>
                <a:cs typeface="Calibri"/>
              </a:rPr>
              <a:t>s</a:t>
            </a:r>
            <a:r>
              <a:rPr sz="3200" spc="-45" smtClean="0">
                <a:latin typeface="Calibri"/>
                <a:cs typeface="Calibri"/>
              </a:rPr>
              <a:t>t</a:t>
            </a:r>
            <a:r>
              <a:rPr sz="3200" smtClean="0">
                <a:latin typeface="Calibri"/>
                <a:cs typeface="Calibri"/>
              </a:rPr>
              <a:t>e </a:t>
            </a:r>
            <a:r>
              <a:rPr sz="3200" dirty="0">
                <a:latin typeface="Calibri"/>
                <a:cs typeface="Calibri"/>
              </a:rPr>
              <a:t>en </a:t>
            </a:r>
            <a:r>
              <a:rPr sz="3200" spc="-40">
                <a:latin typeface="Calibri"/>
                <a:cs typeface="Calibri"/>
              </a:rPr>
              <a:t>r</a:t>
            </a:r>
            <a:r>
              <a:rPr sz="3200" spc="-15">
                <a:latin typeface="Calibri"/>
                <a:cs typeface="Calibri"/>
              </a:rPr>
              <a:t>e</a:t>
            </a:r>
            <a:r>
              <a:rPr sz="3200">
                <a:latin typeface="Calibri"/>
                <a:cs typeface="Calibri"/>
              </a:rPr>
              <a:t>t</a:t>
            </a:r>
            <a:r>
              <a:rPr sz="3200" spc="-15">
                <a:latin typeface="Calibri"/>
                <a:cs typeface="Calibri"/>
              </a:rPr>
              <a:t>i</a:t>
            </a:r>
            <a:r>
              <a:rPr sz="3200" spc="-65">
                <a:latin typeface="Calibri"/>
                <a:cs typeface="Calibri"/>
              </a:rPr>
              <a:t>r</a:t>
            </a:r>
            <a:r>
              <a:rPr sz="3200">
                <a:latin typeface="Calibri"/>
                <a:cs typeface="Calibri"/>
              </a:rPr>
              <a:t>ar</a:t>
            </a:r>
            <a:r>
              <a:rPr sz="3200" spc="-20">
                <a:latin typeface="Calibri"/>
                <a:cs typeface="Calibri"/>
              </a:rPr>
              <a:t> </a:t>
            </a:r>
            <a:r>
              <a:rPr sz="3200" spc="-5" smtClean="0">
                <a:latin typeface="Calibri"/>
                <a:cs typeface="Calibri"/>
              </a:rPr>
              <a:t>e</a:t>
            </a:r>
            <a:r>
              <a:rPr sz="3200" smtClean="0">
                <a:latin typeface="Calibri"/>
                <a:cs typeface="Calibri"/>
              </a:rPr>
              <a:t>l</a:t>
            </a:r>
            <a:r>
              <a:rPr sz="3200" spc="-5" smtClean="0">
                <a:latin typeface="Calibri"/>
                <a:cs typeface="Calibri"/>
              </a:rPr>
              <a:t> </a:t>
            </a:r>
            <a:r>
              <a:rPr sz="3200" spc="-80" dirty="0">
                <a:latin typeface="Calibri"/>
                <a:cs typeface="Calibri"/>
              </a:rPr>
              <a:t>P</a:t>
            </a:r>
            <a:r>
              <a:rPr sz="3200" spc="-25" dirty="0">
                <a:latin typeface="Calibri"/>
                <a:cs typeface="Calibri"/>
              </a:rPr>
              <a:t>a</a:t>
            </a:r>
            <a:r>
              <a:rPr sz="3200" dirty="0">
                <a:latin typeface="Calibri"/>
                <a:cs typeface="Calibri"/>
              </a:rPr>
              <a:t>tr</a:t>
            </a:r>
            <a:r>
              <a:rPr sz="3200" spc="-15" dirty="0">
                <a:latin typeface="Calibri"/>
                <a:cs typeface="Calibri"/>
              </a:rPr>
              <a:t>i</a:t>
            </a:r>
            <a:r>
              <a:rPr sz="3200" dirty="0">
                <a:latin typeface="Calibri"/>
                <a:cs typeface="Calibri"/>
              </a:rPr>
              <a:t>mon</a:t>
            </a:r>
            <a:r>
              <a:rPr sz="3200" spc="-15" dirty="0">
                <a:latin typeface="Calibri"/>
                <a:cs typeface="Calibri"/>
              </a:rPr>
              <a:t>i</a:t>
            </a:r>
            <a:r>
              <a:rPr sz="3200" dirty="0">
                <a:latin typeface="Calibri"/>
                <a:cs typeface="Calibri"/>
              </a:rPr>
              <a:t>o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</a:t>
            </a:r>
            <a:r>
              <a:rPr sz="3200" dirty="0">
                <a:latin typeface="Calibri"/>
                <a:cs typeface="Calibri"/>
              </a:rPr>
              <a:t>e </a:t>
            </a:r>
            <a:r>
              <a:rPr sz="3200" spc="-15" dirty="0">
                <a:latin typeface="Calibri"/>
                <a:cs typeface="Calibri"/>
              </a:rPr>
              <a:t>l</a:t>
            </a:r>
            <a:r>
              <a:rPr sz="3200" dirty="0">
                <a:latin typeface="Calibri"/>
                <a:cs typeface="Calibri"/>
              </a:rPr>
              <a:t>a In</a:t>
            </a:r>
            <a:r>
              <a:rPr sz="3200" spc="-45" dirty="0">
                <a:latin typeface="Calibri"/>
                <a:cs typeface="Calibri"/>
              </a:rPr>
              <a:t>s</a:t>
            </a:r>
            <a:r>
              <a:rPr sz="3200" dirty="0">
                <a:latin typeface="Calibri"/>
                <a:cs typeface="Calibri"/>
              </a:rPr>
              <a:t>t</a:t>
            </a:r>
            <a:r>
              <a:rPr sz="3200" spc="-15" dirty="0">
                <a:latin typeface="Calibri"/>
                <a:cs typeface="Calibri"/>
              </a:rPr>
              <a:t>i</a:t>
            </a:r>
            <a:r>
              <a:rPr sz="3200" dirty="0">
                <a:latin typeface="Calibri"/>
                <a:cs typeface="Calibri"/>
              </a:rPr>
              <a:t>tu</a:t>
            </a:r>
            <a:r>
              <a:rPr sz="3200" spc="-15" dirty="0">
                <a:latin typeface="Calibri"/>
                <a:cs typeface="Calibri"/>
              </a:rPr>
              <a:t>c</a:t>
            </a:r>
            <a:r>
              <a:rPr sz="3200" dirty="0">
                <a:latin typeface="Calibri"/>
                <a:cs typeface="Calibri"/>
              </a:rPr>
              <a:t>ión </a:t>
            </a:r>
            <a:r>
              <a:rPr sz="3200" spc="-55" dirty="0">
                <a:latin typeface="Calibri"/>
                <a:cs typeface="Calibri"/>
              </a:rPr>
              <a:t>E</a:t>
            </a:r>
            <a:r>
              <a:rPr sz="3200" spc="-5" dirty="0">
                <a:latin typeface="Calibri"/>
                <a:cs typeface="Calibri"/>
              </a:rPr>
              <a:t>du</a:t>
            </a:r>
            <a:r>
              <a:rPr sz="3200" spc="-30" dirty="0">
                <a:latin typeface="Calibri"/>
                <a:cs typeface="Calibri"/>
              </a:rPr>
              <a:t>c</a:t>
            </a:r>
            <a:r>
              <a:rPr sz="3200" spc="-25" dirty="0">
                <a:latin typeface="Calibri"/>
                <a:cs typeface="Calibri"/>
              </a:rPr>
              <a:t>a</a:t>
            </a:r>
            <a:r>
              <a:rPr sz="3200" dirty="0">
                <a:latin typeface="Calibri"/>
                <a:cs typeface="Calibri"/>
              </a:rPr>
              <a:t>t</a:t>
            </a:r>
            <a:r>
              <a:rPr sz="3200" spc="-10" dirty="0">
                <a:latin typeface="Calibri"/>
                <a:cs typeface="Calibri"/>
              </a:rPr>
              <a:t>i</a:t>
            </a:r>
            <a:r>
              <a:rPr sz="3200" spc="-45" dirty="0">
                <a:latin typeface="Calibri"/>
                <a:cs typeface="Calibri"/>
              </a:rPr>
              <a:t>v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Públ</a:t>
            </a:r>
            <a:r>
              <a:rPr sz="3200" spc="-20" dirty="0">
                <a:latin typeface="Calibri"/>
                <a:cs typeface="Calibri"/>
              </a:rPr>
              <a:t>i</a:t>
            </a:r>
            <a:r>
              <a:rPr sz="3200" spc="-25" dirty="0">
                <a:latin typeface="Calibri"/>
                <a:cs typeface="Calibri"/>
              </a:rPr>
              <a:t>c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(d</a:t>
            </a:r>
            <a:r>
              <a:rPr sz="3200" dirty="0">
                <a:latin typeface="Calibri"/>
                <a:cs typeface="Calibri"/>
              </a:rPr>
              <a:t>e mane</a:t>
            </a:r>
            <a:r>
              <a:rPr sz="3200" spc="-75" dirty="0">
                <a:latin typeface="Calibri"/>
                <a:cs typeface="Calibri"/>
              </a:rPr>
              <a:t>r</a:t>
            </a:r>
            <a:r>
              <a:rPr sz="3200" dirty="0">
                <a:latin typeface="Calibri"/>
                <a:cs typeface="Calibri"/>
              </a:rPr>
              <a:t>a </a:t>
            </a:r>
            <a:r>
              <a:rPr sz="3200" spc="-5" dirty="0">
                <a:latin typeface="Calibri"/>
                <a:cs typeface="Calibri"/>
              </a:rPr>
              <a:t>f</a:t>
            </a:r>
            <a:r>
              <a:rPr sz="3200" spc="-15" dirty="0">
                <a:latin typeface="Calibri"/>
                <a:cs typeface="Calibri"/>
              </a:rPr>
              <a:t>í</a:t>
            </a:r>
            <a:r>
              <a:rPr sz="3200" spc="-5" dirty="0">
                <a:latin typeface="Calibri"/>
                <a:cs typeface="Calibri"/>
              </a:rPr>
              <a:t>s</a:t>
            </a:r>
            <a:r>
              <a:rPr sz="3200" spc="-10" dirty="0">
                <a:latin typeface="Calibri"/>
                <a:cs typeface="Calibri"/>
              </a:rPr>
              <a:t>i</a:t>
            </a:r>
            <a:r>
              <a:rPr sz="3200" spc="-25" dirty="0">
                <a:latin typeface="Calibri"/>
                <a:cs typeface="Calibri"/>
              </a:rPr>
              <a:t>c</a:t>
            </a:r>
            <a:r>
              <a:rPr sz="3200" dirty="0">
                <a:latin typeface="Calibri"/>
                <a:cs typeface="Calibri"/>
              </a:rPr>
              <a:t>a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y </a:t>
            </a:r>
            <a:r>
              <a:rPr sz="3200" spc="-25" dirty="0">
                <a:latin typeface="Calibri"/>
                <a:cs typeface="Calibri"/>
              </a:rPr>
              <a:t>c</a:t>
            </a:r>
            <a:r>
              <a:rPr sz="3200" spc="-5" dirty="0">
                <a:latin typeface="Calibri"/>
                <a:cs typeface="Calibri"/>
              </a:rPr>
              <a:t>o</a:t>
            </a:r>
            <a:r>
              <a:rPr sz="3200" spc="-25" dirty="0">
                <a:latin typeface="Calibri"/>
                <a:cs typeface="Calibri"/>
              </a:rPr>
              <a:t>n</a:t>
            </a:r>
            <a:r>
              <a:rPr sz="3200" spc="-45" dirty="0">
                <a:latin typeface="Calibri"/>
                <a:cs typeface="Calibri"/>
              </a:rPr>
              <a:t>t</a:t>
            </a:r>
            <a:r>
              <a:rPr sz="3200" dirty="0">
                <a:latin typeface="Calibri"/>
                <a:cs typeface="Calibri"/>
              </a:rPr>
              <a:t>able),</a:t>
            </a:r>
          </a:p>
        </p:txBody>
      </p:sp>
      <p:pic>
        <p:nvPicPr>
          <p:cNvPr id="37" name="Imagen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3071810"/>
            <a:ext cx="2592288" cy="26387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2" y="116632"/>
            <a:ext cx="9144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-36511" y="1052736"/>
            <a:ext cx="918051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-71470" y="65768"/>
            <a:ext cx="6516649" cy="1111847"/>
          </a:xfrm>
          <a:prstGeom prst="rect">
            <a:avLst/>
          </a:prstGeom>
          <a:noFill/>
        </p:spPr>
        <p:txBody>
          <a:bodyPr wrap="square" lIns="95253" tIns="47627" rIns="95253" bIns="47627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” BAJA DE BIENES CULTURALES</a:t>
            </a:r>
          </a:p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TEXTOS Y MATERIAL EDUCATIVO”</a:t>
            </a:r>
          </a:p>
        </p:txBody>
      </p:sp>
      <p:sp>
        <p:nvSpPr>
          <p:cNvPr id="22" name="3 CuadroTexto"/>
          <p:cNvSpPr txBox="1"/>
          <p:nvPr/>
        </p:nvSpPr>
        <p:spPr>
          <a:xfrm>
            <a:off x="715190" y="1844825"/>
            <a:ext cx="3170099" cy="34881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4" dirty="0">
                <a:solidFill>
                  <a:srgbClr val="FFFFFF"/>
                </a:solidFill>
                <a:latin typeface="Verdana"/>
                <a:cs typeface="+mn-cs"/>
              </a:rPr>
              <a:t>Alta de </a:t>
            </a:r>
            <a:r>
              <a:rPr lang="es-PE" sz="2004" dirty="0" smtClean="0">
                <a:solidFill>
                  <a:srgbClr val="FFFFFF"/>
                </a:solidFill>
                <a:latin typeface="Verdana"/>
              </a:rPr>
              <a:t>Bienes Muebles</a:t>
            </a:r>
            <a:r>
              <a:rPr lang="es-PE" sz="2004" dirty="0" smtClean="0">
                <a:solidFill>
                  <a:srgbClr val="FFFFFF"/>
                </a:solidFill>
                <a:latin typeface="Verdana"/>
                <a:cs typeface="+mn-cs"/>
              </a:rPr>
              <a:t> </a:t>
            </a:r>
            <a:endParaRPr lang="es-PE" sz="2004" dirty="0">
              <a:solidFill>
                <a:srgbClr val="FFFFFF"/>
              </a:solidFill>
              <a:latin typeface="Verdana"/>
              <a:cs typeface="+mn-cs"/>
            </a:endParaRPr>
          </a:p>
        </p:txBody>
      </p:sp>
      <p:sp>
        <p:nvSpPr>
          <p:cNvPr id="21" name="object 3"/>
          <p:cNvSpPr txBox="1"/>
          <p:nvPr/>
        </p:nvSpPr>
        <p:spPr>
          <a:xfrm>
            <a:off x="214282" y="2636912"/>
            <a:ext cx="4889471" cy="1903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800" spc="-20" dirty="0">
                <a:latin typeface="Calibri"/>
                <a:cs typeface="Calibri"/>
              </a:rPr>
              <a:t>N</a:t>
            </a:r>
            <a:r>
              <a:rPr sz="2800" spc="-30" dirty="0">
                <a:latin typeface="Calibri"/>
                <a:cs typeface="Calibri"/>
              </a:rPr>
              <a:t>u</a:t>
            </a:r>
            <a:r>
              <a:rPr sz="2800" spc="-25" dirty="0">
                <a:latin typeface="Calibri"/>
                <a:cs typeface="Calibri"/>
              </a:rPr>
              <a:t>e</a:t>
            </a:r>
            <a:r>
              <a:rPr sz="2800" spc="-55" dirty="0">
                <a:latin typeface="Calibri"/>
                <a:cs typeface="Calibri"/>
              </a:rPr>
              <a:t>v</a:t>
            </a:r>
            <a:r>
              <a:rPr sz="2800" spc="-15" dirty="0">
                <a:latin typeface="Calibri"/>
                <a:cs typeface="Calibri"/>
              </a:rPr>
              <a:t>a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do</a:t>
            </a:r>
            <a:r>
              <a:rPr sz="2800" spc="-50" dirty="0">
                <a:latin typeface="Calibri"/>
                <a:cs typeface="Calibri"/>
              </a:rPr>
              <a:t>t</a:t>
            </a:r>
            <a:r>
              <a:rPr sz="2800" spc="-15" dirty="0">
                <a:latin typeface="Calibri"/>
                <a:cs typeface="Calibri"/>
              </a:rPr>
              <a:t>a</a:t>
            </a:r>
            <a:r>
              <a:rPr sz="2800" spc="-10" dirty="0">
                <a:latin typeface="Calibri"/>
                <a:cs typeface="Calibri"/>
              </a:rPr>
              <a:t>c</a:t>
            </a:r>
            <a:r>
              <a:rPr sz="2800" spc="-15" dirty="0">
                <a:latin typeface="Calibri"/>
                <a:cs typeface="Calibri"/>
              </a:rPr>
              <a:t>ión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d</a:t>
            </a:r>
            <a:r>
              <a:rPr sz="2800" spc="-15" dirty="0">
                <a:latin typeface="Calibri"/>
                <a:cs typeface="Calibri"/>
              </a:rPr>
              <a:t>e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35" dirty="0" err="1" smtClean="0">
                <a:latin typeface="Calibri"/>
                <a:cs typeface="Calibri"/>
              </a:rPr>
              <a:t>t</a:t>
            </a:r>
            <a:r>
              <a:rPr sz="2800" spc="-65" dirty="0" err="1" smtClean="0">
                <a:latin typeface="Calibri"/>
                <a:cs typeface="Calibri"/>
              </a:rPr>
              <a:t>e</a:t>
            </a:r>
            <a:r>
              <a:rPr sz="2800" spc="-5" dirty="0" err="1" smtClean="0">
                <a:latin typeface="Calibri"/>
                <a:cs typeface="Calibri"/>
              </a:rPr>
              <a:t>x</a:t>
            </a:r>
            <a:r>
              <a:rPr sz="2800" spc="-35" dirty="0" err="1" smtClean="0">
                <a:latin typeface="Calibri"/>
                <a:cs typeface="Calibri"/>
              </a:rPr>
              <a:t>t</a:t>
            </a:r>
            <a:r>
              <a:rPr sz="2800" spc="-20" dirty="0" err="1" smtClean="0">
                <a:latin typeface="Calibri"/>
                <a:cs typeface="Calibri"/>
              </a:rPr>
              <a:t>o</a:t>
            </a:r>
            <a:r>
              <a:rPr sz="2800" spc="-15" dirty="0" err="1" smtClean="0">
                <a:latin typeface="Calibri"/>
                <a:cs typeface="Calibri"/>
              </a:rPr>
              <a:t>s</a:t>
            </a:r>
            <a:r>
              <a:rPr sz="2800" spc="-5" dirty="0" smtClean="0">
                <a:latin typeface="Calibri"/>
                <a:cs typeface="Calibri"/>
              </a:rPr>
              <a:t> </a:t>
            </a:r>
            <a:r>
              <a:rPr sz="2800" spc="-15" dirty="0" smtClean="0">
                <a:latin typeface="Calibri"/>
                <a:cs typeface="Calibri"/>
              </a:rPr>
              <a:t>y</a:t>
            </a:r>
            <a:r>
              <a:rPr sz="2800" dirty="0" smtClean="0">
                <a:latin typeface="Calibri"/>
                <a:cs typeface="Calibri"/>
              </a:rPr>
              <a:t> </a:t>
            </a:r>
            <a:r>
              <a:rPr sz="2800" spc="-15" dirty="0" err="1" smtClean="0">
                <a:latin typeface="Calibri"/>
                <a:cs typeface="Calibri"/>
              </a:rPr>
              <a:t>manuales</a:t>
            </a:r>
            <a:r>
              <a:rPr sz="2800" spc="15" dirty="0" smtClean="0">
                <a:latin typeface="Calibri"/>
                <a:cs typeface="Calibri"/>
              </a:rPr>
              <a:t> </a:t>
            </a:r>
            <a:r>
              <a:rPr sz="2800" spc="-20" dirty="0" smtClean="0">
                <a:latin typeface="Calibri"/>
                <a:cs typeface="Calibri"/>
              </a:rPr>
              <a:t>pa</a:t>
            </a:r>
            <a:r>
              <a:rPr sz="2800" spc="-75" dirty="0" smtClean="0">
                <a:latin typeface="Calibri"/>
                <a:cs typeface="Calibri"/>
              </a:rPr>
              <a:t>r</a:t>
            </a:r>
            <a:r>
              <a:rPr sz="2800" spc="-15" dirty="0" smtClean="0">
                <a:latin typeface="Calibri"/>
                <a:cs typeface="Calibri"/>
              </a:rPr>
              <a:t>a</a:t>
            </a:r>
            <a:r>
              <a:rPr sz="2800" spc="-10" dirty="0" smtClean="0">
                <a:latin typeface="Calibri"/>
                <a:cs typeface="Calibri"/>
              </a:rPr>
              <a:t> </a:t>
            </a:r>
            <a:r>
              <a:rPr sz="2800" spc="-20" dirty="0" err="1" smtClean="0">
                <a:latin typeface="Calibri"/>
                <a:cs typeface="Calibri"/>
              </a:rPr>
              <a:t>doce</a:t>
            </a:r>
            <a:r>
              <a:rPr sz="2800" spc="-40" dirty="0" err="1" smtClean="0">
                <a:latin typeface="Calibri"/>
                <a:cs typeface="Calibri"/>
              </a:rPr>
              <a:t>n</a:t>
            </a:r>
            <a:r>
              <a:rPr sz="2800" spc="-35" dirty="0" err="1" smtClean="0">
                <a:latin typeface="Calibri"/>
                <a:cs typeface="Calibri"/>
              </a:rPr>
              <a:t>t</a:t>
            </a:r>
            <a:r>
              <a:rPr sz="2800" spc="-15" dirty="0" err="1" smtClean="0">
                <a:latin typeface="Calibri"/>
                <a:cs typeface="Calibri"/>
              </a:rPr>
              <a:t>es</a:t>
            </a:r>
            <a:r>
              <a:rPr sz="2800" spc="-15" dirty="0" smtClean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  <a:p>
            <a:pPr marL="355600" marR="8890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5600" algn="l"/>
              </a:tabLst>
            </a:pPr>
            <a:r>
              <a:rPr sz="2800" spc="-20" dirty="0">
                <a:latin typeface="Calibri"/>
                <a:cs typeface="Calibri"/>
              </a:rPr>
              <a:t>E</a:t>
            </a:r>
            <a:r>
              <a:rPr sz="2800" spc="-50" dirty="0">
                <a:latin typeface="Calibri"/>
                <a:cs typeface="Calibri"/>
              </a:rPr>
              <a:t>st</a:t>
            </a:r>
            <a:r>
              <a:rPr sz="2800" spc="-15" dirty="0">
                <a:latin typeface="Calibri"/>
                <a:cs typeface="Calibri"/>
              </a:rPr>
              <a:t>ado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d</a:t>
            </a:r>
            <a:r>
              <a:rPr sz="2800" spc="-15" dirty="0">
                <a:latin typeface="Calibri"/>
                <a:cs typeface="Calibri"/>
              </a:rPr>
              <a:t>e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65" dirty="0" err="1" smtClean="0">
                <a:latin typeface="Calibri"/>
                <a:cs typeface="Calibri"/>
              </a:rPr>
              <a:t>e</a:t>
            </a:r>
            <a:r>
              <a:rPr sz="2800" spc="-75" dirty="0" err="1" smtClean="0">
                <a:latin typeface="Calibri"/>
                <a:cs typeface="Calibri"/>
              </a:rPr>
              <a:t>x</a:t>
            </a:r>
            <a:r>
              <a:rPr sz="2800" spc="-15" dirty="0" err="1" smtClean="0">
                <a:latin typeface="Calibri"/>
                <a:cs typeface="Calibri"/>
              </a:rPr>
              <a:t>cedencia</a:t>
            </a:r>
            <a:r>
              <a:rPr sz="2800" spc="-15" dirty="0" smtClean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</a:tabLst>
            </a:pPr>
            <a:r>
              <a:rPr sz="2800" spc="-25" dirty="0">
                <a:latin typeface="Calibri"/>
                <a:cs typeface="Calibri"/>
              </a:rPr>
              <a:t>D</a:t>
            </a:r>
            <a:r>
              <a:rPr sz="2800" spc="-35" dirty="0">
                <a:latin typeface="Calibri"/>
                <a:cs typeface="Calibri"/>
              </a:rPr>
              <a:t>et</a:t>
            </a:r>
            <a:r>
              <a:rPr sz="2800" spc="-15" dirty="0">
                <a:latin typeface="Calibri"/>
                <a:cs typeface="Calibri"/>
              </a:rPr>
              <a:t>er</a:t>
            </a:r>
            <a:r>
              <a:rPr sz="2800" spc="-25" dirty="0">
                <a:latin typeface="Calibri"/>
                <a:cs typeface="Calibri"/>
              </a:rPr>
              <a:t>i</a:t>
            </a:r>
            <a:r>
              <a:rPr sz="2800" spc="-20" dirty="0">
                <a:latin typeface="Calibri"/>
                <a:cs typeface="Calibri"/>
              </a:rPr>
              <a:t>o</a:t>
            </a:r>
            <a:r>
              <a:rPr sz="2800" spc="-60" dirty="0">
                <a:latin typeface="Calibri"/>
                <a:cs typeface="Calibri"/>
              </a:rPr>
              <a:t>r</a:t>
            </a:r>
            <a:r>
              <a:rPr sz="2800" dirty="0">
                <a:latin typeface="Calibri"/>
                <a:cs typeface="Calibri"/>
              </a:rPr>
              <a:t>o</a:t>
            </a:r>
            <a:r>
              <a:rPr sz="2800" spc="-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po</a:t>
            </a:r>
            <a:r>
              <a:rPr sz="2800" spc="-10" dirty="0">
                <a:latin typeface="Calibri"/>
                <a:cs typeface="Calibri"/>
              </a:rPr>
              <a:t>r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>
                <a:latin typeface="Calibri"/>
                <a:cs typeface="Calibri"/>
              </a:rPr>
              <a:t>uso</a:t>
            </a:r>
            <a:r>
              <a:rPr sz="2800" spc="-5" smtClean="0">
                <a:latin typeface="Calibri"/>
                <a:cs typeface="Calibri"/>
              </a:rPr>
              <a:t>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23" name="4 Rectángulo redondeado"/>
          <p:cNvSpPr/>
          <p:nvPr/>
        </p:nvSpPr>
        <p:spPr>
          <a:xfrm>
            <a:off x="260407" y="1428736"/>
            <a:ext cx="4519887" cy="679567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PE" sz="24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CAUSAL DE BAJA DE TEXTOS:</a:t>
            </a:r>
            <a:endParaRPr lang="es-PE" sz="2400" b="1" dirty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535" y="1635453"/>
            <a:ext cx="3101217" cy="4135754"/>
          </a:xfrm>
          <a:prstGeom prst="rect">
            <a:avLst/>
          </a:prstGeom>
        </p:spPr>
      </p:pic>
      <p:pic>
        <p:nvPicPr>
          <p:cNvPr id="18" name="17 Imagen" descr="imag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66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2" y="116632"/>
            <a:ext cx="9144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-32" y="1052736"/>
            <a:ext cx="918051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-15823" y="65768"/>
            <a:ext cx="6516649" cy="1111847"/>
          </a:xfrm>
          <a:prstGeom prst="rect">
            <a:avLst/>
          </a:prstGeom>
          <a:noFill/>
        </p:spPr>
        <p:txBody>
          <a:bodyPr wrap="square" lIns="95253" tIns="47627" rIns="95253" bIns="47627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” BAJA DE BIENES CULTURALES</a:t>
            </a:r>
          </a:p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TEXTOS Y MATERIAL EDUCATIVO”</a:t>
            </a:r>
          </a:p>
        </p:txBody>
      </p:sp>
      <p:sp>
        <p:nvSpPr>
          <p:cNvPr id="22" name="3 CuadroTexto"/>
          <p:cNvSpPr txBox="1"/>
          <p:nvPr/>
        </p:nvSpPr>
        <p:spPr>
          <a:xfrm>
            <a:off x="715190" y="1844825"/>
            <a:ext cx="3170099" cy="34881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4" dirty="0">
                <a:solidFill>
                  <a:srgbClr val="FFFFFF"/>
                </a:solidFill>
                <a:latin typeface="Verdana"/>
                <a:cs typeface="+mn-cs"/>
              </a:rPr>
              <a:t>Alta de </a:t>
            </a:r>
            <a:r>
              <a:rPr lang="es-PE" sz="2004" dirty="0" smtClean="0">
                <a:solidFill>
                  <a:srgbClr val="FFFFFF"/>
                </a:solidFill>
                <a:latin typeface="Verdana"/>
              </a:rPr>
              <a:t>Bienes Muebles</a:t>
            </a:r>
            <a:r>
              <a:rPr lang="es-PE" sz="2004" dirty="0" smtClean="0">
                <a:solidFill>
                  <a:srgbClr val="FFFFFF"/>
                </a:solidFill>
                <a:latin typeface="Verdana"/>
                <a:cs typeface="+mn-cs"/>
              </a:rPr>
              <a:t> </a:t>
            </a:r>
            <a:endParaRPr lang="es-PE" sz="2004" dirty="0">
              <a:solidFill>
                <a:srgbClr val="FFFFFF"/>
              </a:solidFill>
              <a:latin typeface="Verdana"/>
              <a:cs typeface="+mn-cs"/>
            </a:endParaRPr>
          </a:p>
        </p:txBody>
      </p:sp>
      <p:sp>
        <p:nvSpPr>
          <p:cNvPr id="18" name="object 3"/>
          <p:cNvSpPr txBox="1"/>
          <p:nvPr/>
        </p:nvSpPr>
        <p:spPr>
          <a:xfrm>
            <a:off x="317988" y="2060849"/>
            <a:ext cx="8183101" cy="4062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spc="-5" dirty="0">
                <a:latin typeface="Calibri"/>
                <a:cs typeface="Calibri"/>
              </a:rPr>
              <a:t>E</a:t>
            </a:r>
            <a:r>
              <a:rPr sz="2400" spc="-2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tudia</a:t>
            </a:r>
            <a:r>
              <a:rPr sz="2400" spc="-25" dirty="0">
                <a:latin typeface="Calibri"/>
                <a:cs typeface="Calibri"/>
              </a:rPr>
              <a:t>n</a:t>
            </a:r>
            <a:r>
              <a:rPr sz="2400" spc="-35" dirty="0">
                <a:latin typeface="Calibri"/>
                <a:cs typeface="Calibri"/>
              </a:rPr>
              <a:t>t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d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 la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IE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spc="-5" dirty="0">
                <a:latin typeface="Calibri"/>
                <a:cs typeface="Calibri"/>
              </a:rPr>
              <a:t>Doce</a:t>
            </a:r>
            <a:r>
              <a:rPr sz="2400" spc="-20" dirty="0">
                <a:latin typeface="Calibri"/>
                <a:cs typeface="Calibri"/>
              </a:rPr>
              <a:t>n</a:t>
            </a:r>
            <a:r>
              <a:rPr sz="2400" spc="-35" dirty="0">
                <a:latin typeface="Calibri"/>
                <a:cs typeface="Calibri"/>
              </a:rPr>
              <a:t>t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d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 la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IE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Biblio</a:t>
            </a:r>
            <a:r>
              <a:rPr sz="2400" spc="-25" dirty="0">
                <a:latin typeface="Calibri"/>
                <a:cs typeface="Calibri"/>
              </a:rPr>
              <a:t>t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spc="-30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Comunal</a:t>
            </a:r>
            <a:r>
              <a:rPr sz="2400" dirty="0">
                <a:latin typeface="Calibri"/>
                <a:cs typeface="Calibri"/>
              </a:rPr>
              <a:t>,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Municipal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ot</a:t>
            </a:r>
            <a:r>
              <a:rPr sz="2400" spc="-65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d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lo</a:t>
            </a:r>
            <a:r>
              <a:rPr sz="2400" spc="-30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alidad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spc="-60" dirty="0">
                <a:latin typeface="Calibri"/>
                <a:cs typeface="Calibri"/>
              </a:rPr>
              <a:t>F</a:t>
            </a:r>
            <a:r>
              <a:rPr sz="2400" dirty="0">
                <a:latin typeface="Calibri"/>
                <a:cs typeface="Calibri"/>
              </a:rPr>
              <a:t>acul</a:t>
            </a:r>
            <a:r>
              <a:rPr sz="2400" spc="-25" dirty="0">
                <a:latin typeface="Calibri"/>
                <a:cs typeface="Calibri"/>
              </a:rPr>
              <a:t>t</a:t>
            </a:r>
            <a:r>
              <a:rPr sz="2400" dirty="0">
                <a:latin typeface="Calibri"/>
                <a:cs typeface="Calibri"/>
              </a:rPr>
              <a:t>ades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</a:t>
            </a:r>
            <a:r>
              <a:rPr sz="2400" dirty="0">
                <a:latin typeface="Calibri"/>
                <a:cs typeface="Calibri"/>
              </a:rPr>
              <a:t>e </a:t>
            </a:r>
            <a:r>
              <a:rPr sz="2400" spc="-35" dirty="0">
                <a:latin typeface="Calibri"/>
                <a:cs typeface="Calibri"/>
              </a:rPr>
              <a:t>E</a:t>
            </a:r>
            <a:r>
              <a:rPr sz="2400" spc="-5" dirty="0">
                <a:latin typeface="Calibri"/>
                <a:cs typeface="Calibri"/>
              </a:rPr>
              <a:t>du</a:t>
            </a:r>
            <a:r>
              <a:rPr sz="2400" spc="-25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ación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</a:t>
            </a:r>
            <a:r>
              <a:rPr sz="2400" dirty="0">
                <a:latin typeface="Calibri"/>
                <a:cs typeface="Calibri"/>
              </a:rPr>
              <a:t>e U</a:t>
            </a:r>
            <a:r>
              <a:rPr sz="2400" spc="-1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35" dirty="0">
                <a:latin typeface="Calibri"/>
                <a:cs typeface="Calibri"/>
              </a:rPr>
              <a:t>r</a:t>
            </a:r>
            <a:r>
              <a:rPr sz="2400" spc="-5" dirty="0">
                <a:latin typeface="Calibri"/>
                <a:cs typeface="Calibri"/>
              </a:rPr>
              <a:t>sidade</a:t>
            </a:r>
            <a:r>
              <a:rPr sz="2400" dirty="0">
                <a:latin typeface="Calibri"/>
                <a:cs typeface="Calibri"/>
              </a:rPr>
              <a:t>s</a:t>
            </a:r>
            <a:r>
              <a:rPr sz="2400" spc="-5" dirty="0">
                <a:latin typeface="Calibri"/>
                <a:cs typeface="Calibri"/>
              </a:rPr>
              <a:t> públi</a:t>
            </a:r>
            <a:r>
              <a:rPr sz="2400" spc="-20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as y </a:t>
            </a:r>
            <a:r>
              <a:rPr sz="2400" spc="-5" dirty="0">
                <a:latin typeface="Calibri"/>
                <a:cs typeface="Calibri"/>
              </a:rPr>
              <a:t>pri</a:t>
            </a:r>
            <a:r>
              <a:rPr sz="2400" spc="-4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adas</a:t>
            </a:r>
          </a:p>
          <a:p>
            <a:pPr marL="355600" marR="81915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In</a:t>
            </a:r>
            <a:r>
              <a:rPr sz="2400" spc="-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titu</a:t>
            </a:r>
            <a:r>
              <a:rPr sz="2400" spc="-25" dirty="0">
                <a:latin typeface="Calibri"/>
                <a:cs typeface="Calibri"/>
              </a:rPr>
              <a:t>t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30" dirty="0">
                <a:latin typeface="Calibri"/>
                <a:cs typeface="Calibri"/>
              </a:rPr>
              <a:t>E</a:t>
            </a:r>
            <a:r>
              <a:rPr sz="2400" spc="-5" dirty="0">
                <a:latin typeface="Calibri"/>
                <a:cs typeface="Calibri"/>
              </a:rPr>
              <a:t>du</a:t>
            </a:r>
            <a:r>
              <a:rPr sz="2400" spc="-20" dirty="0">
                <a:latin typeface="Calibri"/>
                <a:cs typeface="Calibri"/>
              </a:rPr>
              <a:t>c</a:t>
            </a:r>
            <a:r>
              <a:rPr sz="2400" spc="-15" dirty="0">
                <a:latin typeface="Calibri"/>
                <a:cs typeface="Calibri"/>
              </a:rPr>
              <a:t>a</a:t>
            </a:r>
            <a:r>
              <a:rPr sz="2400" spc="-10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ión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Sup</a:t>
            </a:r>
            <a:r>
              <a:rPr sz="2400" spc="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rior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au</a:t>
            </a:r>
            <a:r>
              <a:rPr sz="2400" spc="-25" dirty="0">
                <a:latin typeface="Calibri"/>
                <a:cs typeface="Calibri"/>
              </a:rPr>
              <a:t>t</a:t>
            </a:r>
            <a:r>
              <a:rPr sz="2400" spc="-5" dirty="0">
                <a:latin typeface="Calibri"/>
                <a:cs typeface="Calibri"/>
              </a:rPr>
              <a:t>ori</a:t>
            </a:r>
            <a:r>
              <a:rPr sz="2400" spc="-35" dirty="0">
                <a:latin typeface="Calibri"/>
                <a:cs typeface="Calibri"/>
              </a:rPr>
              <a:t>z</a:t>
            </a:r>
            <a:r>
              <a:rPr sz="2400" dirty="0">
                <a:latin typeface="Calibri"/>
                <a:cs typeface="Calibri"/>
              </a:rPr>
              <a:t>ados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po</a:t>
            </a:r>
            <a:r>
              <a:rPr sz="2400" dirty="0">
                <a:latin typeface="Calibri"/>
                <a:cs typeface="Calibri"/>
              </a:rPr>
              <a:t>r el Mini</a:t>
            </a:r>
            <a:r>
              <a:rPr sz="2400" spc="-30" dirty="0">
                <a:latin typeface="Calibri"/>
                <a:cs typeface="Calibri"/>
              </a:rPr>
              <a:t>s</a:t>
            </a:r>
            <a:r>
              <a:rPr sz="2400" spc="-35" dirty="0">
                <a:latin typeface="Calibri"/>
                <a:cs typeface="Calibri"/>
              </a:rPr>
              <a:t>t</a:t>
            </a:r>
            <a:r>
              <a:rPr sz="2400" dirty="0">
                <a:latin typeface="Calibri"/>
                <a:cs typeface="Calibri"/>
              </a:rPr>
              <a:t>erio </a:t>
            </a:r>
            <a:r>
              <a:rPr sz="2400" spc="-20" dirty="0">
                <a:latin typeface="Calibri"/>
                <a:cs typeface="Calibri"/>
              </a:rPr>
              <a:t>d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30" dirty="0">
                <a:latin typeface="Calibri"/>
                <a:cs typeface="Calibri"/>
              </a:rPr>
              <a:t>E</a:t>
            </a:r>
            <a:r>
              <a:rPr sz="2400" spc="-5" dirty="0">
                <a:latin typeface="Calibri"/>
                <a:cs typeface="Calibri"/>
              </a:rPr>
              <a:t>du</a:t>
            </a:r>
            <a:r>
              <a:rPr sz="2400" spc="-20" dirty="0">
                <a:latin typeface="Calibri"/>
                <a:cs typeface="Calibri"/>
              </a:rPr>
              <a:t>c</a:t>
            </a:r>
            <a:r>
              <a:rPr sz="2400" spc="-15" dirty="0">
                <a:latin typeface="Calibri"/>
                <a:cs typeface="Calibri"/>
              </a:rPr>
              <a:t>a</a:t>
            </a:r>
            <a:r>
              <a:rPr sz="2400" spc="-10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ión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In</a:t>
            </a:r>
            <a:r>
              <a:rPr sz="2400" spc="-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tituciones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públi</a:t>
            </a:r>
            <a:r>
              <a:rPr sz="2400" spc="-15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y </a:t>
            </a:r>
            <a:r>
              <a:rPr sz="2400" spc="-5" dirty="0">
                <a:latin typeface="Calibri"/>
                <a:cs typeface="Calibri"/>
              </a:rPr>
              <a:t>pri</a:t>
            </a: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adas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dedi</a:t>
            </a:r>
            <a:r>
              <a:rPr sz="2400" spc="-10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adas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 la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40" dirty="0">
                <a:latin typeface="Calibri"/>
                <a:cs typeface="Calibri"/>
              </a:rPr>
              <a:t>n</a:t>
            </a:r>
            <a:r>
              <a:rPr sz="2400" spc="-45" dirty="0">
                <a:latin typeface="Calibri"/>
                <a:cs typeface="Calibri"/>
              </a:rPr>
              <a:t>v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spc="-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ti</a:t>
            </a:r>
            <a:r>
              <a:rPr sz="2400" spc="-50" dirty="0">
                <a:latin typeface="Calibri"/>
                <a:cs typeface="Calibri"/>
              </a:rPr>
              <a:t>g</a:t>
            </a:r>
            <a:r>
              <a:rPr sz="2400" spc="-15" dirty="0">
                <a:latin typeface="Calibri"/>
                <a:cs typeface="Calibri"/>
              </a:rPr>
              <a:t>a</a:t>
            </a:r>
            <a:r>
              <a:rPr sz="2400" spc="-10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ión</a:t>
            </a:r>
          </a:p>
          <a:p>
            <a:pPr marL="3556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en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edu</a:t>
            </a:r>
            <a:r>
              <a:rPr sz="2400" spc="-25" dirty="0">
                <a:latin typeface="Calibri"/>
                <a:cs typeface="Calibri"/>
              </a:rPr>
              <a:t>c</a:t>
            </a:r>
            <a:r>
              <a:rPr sz="2400" dirty="0">
                <a:latin typeface="Calibri"/>
                <a:cs typeface="Calibri"/>
              </a:rPr>
              <a:t>ación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spc="-70" dirty="0">
                <a:latin typeface="Calibri"/>
                <a:cs typeface="Calibri"/>
              </a:rPr>
              <a:t>P</a:t>
            </a:r>
            <a:r>
              <a:rPr sz="2400" spc="-10" dirty="0">
                <a:latin typeface="Calibri"/>
                <a:cs typeface="Calibri"/>
              </a:rPr>
              <a:t>ar</a:t>
            </a:r>
            <a:r>
              <a:rPr sz="2400" spc="-40" dirty="0">
                <a:latin typeface="Calibri"/>
                <a:cs typeface="Calibri"/>
              </a:rPr>
              <a:t>r</a:t>
            </a:r>
            <a:r>
              <a:rPr sz="2400" spc="-5" dirty="0">
                <a:latin typeface="Calibri"/>
                <a:cs typeface="Calibri"/>
              </a:rPr>
              <a:t>oquia</a:t>
            </a:r>
            <a:endParaRPr sz="2400" dirty="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In</a:t>
            </a:r>
            <a:r>
              <a:rPr sz="2400" spc="-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tituciones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si</a:t>
            </a:r>
            <a:r>
              <a:rPr sz="2400" dirty="0">
                <a:latin typeface="Calibri"/>
                <a:cs typeface="Calibri"/>
              </a:rPr>
              <a:t>n </a:t>
            </a:r>
            <a:r>
              <a:rPr sz="2400" spc="-5" dirty="0">
                <a:latin typeface="Calibri"/>
                <a:cs typeface="Calibri"/>
              </a:rPr>
              <a:t>fine</a:t>
            </a:r>
            <a:r>
              <a:rPr sz="2400" dirty="0">
                <a:latin typeface="Calibri"/>
                <a:cs typeface="Calibri"/>
              </a:rPr>
              <a:t>s </a:t>
            </a:r>
            <a:r>
              <a:rPr sz="2400" spc="-20" dirty="0">
                <a:latin typeface="Calibri"/>
                <a:cs typeface="Calibri"/>
              </a:rPr>
              <a:t>d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 luc</a:t>
            </a:r>
            <a:r>
              <a:rPr sz="2400" spc="-35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o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latin typeface="Calibri"/>
                <a:cs typeface="Calibri"/>
              </a:rPr>
              <a:t>In</a:t>
            </a:r>
            <a:r>
              <a:rPr sz="2400" spc="-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tituciones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35" dirty="0">
                <a:latin typeface="Calibri"/>
                <a:cs typeface="Calibri"/>
              </a:rPr>
              <a:t>E</a:t>
            </a:r>
            <a:r>
              <a:rPr sz="2400" spc="-5" dirty="0">
                <a:latin typeface="Calibri"/>
                <a:cs typeface="Calibri"/>
              </a:rPr>
              <a:t>du</a:t>
            </a:r>
            <a:r>
              <a:rPr sz="2400" spc="-20" dirty="0">
                <a:latin typeface="Calibri"/>
                <a:cs typeface="Calibri"/>
              </a:rPr>
              <a:t>c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dirty="0">
                <a:latin typeface="Calibri"/>
                <a:cs typeface="Calibri"/>
              </a:rPr>
              <a:t>ti</a:t>
            </a:r>
            <a:r>
              <a:rPr sz="2400" spc="-40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d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45" dirty="0">
                <a:latin typeface="Calibri"/>
                <a:cs typeface="Calibri"/>
              </a:rPr>
              <a:t>g</a:t>
            </a:r>
            <a:r>
              <a:rPr sz="2400" spc="-15" dirty="0">
                <a:latin typeface="Calibri"/>
                <a:cs typeface="Calibri"/>
              </a:rPr>
              <a:t>e</a:t>
            </a:r>
            <a:r>
              <a:rPr sz="2400" spc="-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tión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pri</a:t>
            </a:r>
            <a:r>
              <a:rPr sz="2400" spc="-5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ada</a:t>
            </a:r>
          </a:p>
        </p:txBody>
      </p:sp>
      <p:sp>
        <p:nvSpPr>
          <p:cNvPr id="25" name="object 2"/>
          <p:cNvSpPr txBox="1"/>
          <p:nvPr/>
        </p:nvSpPr>
        <p:spPr>
          <a:xfrm>
            <a:off x="387800" y="1320291"/>
            <a:ext cx="2541126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Pr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i</a:t>
            </a:r>
            <a:r>
              <a:rPr sz="3200" spc="-5" dirty="0">
                <a:solidFill>
                  <a:srgbClr val="FF0000"/>
                </a:solidFill>
                <a:latin typeface="Calibri"/>
                <a:cs typeface="Calibri"/>
              </a:rPr>
              <a:t>ori</a:t>
            </a: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d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ad:</a:t>
            </a:r>
            <a:endParaRPr sz="3200" dirty="0">
              <a:latin typeface="Calibri"/>
              <a:cs typeface="Calibri"/>
            </a:endParaRPr>
          </a:p>
        </p:txBody>
      </p:sp>
      <p:pic>
        <p:nvPicPr>
          <p:cNvPr id="26" name="Picture 2" descr="http://www.edu.xunta.es/centros/iesdiazcastro/system/files/u2/estudiant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028" y="4991153"/>
            <a:ext cx="905539" cy="1336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20 Imagen" descr="imag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996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2786050" y="857232"/>
            <a:ext cx="3786214" cy="55575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PE" sz="16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sp>
        <p:nvSpPr>
          <p:cNvPr id="13" name="WordArt 2" descr="UGEL  “ JORGE BASADRE “CON&#10;LA TECNOLOGIA EDUCATIVA"/>
          <p:cNvSpPr>
            <a:spLocks noChangeArrowheads="1" noChangeShapeType="1" noTextEdit="1"/>
          </p:cNvSpPr>
          <p:nvPr/>
        </p:nvSpPr>
        <p:spPr bwMode="auto">
          <a:xfrm>
            <a:off x="3214678" y="1000108"/>
            <a:ext cx="3000396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900" kern="10" spc="0" dirty="0" smtClean="0">
                <a:ln w="9525">
                  <a:solidFill>
                    <a:srgbClr val="99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/>
                <a:latin typeface="Arial Black"/>
              </a:rPr>
              <a:t>FUNCIONES PRINCIPALES</a:t>
            </a:r>
            <a:endParaRPr lang="es-ES" sz="900" kern="10" spc="0" dirty="0">
              <a:ln w="9525">
                <a:solidFill>
                  <a:srgbClr val="990000"/>
                </a:solidFill>
                <a:round/>
                <a:headEnd/>
                <a:tailEnd/>
              </a:ln>
              <a:solidFill>
                <a:srgbClr val="FF3300"/>
              </a:solidFill>
              <a:effectLst/>
              <a:latin typeface="Arial Black"/>
            </a:endParaRPr>
          </a:p>
        </p:txBody>
      </p:sp>
      <p:pic>
        <p:nvPicPr>
          <p:cNvPr id="17" name="16 Imagen" descr="imag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6143644"/>
            <a:ext cx="2167654" cy="642918"/>
          </a:xfrm>
          <a:prstGeom prst="rect">
            <a:avLst/>
          </a:prstGeom>
        </p:spPr>
      </p:pic>
      <p:sp>
        <p:nvSpPr>
          <p:cNvPr id="18" name="17 CuadroTexto"/>
          <p:cNvSpPr txBox="1"/>
          <p:nvPr/>
        </p:nvSpPr>
        <p:spPr>
          <a:xfrm>
            <a:off x="2171796" y="262574"/>
            <a:ext cx="5614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EQUIPO DE CONTROL PATRIMONIAL</a:t>
            </a:r>
            <a:endParaRPr lang="es-PE" sz="28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 rot="21403881">
            <a:off x="914466" y="2493902"/>
            <a:ext cx="7588621" cy="1728017"/>
          </a:xfrm>
          <a:prstGeom prst="roundRect">
            <a:avLst/>
          </a:prstGeom>
          <a:solidFill>
            <a:srgbClr val="0099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5253" tIns="47627" rIns="95253" bIns="47627" rtlCol="0" anchor="ctr"/>
          <a:lstStyle/>
          <a:p>
            <a:pPr algn="ctr"/>
            <a:endParaRPr lang="es-PE"/>
          </a:p>
        </p:txBody>
      </p:sp>
      <p:sp>
        <p:nvSpPr>
          <p:cNvPr id="15" name="14 CuadroTexto"/>
          <p:cNvSpPr txBox="1"/>
          <p:nvPr/>
        </p:nvSpPr>
        <p:spPr>
          <a:xfrm rot="21437614">
            <a:off x="1447702" y="2639285"/>
            <a:ext cx="6775594" cy="3989558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pPr marL="342900" indent="-342900">
              <a:buBlip>
                <a:blip r:embed="rId4"/>
              </a:buBlip>
            </a:pPr>
            <a:r>
              <a:rPr lang="es-PE" dirty="0" smtClean="0"/>
              <a:t>Realizar Inventarios de Bienes Muebles.</a:t>
            </a:r>
          </a:p>
          <a:p>
            <a:pPr marL="342900" indent="-342900">
              <a:buBlip>
                <a:blip r:embed="rId4"/>
              </a:buBlip>
            </a:pPr>
            <a:endParaRPr lang="es-PE" dirty="0" smtClean="0"/>
          </a:p>
          <a:p>
            <a:pPr marL="342900" indent="-342900">
              <a:buBlip>
                <a:blip r:embed="rId4"/>
              </a:buBlip>
            </a:pPr>
            <a:r>
              <a:rPr lang="es-PE" dirty="0" smtClean="0"/>
              <a:t>Registrar contablemente  y Patrimonial  los Bienes del Estado.</a:t>
            </a:r>
          </a:p>
          <a:p>
            <a:pPr marL="342900" indent="-342900">
              <a:buBlip>
                <a:blip r:embed="rId4"/>
              </a:buBlip>
            </a:pPr>
            <a:endParaRPr lang="es-PE" altLang="es-PE" dirty="0" smtClean="0">
              <a:solidFill>
                <a:srgbClr val="13341C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buBlip>
                <a:blip r:embed="rId4"/>
              </a:buBlip>
            </a:pPr>
            <a:endParaRPr lang="es-PE" sz="2400" dirty="0" smtClean="0"/>
          </a:p>
          <a:p>
            <a:pPr marL="342900" indent="-342900"/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4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5072074"/>
            <a:ext cx="4572032" cy="16430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292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2" y="116632"/>
            <a:ext cx="9144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-36511" y="1052736"/>
            <a:ext cx="918051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- 2018					AREA DE CONTROL PATRIMONIAL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-142908" y="65768"/>
            <a:ext cx="6516649" cy="1111847"/>
          </a:xfrm>
          <a:prstGeom prst="rect">
            <a:avLst/>
          </a:prstGeom>
          <a:noFill/>
        </p:spPr>
        <p:txBody>
          <a:bodyPr wrap="square" lIns="95253" tIns="47627" rIns="95253" bIns="47627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” BAJA DE BIENES CULTURALES</a:t>
            </a:r>
          </a:p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TEXTOS Y MATERIAL EDUCATIVO”</a:t>
            </a:r>
          </a:p>
        </p:txBody>
      </p:sp>
      <p:sp>
        <p:nvSpPr>
          <p:cNvPr id="22" name="3 CuadroTexto"/>
          <p:cNvSpPr txBox="1"/>
          <p:nvPr/>
        </p:nvSpPr>
        <p:spPr>
          <a:xfrm>
            <a:off x="715190" y="1844825"/>
            <a:ext cx="3170099" cy="34881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4" dirty="0">
                <a:solidFill>
                  <a:srgbClr val="FFFFFF"/>
                </a:solidFill>
                <a:latin typeface="Verdana"/>
                <a:cs typeface="+mn-cs"/>
              </a:rPr>
              <a:t>Alta de </a:t>
            </a:r>
            <a:r>
              <a:rPr lang="es-PE" sz="2004" dirty="0" smtClean="0">
                <a:solidFill>
                  <a:srgbClr val="FFFFFF"/>
                </a:solidFill>
                <a:latin typeface="Verdana"/>
              </a:rPr>
              <a:t>Bienes Muebles</a:t>
            </a:r>
            <a:r>
              <a:rPr lang="es-PE" sz="2004" dirty="0" smtClean="0">
                <a:solidFill>
                  <a:srgbClr val="FFFFFF"/>
                </a:solidFill>
                <a:latin typeface="Verdana"/>
                <a:cs typeface="+mn-cs"/>
              </a:rPr>
              <a:t> </a:t>
            </a:r>
            <a:endParaRPr lang="es-PE" sz="2004" dirty="0">
              <a:solidFill>
                <a:srgbClr val="FFFFFF"/>
              </a:solidFill>
              <a:latin typeface="Verdana"/>
              <a:cs typeface="+mn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72" y="1208519"/>
            <a:ext cx="3176685" cy="4956785"/>
          </a:xfrm>
          <a:prstGeom prst="rect">
            <a:avLst/>
          </a:prstGeom>
          <a:ln>
            <a:noFill/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6125" y="1298478"/>
            <a:ext cx="3121269" cy="4991100"/>
          </a:xfrm>
          <a:prstGeom prst="rect">
            <a:avLst/>
          </a:prstGeom>
          <a:ln w="3175">
            <a:noFill/>
          </a:ln>
        </p:spPr>
      </p:pic>
      <p:pic>
        <p:nvPicPr>
          <p:cNvPr id="1026" name="Picture 2" descr="http://www.100pies.net/Gifs/Personas/Escolares/Escuela-0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395" y="1465043"/>
            <a:ext cx="1531554" cy="2323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17 Imagen" descr="image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17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2" y="116632"/>
            <a:ext cx="9144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-36511" y="1052736"/>
            <a:ext cx="918051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-32" y="65768"/>
            <a:ext cx="6516649" cy="1111847"/>
          </a:xfrm>
          <a:prstGeom prst="rect">
            <a:avLst/>
          </a:prstGeom>
          <a:noFill/>
        </p:spPr>
        <p:txBody>
          <a:bodyPr wrap="square" lIns="95253" tIns="47627" rIns="95253" bIns="47627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” BAJA DE BIENES CULTURALES</a:t>
            </a:r>
          </a:p>
          <a:p>
            <a:pPr algn="ctr">
              <a:defRPr/>
            </a:pPr>
            <a:r>
              <a:rPr lang="es-PE" sz="3300" dirty="0" smtClean="0">
                <a:ln w="38100" cmpd="sng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TEXTOS Y MATERIAL EDUCATIVO”</a:t>
            </a:r>
          </a:p>
        </p:txBody>
      </p:sp>
      <p:sp>
        <p:nvSpPr>
          <p:cNvPr id="22" name="3 CuadroTexto"/>
          <p:cNvSpPr txBox="1"/>
          <p:nvPr/>
        </p:nvSpPr>
        <p:spPr>
          <a:xfrm>
            <a:off x="715190" y="1844825"/>
            <a:ext cx="3170099" cy="348813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algn="just" fontAlgn="auto">
              <a:lnSpc>
                <a:spcPts val="20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PE" sz="2004" dirty="0">
                <a:solidFill>
                  <a:srgbClr val="FFFFFF"/>
                </a:solidFill>
                <a:latin typeface="Verdana"/>
                <a:cs typeface="+mn-cs"/>
              </a:rPr>
              <a:t>Alta de </a:t>
            </a:r>
            <a:r>
              <a:rPr lang="es-PE" sz="2004" dirty="0" smtClean="0">
                <a:solidFill>
                  <a:srgbClr val="FFFFFF"/>
                </a:solidFill>
                <a:latin typeface="Verdana"/>
              </a:rPr>
              <a:t>Bienes Muebles</a:t>
            </a:r>
            <a:r>
              <a:rPr lang="es-PE" sz="2004" dirty="0" smtClean="0">
                <a:solidFill>
                  <a:srgbClr val="FFFFFF"/>
                </a:solidFill>
                <a:latin typeface="Verdana"/>
                <a:cs typeface="+mn-cs"/>
              </a:rPr>
              <a:t> </a:t>
            </a:r>
            <a:endParaRPr lang="es-PE" sz="2004" dirty="0">
              <a:solidFill>
                <a:srgbClr val="FFFFFF"/>
              </a:solidFill>
              <a:latin typeface="Verdana"/>
              <a:cs typeface="+mn-c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89" y="1439763"/>
            <a:ext cx="8630026" cy="4581525"/>
          </a:xfrm>
          <a:prstGeom prst="rect">
            <a:avLst/>
          </a:prstGeom>
        </p:spPr>
      </p:pic>
      <p:pic>
        <p:nvPicPr>
          <p:cNvPr id="18" name="17 Imagen" descr="imag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464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Image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9 Imagen" descr="image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42852"/>
            <a:ext cx="3612890" cy="1071570"/>
          </a:xfrm>
          <a:prstGeom prst="rect">
            <a:avLst/>
          </a:prstGeom>
        </p:spPr>
      </p:pic>
      <p:pic>
        <p:nvPicPr>
          <p:cNvPr id="6" name="Picture 2" descr="lugar_120 copi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071546"/>
            <a:ext cx="4143404" cy="7858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WordArt 4" descr="Director : Efraín Centeno Mauro"/>
          <p:cNvSpPr>
            <a:spLocks noChangeArrowheads="1" noChangeShapeType="1" noTextEdit="1"/>
          </p:cNvSpPr>
          <p:nvPr/>
        </p:nvSpPr>
        <p:spPr bwMode="auto">
          <a:xfrm>
            <a:off x="3000364" y="6357958"/>
            <a:ext cx="4572032" cy="5000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800" kern="10" spc="0" dirty="0" smtClean="0">
                <a:ln w="9525">
                  <a:solidFill>
                    <a:srgbClr val="353535"/>
                  </a:solidFill>
                  <a:round/>
                  <a:headEnd/>
                  <a:tailEnd/>
                </a:ln>
                <a:effectLst/>
                <a:latin typeface="Monotype Corsiva"/>
              </a:rPr>
              <a:t>Responsable : Jesús Efraín Centeno Maldonado</a:t>
            </a:r>
            <a:endParaRPr lang="es-ES" sz="800" kern="10" spc="0" dirty="0">
              <a:ln w="9525">
                <a:solidFill>
                  <a:srgbClr val="353535"/>
                </a:solidFill>
                <a:round/>
                <a:headEnd/>
                <a:tailEnd/>
              </a:ln>
              <a:effectLst/>
              <a:latin typeface="Monotype Corsiva"/>
            </a:endParaRPr>
          </a:p>
        </p:txBody>
      </p:sp>
      <p:pic>
        <p:nvPicPr>
          <p:cNvPr id="15" name="14 Imagen" descr="FACHADA-002-UGEL-TACN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1142984"/>
            <a:ext cx="1641726" cy="696840"/>
          </a:xfrm>
          <a:prstGeom prst="rect">
            <a:avLst/>
          </a:prstGeom>
        </p:spPr>
      </p:pic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571472" y="357166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2" name="21 Imagen" descr="LINEA.gif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8" y="820670"/>
            <a:ext cx="2520000" cy="108000"/>
          </a:xfrm>
          <a:prstGeom prst="rect">
            <a:avLst/>
          </a:prstGeom>
        </p:spPr>
      </p:pic>
      <p:pic>
        <p:nvPicPr>
          <p:cNvPr id="23" name="22 Imagen" descr="LINEA.gif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60" y="928670"/>
            <a:ext cx="2520000" cy="108000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1428728" y="2928934"/>
            <a:ext cx="65008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PE" sz="3600" b="1" dirty="0" smtClean="0">
                <a:solidFill>
                  <a:schemeClr val="accent2">
                    <a:lumMod val="75000"/>
                  </a:schemeClr>
                </a:solidFill>
              </a:rPr>
              <a:t>DISTRIBUCION DE BIENES DONADOS POR SUNAT Y TRANSFERENCIAS A II.EE 2017</a:t>
            </a:r>
          </a:p>
          <a:p>
            <a:pPr algn="ctr"/>
            <a:endParaRPr lang="es-PE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27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118631" y="1206069"/>
            <a:ext cx="7344816" cy="11298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2400" dirty="0" smtClean="0">
                <a:solidFill>
                  <a:schemeClr val="tx1"/>
                </a:solidFill>
              </a:rPr>
              <a:t>DISTRIBUCION </a:t>
            </a:r>
            <a:r>
              <a:rPr lang="es-PE" sz="2400" dirty="0">
                <a:solidFill>
                  <a:schemeClr val="tx1"/>
                </a:solidFill>
              </a:rPr>
              <a:t>DE BIENES DONADOS POR SUNAT Y TRANSFERENCIAS A II.EE </a:t>
            </a:r>
            <a:r>
              <a:rPr lang="es-PE" sz="2400" dirty="0" smtClean="0">
                <a:solidFill>
                  <a:schemeClr val="tx1"/>
                </a:solidFill>
              </a:rPr>
              <a:t>2017</a:t>
            </a:r>
            <a:endParaRPr lang="es-PE" sz="2400" dirty="0">
              <a:solidFill>
                <a:schemeClr val="tx1"/>
              </a:solidFill>
            </a:endParaRPr>
          </a:p>
        </p:txBody>
      </p:sp>
      <p:pic>
        <p:nvPicPr>
          <p:cNvPr id="7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3509"/>
            <a:ext cx="2411497" cy="15070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4 Rectángulo redondeado"/>
          <p:cNvSpPr/>
          <p:nvPr/>
        </p:nvSpPr>
        <p:spPr>
          <a:xfrm>
            <a:off x="1071538" y="2357430"/>
            <a:ext cx="7344816" cy="74144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s-PE" sz="1000" dirty="0" smtClean="0">
                <a:solidFill>
                  <a:schemeClr val="tx1"/>
                </a:solidFill>
              </a:rPr>
              <a:t>Se coordinó </a:t>
            </a:r>
            <a:r>
              <a:rPr lang="es-PE" sz="1000" dirty="0">
                <a:solidFill>
                  <a:schemeClr val="tx1"/>
                </a:solidFill>
              </a:rPr>
              <a:t>con Almacén, sobre los bienes muebles dados de baja donados por SUNAT a través de la Resolución de Intendencia N°329-2017-SUNAT/8C0000 de fecha 21/07/17. Para su distribución de bienes a Instituciones Educativas Beneficiarias según el Anexo N°03 y Distribución de Bienes Sede UGEL-Tacna según el Anexo N°02.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494" y="3318635"/>
            <a:ext cx="4085300" cy="306397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3143248"/>
            <a:ext cx="3429024" cy="197526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4780860"/>
            <a:ext cx="1440160" cy="200572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3143248"/>
            <a:ext cx="1143008" cy="2071678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016" y="4517862"/>
            <a:ext cx="1206087" cy="21471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253" y="3318635"/>
            <a:ext cx="2139436" cy="1201782"/>
          </a:xfrm>
          <a:prstGeom prst="rect">
            <a:avLst/>
          </a:prstGeom>
        </p:spPr>
      </p:pic>
      <p:pic>
        <p:nvPicPr>
          <p:cNvPr id="15" name="Imagen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4857760"/>
            <a:ext cx="2550613" cy="1912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226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168703" y="1156887"/>
            <a:ext cx="7344816" cy="529644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s-PE" sz="2000" dirty="0">
              <a:solidFill>
                <a:schemeClr val="tx1"/>
              </a:solidFill>
            </a:endParaRPr>
          </a:p>
        </p:txBody>
      </p:sp>
      <p:pic>
        <p:nvPicPr>
          <p:cNvPr id="6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9" y="38752"/>
            <a:ext cx="1249361" cy="7808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24" y="1490338"/>
            <a:ext cx="2551056" cy="213026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73144" y="1789388"/>
            <a:ext cx="3436497" cy="2290998"/>
          </a:xfrm>
          <a:prstGeom prst="rect">
            <a:avLst/>
          </a:prstGeom>
        </p:spPr>
      </p:pic>
      <p:sp>
        <p:nvSpPr>
          <p:cNvPr id="12" name="4 Rectángulo redondeado"/>
          <p:cNvSpPr/>
          <p:nvPr/>
        </p:nvSpPr>
        <p:spPr>
          <a:xfrm>
            <a:off x="1286749" y="376083"/>
            <a:ext cx="7344816" cy="65875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s-PE" sz="2000" b="1" dirty="0" smtClean="0">
                <a:solidFill>
                  <a:schemeClr val="tx1"/>
                </a:solidFill>
              </a:rPr>
              <a:t>DISTRIBUCION </a:t>
            </a:r>
            <a:r>
              <a:rPr lang="es-PE" sz="2000" b="1" dirty="0">
                <a:solidFill>
                  <a:schemeClr val="tx1"/>
                </a:solidFill>
              </a:rPr>
              <a:t>DE </a:t>
            </a:r>
            <a:r>
              <a:rPr lang="es-PE" sz="2000" b="1" dirty="0" smtClean="0">
                <a:solidFill>
                  <a:schemeClr val="tx1"/>
                </a:solidFill>
              </a:rPr>
              <a:t>BIENES </a:t>
            </a:r>
            <a:r>
              <a:rPr lang="es-PE" sz="2000" b="1" dirty="0">
                <a:solidFill>
                  <a:schemeClr val="tx1"/>
                </a:solidFill>
              </a:rPr>
              <a:t>DONADOS POR SUNAT 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723" y="3640130"/>
            <a:ext cx="2209702" cy="1291342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874" y="4059865"/>
            <a:ext cx="3258310" cy="217220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907" y="4365104"/>
            <a:ext cx="2665269" cy="1776846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707" y="2663392"/>
            <a:ext cx="2896123" cy="1930749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444" y="3616224"/>
            <a:ext cx="2515500" cy="2117032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511" y="1309884"/>
            <a:ext cx="2526981" cy="16846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147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168703" y="980327"/>
            <a:ext cx="7344816" cy="48965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2400" dirty="0">
                <a:solidFill>
                  <a:schemeClr val="tx1"/>
                </a:solidFill>
              </a:rPr>
              <a:t>Es todo cuanto tengo que informar a usted, para su conocimiento y acciones correspondientes</a:t>
            </a:r>
            <a:r>
              <a:rPr lang="es-MX" sz="2400" dirty="0" smtClean="0">
                <a:solidFill>
                  <a:schemeClr val="tx1"/>
                </a:solidFill>
              </a:rPr>
              <a:t>.</a:t>
            </a: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s-MX" sz="2400" dirty="0" smtClean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r>
              <a:rPr lang="es-MX" sz="9600" dirty="0" smtClean="0">
                <a:solidFill>
                  <a:schemeClr val="tx1"/>
                </a:solidFill>
                <a:latin typeface="AdLib BT" panose="04040805040B02020603" pitchFamily="82" charset="0"/>
              </a:rPr>
              <a:t> GRACIAS </a:t>
            </a:r>
            <a:endParaRPr lang="es-PE" sz="9600" dirty="0">
              <a:solidFill>
                <a:schemeClr val="tx1"/>
              </a:solidFill>
              <a:latin typeface="AdLib BT" panose="04040805040B02020603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147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8 Rectángulo redondeado"/>
          <p:cNvSpPr/>
          <p:nvPr/>
        </p:nvSpPr>
        <p:spPr>
          <a:xfrm>
            <a:off x="2786050" y="857232"/>
            <a:ext cx="3786214" cy="55575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PE" sz="16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sp>
        <p:nvSpPr>
          <p:cNvPr id="13" name="WordArt 2" descr="UGEL  “ JORGE BASADRE “CON&#10;LA TECNOLOGIA EDUCATIVA"/>
          <p:cNvSpPr>
            <a:spLocks noChangeArrowheads="1" noChangeShapeType="1" noTextEdit="1"/>
          </p:cNvSpPr>
          <p:nvPr/>
        </p:nvSpPr>
        <p:spPr bwMode="auto">
          <a:xfrm>
            <a:off x="3214678" y="1000108"/>
            <a:ext cx="2857520" cy="2857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900" kern="10" dirty="0" smtClean="0">
                <a:ln w="9525">
                  <a:solidFill>
                    <a:srgbClr val="99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 Black"/>
              </a:rPr>
              <a:t>BASE  LEGAL</a:t>
            </a:r>
            <a:endParaRPr lang="es-ES" sz="900" kern="10" spc="0" dirty="0">
              <a:ln w="9525">
                <a:solidFill>
                  <a:srgbClr val="990000"/>
                </a:solidFill>
                <a:round/>
                <a:headEnd/>
                <a:tailEnd/>
              </a:ln>
              <a:solidFill>
                <a:srgbClr val="FF3300"/>
              </a:solidFill>
              <a:effectLst/>
              <a:latin typeface="Arial Black"/>
            </a:endParaRPr>
          </a:p>
        </p:txBody>
      </p:sp>
      <p:pic>
        <p:nvPicPr>
          <p:cNvPr id="17" name="16 Imagen" descr="imag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6143644"/>
            <a:ext cx="2167654" cy="642918"/>
          </a:xfrm>
          <a:prstGeom prst="rect">
            <a:avLst/>
          </a:prstGeom>
        </p:spPr>
      </p:pic>
      <p:sp>
        <p:nvSpPr>
          <p:cNvPr id="18" name="17 CuadroTexto"/>
          <p:cNvSpPr txBox="1"/>
          <p:nvPr/>
        </p:nvSpPr>
        <p:spPr>
          <a:xfrm>
            <a:off x="2171796" y="262574"/>
            <a:ext cx="5614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EQUIPO DE CONTROL PATRIMONIAL</a:t>
            </a:r>
            <a:endParaRPr lang="es-PE" sz="28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9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70" y="-71462"/>
            <a:ext cx="1357290" cy="15001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0 Rectángulo redondeado"/>
          <p:cNvSpPr/>
          <p:nvPr/>
        </p:nvSpPr>
        <p:spPr>
          <a:xfrm>
            <a:off x="928662" y="2000240"/>
            <a:ext cx="7429552" cy="255601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PE" sz="1600" b="1" dirty="0">
              <a:solidFill>
                <a:srgbClr val="00B050"/>
              </a:solidFill>
              <a:ea typeface="Calibri"/>
              <a:cs typeface="Times New Roman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000100" y="2214554"/>
            <a:ext cx="72866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tabLst>
                <a:tab pos="457200" algn="l"/>
              </a:tabLst>
            </a:pPr>
            <a:r>
              <a:rPr lang="es-ES" sz="1600" dirty="0" smtClean="0">
                <a:ea typeface="Calibri" pitchFamily="34" charset="0"/>
                <a:cs typeface="Times New Roman" pitchFamily="18" charset="0"/>
              </a:rPr>
              <a:t>   </a:t>
            </a:r>
            <a:r>
              <a:rPr lang="es-ES" sz="1600" b="1" dirty="0" smtClean="0">
                <a:ea typeface="Calibri" pitchFamily="34" charset="0"/>
                <a:cs typeface="Times New Roman" pitchFamily="18" charset="0"/>
              </a:rPr>
              <a:t>Ley N° 29151 Ley General de Sistema Nacional de Bienes Estatales.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tabLst>
                <a:tab pos="457200" algn="l"/>
              </a:tabLst>
            </a:pPr>
            <a:endParaRPr lang="es-ES" sz="1600" b="1" dirty="0" smtClean="0"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tabLst>
                <a:tab pos="457200" algn="l"/>
              </a:tabLst>
            </a:pPr>
            <a:r>
              <a:rPr lang="es-ES" sz="1600" b="1" dirty="0" smtClean="0">
                <a:ea typeface="Calibri" pitchFamily="34" charset="0"/>
                <a:cs typeface="Times New Roman" pitchFamily="18" charset="0"/>
              </a:rPr>
              <a:t>   Directiva N°001-2015/SBN, denominada "Procedimientos de Gestión de los Bienes Muebles Estatales".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tabLst>
                <a:tab pos="457200" algn="l"/>
              </a:tabLst>
            </a:pPr>
            <a:endParaRPr lang="es-ES" sz="1600" b="1" dirty="0" smtClean="0"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tabLst>
                <a:tab pos="457200" algn="l"/>
              </a:tabLst>
            </a:pPr>
            <a:r>
              <a:rPr lang="es-ES" sz="1600" b="1" dirty="0" smtClean="0">
                <a:ea typeface="Calibri" pitchFamily="34" charset="0"/>
                <a:cs typeface="Times New Roman" pitchFamily="18" charset="0"/>
              </a:rPr>
              <a:t>   Directiva N° 005-2016-EF/51.01 "Metodología para el reconocimiento, medición, registro y presentación de los elementos de propiedades, planta y equipo de las entidades gubernamentales</a:t>
            </a:r>
            <a:r>
              <a:rPr lang="es-ES" sz="1600" dirty="0" smtClean="0">
                <a:ea typeface="Calibri" pitchFamily="34" charset="0"/>
                <a:cs typeface="Times New Roman" pitchFamily="18" charset="0"/>
              </a:rPr>
              <a:t>".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es-ES" sz="1600" b="0" i="0" u="none" strike="noStrike" cap="none" normalizeH="0" baseline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92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Image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9 Imagen" descr="image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42852"/>
            <a:ext cx="3612890" cy="1071570"/>
          </a:xfrm>
          <a:prstGeom prst="rect">
            <a:avLst/>
          </a:prstGeom>
        </p:spPr>
      </p:pic>
      <p:pic>
        <p:nvPicPr>
          <p:cNvPr id="6" name="Picture 2" descr="lugar_120 copi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071546"/>
            <a:ext cx="4143404" cy="7858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WordArt 4" descr="Director : Efraín Centeno Mauro"/>
          <p:cNvSpPr>
            <a:spLocks noChangeArrowheads="1" noChangeShapeType="1" noTextEdit="1"/>
          </p:cNvSpPr>
          <p:nvPr/>
        </p:nvSpPr>
        <p:spPr bwMode="auto">
          <a:xfrm>
            <a:off x="3000364" y="6357958"/>
            <a:ext cx="4572032" cy="5000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800" kern="10" spc="0" dirty="0" smtClean="0">
                <a:ln w="9525">
                  <a:solidFill>
                    <a:srgbClr val="353535"/>
                  </a:solidFill>
                  <a:round/>
                  <a:headEnd/>
                  <a:tailEnd/>
                </a:ln>
                <a:effectLst/>
                <a:latin typeface="Monotype Corsiva"/>
              </a:rPr>
              <a:t>Responsable : Jesús Efraín Centeno Maldonado</a:t>
            </a:r>
            <a:endParaRPr lang="es-ES" sz="800" kern="10" spc="0" dirty="0">
              <a:ln w="9525">
                <a:solidFill>
                  <a:srgbClr val="353535"/>
                </a:solidFill>
                <a:round/>
                <a:headEnd/>
                <a:tailEnd/>
              </a:ln>
              <a:effectLst/>
              <a:latin typeface="Monotype Corsiva"/>
            </a:endParaRPr>
          </a:p>
        </p:txBody>
      </p:sp>
      <p:pic>
        <p:nvPicPr>
          <p:cNvPr id="15" name="14 Imagen" descr="FACHADA-002-UGEL-TACN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4" y="1142984"/>
            <a:ext cx="1641726" cy="696840"/>
          </a:xfrm>
          <a:prstGeom prst="rect">
            <a:avLst/>
          </a:prstGeom>
        </p:spPr>
      </p:pic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571472" y="357166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2" name="21 Imagen" descr="LINEA.gif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8" y="820670"/>
            <a:ext cx="2520000" cy="108000"/>
          </a:xfrm>
          <a:prstGeom prst="rect">
            <a:avLst/>
          </a:prstGeom>
        </p:spPr>
      </p:pic>
      <p:pic>
        <p:nvPicPr>
          <p:cNvPr id="23" name="22 Imagen" descr="LINEA.gif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60" y="928670"/>
            <a:ext cx="2520000" cy="108000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1428728" y="2928934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600" b="1" dirty="0" smtClean="0">
                <a:solidFill>
                  <a:schemeClr val="accent2">
                    <a:lumMod val="75000"/>
                  </a:schemeClr>
                </a:solidFill>
              </a:rPr>
              <a:t>INVENTARIO DE LOS COLEGIOS</a:t>
            </a:r>
            <a:endParaRPr lang="es-PE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27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259632" y="1082824"/>
            <a:ext cx="7344816" cy="6899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s-PE" sz="2000" dirty="0">
                <a:solidFill>
                  <a:schemeClr val="tx1"/>
                </a:solidFill>
              </a:rPr>
              <a:t>“CURSO CAPACITACION PARA LA TOMA DE INVENTARIO DE BIENES MUEBLES 2017 </a:t>
            </a:r>
            <a:r>
              <a:rPr lang="es-PE" sz="2000" dirty="0" smtClean="0">
                <a:solidFill>
                  <a:schemeClr val="tx1"/>
                </a:solidFill>
              </a:rPr>
              <a:t>, DIRIGIDA A </a:t>
            </a:r>
            <a:r>
              <a:rPr lang="es-PE" sz="2000" dirty="0">
                <a:solidFill>
                  <a:schemeClr val="tx1"/>
                </a:solidFill>
              </a:rPr>
              <a:t>LAS II.EE”. </a:t>
            </a:r>
            <a:r>
              <a:rPr lang="es-PE" sz="20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7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" y="73691"/>
            <a:ext cx="1340134" cy="8375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3 CuadroTexto"/>
          <p:cNvSpPr txBox="1"/>
          <p:nvPr/>
        </p:nvSpPr>
        <p:spPr>
          <a:xfrm>
            <a:off x="2555776" y="35628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INVENTARIO DE LOS COLEGIOS</a:t>
            </a:r>
            <a:endParaRPr lang="es-PE" sz="28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4 Rectángulo redondeado"/>
          <p:cNvSpPr/>
          <p:nvPr/>
        </p:nvSpPr>
        <p:spPr>
          <a:xfrm>
            <a:off x="1214414" y="1857364"/>
            <a:ext cx="7344816" cy="51019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es-PE" sz="1000" dirty="0" smtClean="0">
              <a:solidFill>
                <a:schemeClr val="tx1"/>
              </a:solidFill>
            </a:endParaRPr>
          </a:p>
          <a:p>
            <a:pPr lvl="0" algn="just"/>
            <a:r>
              <a:rPr lang="es-PE" sz="1200" dirty="0" smtClean="0">
                <a:solidFill>
                  <a:schemeClr val="tx1"/>
                </a:solidFill>
              </a:rPr>
              <a:t>Se realizó el día 09 de Agosto del 2017 en dos turnos. De 8:30 a 12:00 pm y 14:00 pm a 17:30. Logrando asistir  mas de 200 Directores y Docentes .  </a:t>
            </a:r>
          </a:p>
          <a:p>
            <a:pPr algn="just"/>
            <a:r>
              <a:rPr lang="es-PE" sz="1000" dirty="0" smtClean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79" y="2369569"/>
            <a:ext cx="4138529" cy="240783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33" y="2338407"/>
            <a:ext cx="3393166" cy="256851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13" y="4331763"/>
            <a:ext cx="3670989" cy="231470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537" y="4860552"/>
            <a:ext cx="3642521" cy="17071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5050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1026" name="Picture 2" descr="Resultado de imagen para modelo de diapositiv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1259632" y="1082824"/>
            <a:ext cx="7344816" cy="6899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s-PE" sz="2000" dirty="0" smtClean="0">
                <a:solidFill>
                  <a:schemeClr val="tx1"/>
                </a:solidFill>
              </a:rPr>
              <a:t>REPLICA “CURSO </a:t>
            </a:r>
            <a:r>
              <a:rPr lang="es-PE" sz="2000" dirty="0">
                <a:solidFill>
                  <a:schemeClr val="tx1"/>
                </a:solidFill>
              </a:rPr>
              <a:t>CAPACITACION PARA LA TOMA DE INVENTARIO DE BIENES MUEBLES 2017 A LAS II.EE”. </a:t>
            </a:r>
            <a:r>
              <a:rPr lang="es-PE" sz="20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7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" y="73691"/>
            <a:ext cx="1340134" cy="8375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3 CuadroTexto"/>
          <p:cNvSpPr txBox="1"/>
          <p:nvPr/>
        </p:nvSpPr>
        <p:spPr>
          <a:xfrm>
            <a:off x="2555776" y="35628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INVENTARIO DE LOS COLEGIOS</a:t>
            </a:r>
            <a:endParaRPr lang="es-PE" sz="28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4 Rectángulo redondeado"/>
          <p:cNvSpPr/>
          <p:nvPr/>
        </p:nvSpPr>
        <p:spPr>
          <a:xfrm>
            <a:off x="1043608" y="1960863"/>
            <a:ext cx="7344816" cy="89477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762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s-PE" sz="1000" dirty="0" smtClean="0">
              <a:solidFill>
                <a:schemeClr val="tx1"/>
              </a:solidFill>
            </a:endParaRPr>
          </a:p>
          <a:p>
            <a:pPr lvl="0"/>
            <a:endParaRPr lang="es-PE" sz="1100" dirty="0" smtClean="0">
              <a:solidFill>
                <a:schemeClr val="tx1"/>
              </a:solidFill>
            </a:endParaRPr>
          </a:p>
          <a:p>
            <a:pPr lvl="0"/>
            <a:r>
              <a:rPr lang="es-PE" sz="1100" dirty="0" smtClean="0">
                <a:solidFill>
                  <a:schemeClr val="tx1"/>
                </a:solidFill>
              </a:rPr>
              <a:t>Para </a:t>
            </a:r>
            <a:r>
              <a:rPr lang="es-PE" sz="1100" dirty="0">
                <a:solidFill>
                  <a:schemeClr val="tx1"/>
                </a:solidFill>
              </a:rPr>
              <a:t>los que no alcanzaron en la anterior, se realizó con Fecha 06 de Octubre del 2017, Capacitación para Integrantes de la Red, Directores, personal docente, administrativos y varios, con el Informe N° 193-2017-PAT-AAD-UGEL.T-DRSET/GOB.REG.TACNA,  En un solo Turno de 15:30 a 18.30.</a:t>
            </a:r>
          </a:p>
          <a:p>
            <a:r>
              <a:rPr lang="es-PE" sz="1000" dirty="0">
                <a:solidFill>
                  <a:schemeClr val="tx1"/>
                </a:solidFill>
              </a:rPr>
              <a:t> </a:t>
            </a:r>
          </a:p>
          <a:p>
            <a:pPr lvl="0" algn="just"/>
            <a:r>
              <a:rPr lang="es-PE" sz="1000" dirty="0" smtClean="0">
                <a:solidFill>
                  <a:schemeClr val="tx1"/>
                </a:solidFill>
              </a:rPr>
              <a:t>.  </a:t>
            </a:r>
          </a:p>
          <a:p>
            <a:pPr algn="just"/>
            <a:r>
              <a:rPr lang="es-PE" sz="1000" dirty="0" smtClean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24" y="3043687"/>
            <a:ext cx="2843808" cy="1954606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742" y="3349491"/>
            <a:ext cx="2808312" cy="2257521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946" y="2958392"/>
            <a:ext cx="2804389" cy="205716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075613"/>
            <a:ext cx="3081708" cy="1619621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71" y="5038558"/>
            <a:ext cx="2880320" cy="17307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916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</a:t>
            </a:r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2018</a:t>
            </a:r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					</a:t>
            </a:r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AREA DE CONTROL PATRIMONIAL</a:t>
            </a:r>
            <a:endParaRPr lang="es-ES" sz="1500" dirty="0" smtClean="0">
              <a:solidFill>
                <a:schemeClr val="bg1"/>
              </a:solidFill>
              <a:latin typeface="Eras Bold ITC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-2465134" y="6026744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" name="18 Rectángulo"/>
          <p:cNvSpPr/>
          <p:nvPr/>
        </p:nvSpPr>
        <p:spPr>
          <a:xfrm>
            <a:off x="251523" y="1412775"/>
            <a:ext cx="3312367" cy="542460"/>
          </a:xfrm>
          <a:prstGeom prst="rect">
            <a:avLst/>
          </a:prstGeom>
          <a:solidFill>
            <a:srgbClr val="99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5253" tIns="47627" rIns="95253" bIns="47627">
            <a:spAutoFit/>
          </a:bodyPr>
          <a:lstStyle/>
          <a:p>
            <a:pPr algn="ctr"/>
            <a:r>
              <a:rPr lang="es-ES" sz="29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itchFamily="34" charset="0"/>
              </a:rPr>
              <a:t>Inventario Físico </a:t>
            </a:r>
            <a:r>
              <a:rPr lang="es-ES" sz="2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itchFamily="34" charset="0"/>
              </a:rPr>
              <a:t> </a:t>
            </a:r>
          </a:p>
        </p:txBody>
      </p:sp>
      <p:sp>
        <p:nvSpPr>
          <p:cNvPr id="31" name="20 Rectángulo"/>
          <p:cNvSpPr/>
          <p:nvPr/>
        </p:nvSpPr>
        <p:spPr>
          <a:xfrm>
            <a:off x="2019800" y="2348880"/>
            <a:ext cx="6624165" cy="3220116"/>
          </a:xfrm>
          <a:prstGeom prst="rect">
            <a:avLst/>
          </a:prstGeom>
        </p:spPr>
        <p:txBody>
          <a:bodyPr wrap="square" lIns="95253" tIns="47627" rIns="95253" bIns="47627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PE" sz="2900" dirty="0" smtClean="0">
                <a:solidFill>
                  <a:srgbClr val="C00000"/>
                </a:solidFill>
                <a:latin typeface="Arial Bold"/>
              </a:rPr>
              <a:t>Verificación </a:t>
            </a:r>
            <a:r>
              <a:rPr lang="es-PE" sz="2900" dirty="0" smtClean="0">
                <a:solidFill>
                  <a:srgbClr val="C00000"/>
                </a:solidFill>
                <a:latin typeface="Arial Bold"/>
              </a:rPr>
              <a:t>física  </a:t>
            </a:r>
          </a:p>
          <a:p>
            <a:pPr algn="just">
              <a:buFont typeface="Arial" pitchFamily="34" charset="0"/>
              <a:buChar char="•"/>
            </a:pPr>
            <a:r>
              <a:rPr lang="es-PE" sz="2900" dirty="0" smtClean="0">
                <a:solidFill>
                  <a:srgbClr val="000000"/>
                </a:solidFill>
                <a:latin typeface="Arial Bold"/>
              </a:rPr>
              <a:t>Consiste </a:t>
            </a:r>
            <a:r>
              <a:rPr lang="es-PE" sz="2900" dirty="0" smtClean="0">
                <a:solidFill>
                  <a:srgbClr val="000000"/>
                </a:solidFill>
                <a:latin typeface="Arial Bold"/>
              </a:rPr>
              <a:t>en constatar la presencia física de los bienes a una fecha determinada.</a:t>
            </a:r>
          </a:p>
          <a:p>
            <a:pPr algn="just">
              <a:buFont typeface="Arial" pitchFamily="34" charset="0"/>
              <a:buChar char="•"/>
            </a:pPr>
            <a:r>
              <a:rPr lang="es-PE" sz="2900" dirty="0" smtClean="0">
                <a:solidFill>
                  <a:srgbClr val="000000"/>
                </a:solidFill>
                <a:latin typeface="Arial Bold"/>
              </a:rPr>
              <a:t>Verificar su estado de conservación o deterioro y las condiciones de seguridad en que estos de encuentran</a:t>
            </a:r>
          </a:p>
        </p:txBody>
      </p:sp>
      <p:pic>
        <p:nvPicPr>
          <p:cNvPr id="27652" name="Picture 4" descr="http://i269.photobucket.com/albums/jj43/comentarioshi5/gifs-animados/Personas/Escolares/Escuela-02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51" y="2690205"/>
            <a:ext cx="1723292" cy="27114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4.bp.blogspot.com/-JOh99ycRkRU/WDMBPimP1gI/AAAAAAAAAA8/ySLBUPgZQaUUQBRf5lmNZefAAjlwzEI2gCLcB/s640/mobiliari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5" y="1071546"/>
            <a:ext cx="3000396" cy="15917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20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3" name="22 Imagen" descr="LINEA.gif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7" name="26 Imagen" descr="image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488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2" y="6309320"/>
            <a:ext cx="91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13 Conector recto"/>
          <p:cNvCxnSpPr/>
          <p:nvPr/>
        </p:nvCxnSpPr>
        <p:spPr>
          <a:xfrm>
            <a:off x="2" y="6597352"/>
            <a:ext cx="9144000" cy="0"/>
          </a:xfrm>
          <a:prstGeom prst="line">
            <a:avLst/>
          </a:prstGeom>
          <a:ln w="381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2" y="6577610"/>
            <a:ext cx="9144000" cy="327017"/>
          </a:xfrm>
          <a:prstGeom prst="rect">
            <a:avLst/>
          </a:prstGeom>
          <a:solidFill>
            <a:schemeClr val="bg1">
              <a:lumMod val="50000"/>
              <a:alpha val="54000"/>
            </a:schemeClr>
          </a:solidFill>
        </p:spPr>
        <p:txBody>
          <a:bodyPr wrap="square" lIns="95253" tIns="47627" rIns="95253" bIns="47627">
            <a:spAutoFit/>
          </a:bodyPr>
          <a:lstStyle/>
          <a:p>
            <a:r>
              <a:rPr lang="es-ES" sz="1500" dirty="0" smtClean="0">
                <a:solidFill>
                  <a:schemeClr val="bg1"/>
                </a:solidFill>
                <a:latin typeface="Eras Bold ITC" pitchFamily="34" charset="0"/>
              </a:rPr>
              <a:t> TACNA  - 2015					AREA DE CONTROL PATRIMONIAL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17 Imagen" descr="Imagen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22" name="21 Conector recto"/>
          <p:cNvCxnSpPr/>
          <p:nvPr/>
        </p:nvCxnSpPr>
        <p:spPr>
          <a:xfrm>
            <a:off x="-39554" y="1052736"/>
            <a:ext cx="9183554" cy="188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4500594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s-ES" sz="3600" kern="10" spc="720" dirty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EQUIPO DE CONTROL PATRIMONIAL</a:t>
            </a:r>
            <a:endParaRPr lang="es-ES" sz="3600" kern="10" spc="72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5" name="24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77794"/>
            <a:ext cx="2520000" cy="108000"/>
          </a:xfrm>
          <a:prstGeom prst="rect">
            <a:avLst/>
          </a:prstGeom>
        </p:spPr>
      </p:pic>
      <p:pic>
        <p:nvPicPr>
          <p:cNvPr id="27" name="26 Imagen" descr="LINEA.gif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84" y="785794"/>
            <a:ext cx="2520000" cy="108000"/>
          </a:xfrm>
          <a:prstGeom prst="rect">
            <a:avLst/>
          </a:prstGeom>
        </p:spPr>
      </p:pic>
      <p:pic>
        <p:nvPicPr>
          <p:cNvPr id="28" name="27 Imagen" descr="image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703" y="214290"/>
            <a:ext cx="2649453" cy="785818"/>
          </a:xfrm>
          <a:prstGeom prst="rect">
            <a:avLst/>
          </a:prstGeom>
        </p:spPr>
      </p:pic>
      <p:sp>
        <p:nvSpPr>
          <p:cNvPr id="29" name="28 CuadroTexto"/>
          <p:cNvSpPr txBox="1"/>
          <p:nvPr/>
        </p:nvSpPr>
        <p:spPr>
          <a:xfrm>
            <a:off x="835966" y="2095113"/>
            <a:ext cx="7325357" cy="2512230"/>
          </a:xfrm>
          <a:prstGeom prst="rect">
            <a:avLst/>
          </a:prstGeom>
          <a:noFill/>
        </p:spPr>
        <p:txBody>
          <a:bodyPr wrap="square" lIns="95253" tIns="47627" rIns="95253" bIns="47627" rtlCol="0">
            <a:spAutoFit/>
          </a:bodyPr>
          <a:lstStyle/>
          <a:p>
            <a:r>
              <a:rPr lang="es-PE" sz="2400" dirty="0" smtClean="0"/>
              <a:t/>
            </a:r>
            <a:br>
              <a:rPr lang="es-PE" sz="2400" dirty="0" smtClean="0"/>
            </a:br>
            <a:endParaRPr lang="es-P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PE" sz="16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s-PE" sz="3200" dirty="0"/>
          </a:p>
          <a:p>
            <a:endParaRPr lang="es-PE" sz="2900" b="1" dirty="0">
              <a:latin typeface="Arial Bold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944" y="2060848"/>
            <a:ext cx="2204623" cy="3655529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20 CuadroTexto"/>
          <p:cNvSpPr txBox="1"/>
          <p:nvPr/>
        </p:nvSpPr>
        <p:spPr>
          <a:xfrm>
            <a:off x="214282" y="2214554"/>
            <a:ext cx="6551190" cy="4897499"/>
          </a:xfrm>
          <a:prstGeom prst="rect">
            <a:avLst/>
          </a:prstGeom>
          <a:noFill/>
        </p:spPr>
        <p:txBody>
          <a:bodyPr wrap="square" lIns="0" tIns="47627" rIns="95253" bIns="47627">
            <a:spAutoFit/>
          </a:bodyPr>
          <a:lstStyle/>
          <a:p>
            <a:pPr lvl="0" algn="just">
              <a:buFont typeface="Wingdings" pitchFamily="2" charset="2"/>
              <a:buChar char="§"/>
            </a:pPr>
            <a:r>
              <a:rPr lang="es-PE" sz="2400" dirty="0" smtClean="0"/>
              <a:t>Elaborar Resolución Directoral Institucional de conformación del comité de inventario 2017.	</a:t>
            </a:r>
            <a:endParaRPr lang="es-ES" sz="2400" dirty="0" smtClean="0"/>
          </a:p>
          <a:p>
            <a:pPr algn="just">
              <a:buFont typeface="Wingdings" pitchFamily="2" charset="2"/>
              <a:buChar char="§"/>
            </a:pPr>
            <a:r>
              <a:rPr lang="es-PE" sz="2400" dirty="0" smtClean="0">
                <a:solidFill>
                  <a:srgbClr val="000000"/>
                </a:solidFill>
              </a:rPr>
              <a:t>Elaborar un cronograma de Actividades.</a:t>
            </a:r>
          </a:p>
          <a:p>
            <a:pPr lvl="0" algn="just">
              <a:buFont typeface="Wingdings" pitchFamily="2" charset="2"/>
              <a:buChar char="§"/>
            </a:pPr>
            <a:r>
              <a:rPr lang="es-PE" sz="2400" dirty="0" smtClean="0"/>
              <a:t>Acta de Inicio de toma de inventario y Acta de cierre de toma de inventario</a:t>
            </a:r>
          </a:p>
          <a:p>
            <a:pPr lvl="0" algn="just">
              <a:buFont typeface="Wingdings" pitchFamily="2" charset="2"/>
              <a:buChar char="§"/>
            </a:pPr>
            <a:r>
              <a:rPr lang="es-PE" sz="2400" dirty="0" smtClean="0"/>
              <a:t>Inventario Físico 2017 (Anexo)</a:t>
            </a:r>
          </a:p>
          <a:p>
            <a:pPr lvl="0" algn="just">
              <a:buFont typeface="Wingdings" pitchFamily="2" charset="2"/>
              <a:buChar char="§"/>
            </a:pPr>
            <a:r>
              <a:rPr lang="es-PE" sz="2400" dirty="0" smtClean="0"/>
              <a:t>Informe del Inventario 2017.</a:t>
            </a:r>
          </a:p>
          <a:p>
            <a:pPr lvl="0" algn="just">
              <a:buFont typeface="Wingdings" pitchFamily="2" charset="2"/>
              <a:buChar char="§"/>
            </a:pPr>
            <a:r>
              <a:rPr lang="es-PE" sz="2400" dirty="0" smtClean="0"/>
              <a:t>CD - Conteniendo la información en digital</a:t>
            </a:r>
            <a:endParaRPr lang="es-ES" sz="2400" dirty="0" smtClean="0"/>
          </a:p>
          <a:p>
            <a:pPr>
              <a:lnSpc>
                <a:spcPts val="2454"/>
              </a:lnSpc>
              <a:defRPr/>
            </a:pPr>
            <a:endParaRPr lang="es-PE" sz="2400" dirty="0" smtClean="0">
              <a:solidFill>
                <a:srgbClr val="000000"/>
              </a:solidFill>
              <a:latin typeface="Arial"/>
            </a:endParaRPr>
          </a:p>
          <a:p>
            <a:pPr marL="92078" indent="-92078" algn="just">
              <a:lnSpc>
                <a:spcPts val="2363"/>
              </a:lnSpc>
              <a:defRPr/>
            </a:pPr>
            <a:r>
              <a:rPr lang="es-PE" sz="1200" dirty="0" smtClean="0">
                <a:solidFill>
                  <a:srgbClr val="000000"/>
                </a:solidFill>
                <a:latin typeface="Arial"/>
              </a:rPr>
              <a:t>• Registrar en formatos de Excel los bienes</a:t>
            </a:r>
            <a:endParaRPr lang="es-PE" sz="1200" dirty="0">
              <a:solidFill>
                <a:srgbClr val="000000"/>
              </a:solidFill>
              <a:latin typeface="Arial"/>
            </a:endParaRPr>
          </a:p>
          <a:p>
            <a:pPr marL="92078" indent="-92078" algn="just">
              <a:lnSpc>
                <a:spcPts val="2363"/>
              </a:lnSpc>
              <a:defRPr/>
            </a:pPr>
            <a:r>
              <a:rPr lang="es-PE" sz="1200" dirty="0" smtClean="0">
                <a:solidFill>
                  <a:srgbClr val="000000"/>
                </a:solidFill>
                <a:latin typeface="Arial"/>
              </a:rPr>
              <a:t>• Determinar </a:t>
            </a:r>
            <a:r>
              <a:rPr lang="es-PE" sz="1200" dirty="0">
                <a:solidFill>
                  <a:srgbClr val="000000"/>
                </a:solidFill>
                <a:latin typeface="Arial"/>
              </a:rPr>
              <a:t>los bienes faltantes y </a:t>
            </a:r>
            <a:r>
              <a:rPr lang="es-PE" sz="1200" dirty="0" smtClean="0">
                <a:solidFill>
                  <a:srgbClr val="000000"/>
                </a:solidFill>
                <a:latin typeface="Arial"/>
              </a:rPr>
              <a:t>sobrantes</a:t>
            </a:r>
          </a:p>
          <a:p>
            <a:pPr marL="92078" indent="-92078" algn="just">
              <a:lnSpc>
                <a:spcPts val="2294"/>
              </a:lnSpc>
              <a:buClr>
                <a:schemeClr val="tx1"/>
              </a:buClr>
              <a:defRPr/>
            </a:pPr>
            <a:endParaRPr lang="es-PE" sz="1200" dirty="0" smtClean="0">
              <a:solidFill>
                <a:srgbClr val="000000"/>
              </a:solidFill>
              <a:latin typeface="Arial"/>
            </a:endParaRPr>
          </a:p>
          <a:p>
            <a:pPr marL="92078" indent="-92078" algn="just">
              <a:lnSpc>
                <a:spcPts val="2363"/>
              </a:lnSpc>
              <a:defRPr/>
            </a:pPr>
            <a:endParaRPr lang="es-PE" sz="1200" dirty="0" smtClean="0">
              <a:solidFill>
                <a:srgbClr val="000000"/>
              </a:solidFill>
              <a:latin typeface="Arial"/>
            </a:endParaRPr>
          </a:p>
          <a:p>
            <a:pPr marL="92078" indent="-92078" algn="just">
              <a:lnSpc>
                <a:spcPts val="2363"/>
              </a:lnSpc>
              <a:defRPr/>
            </a:pPr>
            <a:endParaRPr lang="es-PE" sz="2100" dirty="0" smtClea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22 Rectángulo"/>
          <p:cNvSpPr/>
          <p:nvPr/>
        </p:nvSpPr>
        <p:spPr>
          <a:xfrm>
            <a:off x="251522" y="1363920"/>
            <a:ext cx="8508020" cy="480905"/>
          </a:xfrm>
          <a:prstGeom prst="rect">
            <a:avLst/>
          </a:prstGeom>
          <a:solidFill>
            <a:srgbClr val="99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5253" tIns="47627" rIns="95253" bIns="47627">
            <a:spAutoFit/>
          </a:bodyPr>
          <a:lstStyle/>
          <a:p>
            <a:r>
              <a:rPr lang="es-PE" sz="2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itchFamily="34" charset="0"/>
              </a:rPr>
              <a:t>FUNCIONES PARA LA TOMA  DE INVENTARIO</a:t>
            </a: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49" t="57397" b="2745"/>
          <a:stretch>
            <a:fillRect/>
          </a:stretch>
        </p:blipFill>
        <p:spPr bwMode="auto">
          <a:xfrm>
            <a:off x="0" y="6710589"/>
            <a:ext cx="7143768" cy="14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5197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2522</TotalTime>
  <Words>1617</Words>
  <Application>Microsoft Office PowerPoint</Application>
  <PresentationFormat>Presentación en pantalla (4:3)</PresentationFormat>
  <Paragraphs>454</Paragraphs>
  <Slides>35</Slides>
  <Notes>17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279</cp:revision>
  <dcterms:created xsi:type="dcterms:W3CDTF">2017-10-02T00:50:22Z</dcterms:created>
  <dcterms:modified xsi:type="dcterms:W3CDTF">2018-02-26T12:26:32Z</dcterms:modified>
</cp:coreProperties>
</file>