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11"/>
  </p:notesMasterIdLst>
  <p:sldIdLst>
    <p:sldId id="257" r:id="rId2"/>
    <p:sldId id="267" r:id="rId3"/>
    <p:sldId id="299" r:id="rId4"/>
    <p:sldId id="301" r:id="rId5"/>
    <p:sldId id="302" r:id="rId6"/>
    <p:sldId id="304" r:id="rId7"/>
    <p:sldId id="306" r:id="rId8"/>
    <p:sldId id="308" r:id="rId9"/>
    <p:sldId id="269" r:id="rId10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0B686-AA83-41FE-A517-767337B95A0D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48E41-18A8-4CC9-9C13-137DE9B7B8A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92802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17152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76388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16087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768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0358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39127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608914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06972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5941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083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7995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8970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6413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7118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65968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31984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140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F9B79F5-1DEB-4A94-AC57-456A6FDBF897}" type="datetimeFigureOut">
              <a:rPr lang="es-PE" smtClean="0"/>
              <a:t>28/02/2018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826628-5E09-4B0F-8E0F-AA330967194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75434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778477" y="2068519"/>
            <a:ext cx="672526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6000" b="1" dirty="0"/>
              <a:t>Gestión de </a:t>
            </a:r>
            <a:r>
              <a:rPr lang="es-MX" sz="6000" b="1" dirty="0" smtClean="0"/>
              <a:t>la </a:t>
            </a:r>
            <a:r>
              <a:rPr lang="es-MX" sz="6000" b="1" dirty="0"/>
              <a:t>tutoría y la </a:t>
            </a:r>
            <a:r>
              <a:rPr lang="es-MX" sz="6000" b="1" dirty="0" smtClean="0"/>
              <a:t>convivencia </a:t>
            </a:r>
            <a:r>
              <a:rPr lang="es-MX" sz="6000" b="1" dirty="0"/>
              <a:t>escolar </a:t>
            </a:r>
            <a:r>
              <a:rPr lang="es-MX" sz="6000" b="1" dirty="0" smtClean="0"/>
              <a:t>en </a:t>
            </a:r>
            <a:r>
              <a:rPr lang="es-MX" sz="6000" b="1" dirty="0"/>
              <a:t>la I. E</a:t>
            </a:r>
          </a:p>
        </p:txBody>
      </p:sp>
      <p:sp>
        <p:nvSpPr>
          <p:cNvPr id="4" name="Rectángulo 3"/>
          <p:cNvSpPr/>
          <p:nvPr/>
        </p:nvSpPr>
        <p:spPr>
          <a:xfrm>
            <a:off x="2045109" y="646074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3200" b="1" dirty="0" smtClean="0">
                <a:latin typeface="Arial" panose="020B0604020202020204" pitchFamily="34" charset="0"/>
              </a:rPr>
              <a:t>COMPROMISO 5:</a:t>
            </a:r>
            <a:endParaRPr lang="es-MX" sz="3200" b="1" dirty="0">
              <a:effectLst/>
              <a:latin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7226"/>
            <a:ext cx="4768905" cy="35838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784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 txBox="1">
            <a:spLocks/>
          </p:cNvSpPr>
          <p:nvPr/>
        </p:nvSpPr>
        <p:spPr>
          <a:xfrm>
            <a:off x="372139" y="726808"/>
            <a:ext cx="5482971" cy="6807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PRÁCTICAS CLAVES</a:t>
            </a:r>
            <a:endParaRPr lang="es-PE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13145" y="2015908"/>
            <a:ext cx="5600957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MX" sz="2800" dirty="0" smtClean="0">
                <a:latin typeface="Arial" panose="020B0604020202020204" pitchFamily="34" charset="0"/>
              </a:rPr>
              <a:t>1. Elaboración </a:t>
            </a:r>
            <a:r>
              <a:rPr lang="es-MX" sz="2800" dirty="0">
                <a:latin typeface="Arial" panose="020B0604020202020204" pitchFamily="34" charset="0"/>
              </a:rPr>
              <a:t>y difusión de las </a:t>
            </a:r>
            <a:r>
              <a:rPr lang="es-MX" sz="2800" dirty="0" smtClean="0">
                <a:latin typeface="Arial" panose="020B0604020202020204" pitchFamily="34" charset="0"/>
              </a:rPr>
              <a:t>normas de </a:t>
            </a:r>
            <a:r>
              <a:rPr lang="es-MX" sz="2800" dirty="0">
                <a:latin typeface="Arial" panose="020B0604020202020204" pitchFamily="34" charset="0"/>
              </a:rPr>
              <a:t>convivencia de la I. E. y del aula</a:t>
            </a:r>
            <a:r>
              <a:rPr lang="es-MX" sz="2800" dirty="0" smtClean="0">
                <a:latin typeface="Arial" panose="020B0604020202020204" pitchFamily="34" charset="0"/>
              </a:rPr>
              <a:t>.</a:t>
            </a:r>
            <a:endParaRPr lang="es-MX" sz="2800" dirty="0">
              <a:latin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6386052" y="524509"/>
            <a:ext cx="5484385" cy="600164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MX" sz="2400" dirty="0" smtClean="0"/>
              <a:t>ALGUNAS ACCIONES A REALIZAR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Elaborar y/o revisar las normas de convivencia con los actores de la comunidad educativa.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Las normas de convivencia deben estar incluidas en el reglamento interno de la IE, el mismo que debe estar reconocido con RD.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Realizar acciones de difusión de las normas con estudiantes, docentes y padres de familia.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Elaborar los acuerdos de convivencia en las </a:t>
            </a:r>
            <a:r>
              <a:rPr lang="es-MX" sz="2400" u="sng" dirty="0" smtClean="0"/>
              <a:t>aulas</a:t>
            </a:r>
            <a:r>
              <a:rPr lang="es-MX" sz="2400" dirty="0" smtClean="0"/>
              <a:t>, exponerlas en un lugar visible y ponerlas en práctica permanentemente en todas las actividades del aula.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17516" t="19532" r="17082"/>
          <a:stretch/>
        </p:blipFill>
        <p:spPr>
          <a:xfrm>
            <a:off x="1380688" y="4026259"/>
            <a:ext cx="3878826" cy="267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 txBox="1">
            <a:spLocks/>
          </p:cNvSpPr>
          <p:nvPr/>
        </p:nvSpPr>
        <p:spPr>
          <a:xfrm>
            <a:off x="372139" y="726808"/>
            <a:ext cx="5482971" cy="6807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PRÁCTICAS CLAVES</a:t>
            </a:r>
            <a:endParaRPr lang="es-PE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13145" y="2015908"/>
            <a:ext cx="5600957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MX" sz="2800" dirty="0" smtClean="0">
                <a:latin typeface="Arial" panose="020B0604020202020204" pitchFamily="34" charset="0"/>
              </a:rPr>
              <a:t>2. Fortalecimiento </a:t>
            </a:r>
            <a:r>
              <a:rPr lang="es-MX" sz="2800" dirty="0">
                <a:latin typeface="Arial" panose="020B0604020202020204" pitchFamily="34" charset="0"/>
              </a:rPr>
              <a:t>de los espacios </a:t>
            </a:r>
            <a:r>
              <a:rPr lang="es-MX" sz="2800" dirty="0" smtClean="0">
                <a:latin typeface="Arial" panose="020B0604020202020204" pitchFamily="34" charset="0"/>
              </a:rPr>
              <a:t>de participación </a:t>
            </a:r>
            <a:r>
              <a:rPr lang="es-MX" sz="2800" dirty="0">
                <a:latin typeface="Arial" panose="020B0604020202020204" pitchFamily="34" charset="0"/>
              </a:rPr>
              <a:t>de la I. E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6327058" y="718479"/>
            <a:ext cx="5484385" cy="52629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MX" sz="2800" b="1" dirty="0" smtClean="0"/>
              <a:t>ALGUNAS ACCIONES A REALIZAR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800" dirty="0" smtClean="0"/>
              <a:t>Generar espacios de participación de los </a:t>
            </a:r>
            <a:r>
              <a:rPr lang="es-MX" sz="2800" u="sng" dirty="0" smtClean="0"/>
              <a:t>integrantes de la comunidad educativa</a:t>
            </a:r>
            <a:r>
              <a:rPr lang="es-MX" sz="2800" dirty="0" smtClean="0"/>
              <a:t>. 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800" dirty="0" smtClean="0"/>
              <a:t>Entre los estudiantes, destacan el municipio escolar, líderes estudiantiles, entre otros.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800" dirty="0" smtClean="0"/>
              <a:t>En cuanto al Municipio escolar, debe estar reconocido con RD y el docente asesor debe ser parte del Comité de Tutoría.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" t="8853" r="11513" b="14933"/>
          <a:stretch/>
        </p:blipFill>
        <p:spPr>
          <a:xfrm>
            <a:off x="1047136" y="3578406"/>
            <a:ext cx="3436374" cy="248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4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 txBox="1">
            <a:spLocks/>
          </p:cNvSpPr>
          <p:nvPr/>
        </p:nvSpPr>
        <p:spPr>
          <a:xfrm>
            <a:off x="372139" y="726808"/>
            <a:ext cx="5482971" cy="6807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PRÁCTICAS CLAVES</a:t>
            </a:r>
            <a:endParaRPr lang="es-PE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13145" y="2015908"/>
            <a:ext cx="5600957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MX" sz="2800" dirty="0" smtClean="0">
                <a:latin typeface="Arial" panose="020B0604020202020204" pitchFamily="34" charset="0"/>
              </a:rPr>
              <a:t>3. </a:t>
            </a:r>
            <a:r>
              <a:rPr lang="es-MX" sz="2800" dirty="0"/>
              <a:t>Establecimiento de alianzas con </a:t>
            </a:r>
            <a:r>
              <a:rPr lang="es-MX" sz="2800" dirty="0" smtClean="0"/>
              <a:t>organizaciones </a:t>
            </a:r>
            <a:r>
              <a:rPr lang="es-MX" sz="2800" dirty="0"/>
              <a:t>de la localidad para </a:t>
            </a:r>
            <a:r>
              <a:rPr lang="es-MX" sz="2800" dirty="0" smtClean="0"/>
              <a:t>la </a:t>
            </a:r>
            <a:r>
              <a:rPr lang="es-MX" sz="2800" dirty="0"/>
              <a:t>promoción de la convivencia y la </a:t>
            </a:r>
            <a:r>
              <a:rPr lang="es-MX" sz="2800" dirty="0" smtClean="0"/>
              <a:t>prevención </a:t>
            </a:r>
            <a:r>
              <a:rPr lang="es-MX" sz="2800" dirty="0"/>
              <a:t>y atención de la violencia </a:t>
            </a:r>
          </a:p>
          <a:p>
            <a:pPr algn="just"/>
            <a:r>
              <a:rPr lang="es-MX" sz="2800" dirty="0"/>
              <a:t>escolar.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6327059" y="158039"/>
            <a:ext cx="5484385" cy="655564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MX" sz="2800" b="1" dirty="0" smtClean="0"/>
              <a:t>ALGUNAS ACCIONES A REALIZAR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800" dirty="0" smtClean="0"/>
              <a:t>Realizar acciones que permitan contar con la participación  de los aliados estratégicos para la convivencia y prevención y atención de la violencia en la IE.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800" dirty="0" smtClean="0"/>
              <a:t>Entre otras, se pueden buscar asesoramiento, promover reuniones informativas con los integrantes de la IE, reconocimiento de los protocolos para la atención de casos y otros que necesite la IE y ofrezca el aliado.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935" y="4740224"/>
            <a:ext cx="2768065" cy="184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9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 txBox="1">
            <a:spLocks/>
          </p:cNvSpPr>
          <p:nvPr/>
        </p:nvSpPr>
        <p:spPr>
          <a:xfrm>
            <a:off x="372139" y="726808"/>
            <a:ext cx="5482971" cy="6807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PRÁCTICAS CLAVES</a:t>
            </a:r>
            <a:endParaRPr lang="es-PE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13145" y="2015908"/>
            <a:ext cx="5600957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MX" sz="2800" dirty="0" smtClean="0">
                <a:latin typeface="Arial" panose="020B0604020202020204" pitchFamily="34" charset="0"/>
              </a:rPr>
              <a:t>4. I</a:t>
            </a:r>
            <a:r>
              <a:rPr lang="es-MX" sz="2800" dirty="0" smtClean="0"/>
              <a:t>mplementación </a:t>
            </a:r>
            <a:r>
              <a:rPr lang="es-MX" sz="2800" dirty="0"/>
              <a:t>de acciones con </a:t>
            </a:r>
            <a:r>
              <a:rPr lang="es-MX" sz="2800" dirty="0" smtClean="0"/>
              <a:t>estudiantes</a:t>
            </a:r>
            <a:r>
              <a:rPr lang="es-MX" sz="2800" dirty="0"/>
              <a:t>, familias y personal de la </a:t>
            </a:r>
            <a:r>
              <a:rPr lang="es-MX" sz="2800" dirty="0" smtClean="0"/>
              <a:t>I.E</a:t>
            </a:r>
            <a:r>
              <a:rPr lang="es-MX" sz="2800" dirty="0"/>
              <a:t>. para la promoción de la </a:t>
            </a:r>
            <a:r>
              <a:rPr lang="es-MX" sz="2800" dirty="0" smtClean="0"/>
              <a:t>convivencia</a:t>
            </a:r>
            <a:r>
              <a:rPr lang="es-MX" sz="2800" dirty="0"/>
              <a:t>, </a:t>
            </a:r>
            <a:r>
              <a:rPr lang="es-MX" sz="2800" dirty="0" smtClean="0"/>
              <a:t>la </a:t>
            </a:r>
            <a:r>
              <a:rPr lang="es-MX" sz="2800" dirty="0"/>
              <a:t>prevención y </a:t>
            </a:r>
            <a:r>
              <a:rPr lang="es-MX" sz="2800" dirty="0" smtClean="0"/>
              <a:t>atención </a:t>
            </a:r>
            <a:r>
              <a:rPr lang="es-MX" sz="2800" dirty="0"/>
              <a:t>de la violencia </a:t>
            </a:r>
            <a:r>
              <a:rPr lang="es-MX" sz="2800" dirty="0" smtClean="0"/>
              <a:t>escolar</a:t>
            </a:r>
            <a:endParaRPr lang="es-MX" sz="2800" dirty="0"/>
          </a:p>
        </p:txBody>
      </p:sp>
      <p:sp>
        <p:nvSpPr>
          <p:cNvPr id="5" name="CuadroTexto 4"/>
          <p:cNvSpPr txBox="1"/>
          <p:nvPr/>
        </p:nvSpPr>
        <p:spPr>
          <a:xfrm>
            <a:off x="6386053" y="394013"/>
            <a:ext cx="5484385" cy="600164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 smtClean="0"/>
              <a:t>ALGUNAS ACCIONES A REALIZAR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Realizar acciones de promoción del buen trato.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Actualizar los nombres de los responsables de cada nivel en la plataforma SISEVE, </a:t>
            </a:r>
            <a:r>
              <a:rPr lang="es-MX" sz="2400" u="sng" dirty="0" smtClean="0"/>
              <a:t>hasta antes del inicio de clases.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Reportar los casos de violencia escolar, en sus diferentes formas, en el Libro de Registro de Incidencias y en la Plataforma SISEVE.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Revisar la plataforma SISEVE permanentemente para la atención oportuna de casos.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Hacer seguimiento de los casos en base a los protocolos de atención.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935" y="4740224"/>
            <a:ext cx="2768065" cy="184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 txBox="1">
            <a:spLocks/>
          </p:cNvSpPr>
          <p:nvPr/>
        </p:nvSpPr>
        <p:spPr>
          <a:xfrm>
            <a:off x="372139" y="726808"/>
            <a:ext cx="5482971" cy="6807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PRÁCTICAS CLAVES</a:t>
            </a:r>
            <a:endParaRPr lang="es-PE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13145" y="2015908"/>
            <a:ext cx="5600957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MX" sz="2800" dirty="0">
                <a:latin typeface="Arial" panose="020B0604020202020204" pitchFamily="34" charset="0"/>
              </a:rPr>
              <a:t>5</a:t>
            </a:r>
            <a:r>
              <a:rPr lang="es-MX" sz="2800" dirty="0" smtClean="0">
                <a:latin typeface="Arial" panose="020B0604020202020204" pitchFamily="34" charset="0"/>
              </a:rPr>
              <a:t>. </a:t>
            </a:r>
            <a:r>
              <a:rPr lang="es-MX" sz="2800" dirty="0"/>
              <a:t>Atención oportuna de situaciones de </a:t>
            </a:r>
            <a:r>
              <a:rPr lang="es-MX" sz="2800" dirty="0" smtClean="0"/>
              <a:t>violencia </a:t>
            </a:r>
            <a:r>
              <a:rPr lang="es-MX" sz="2800" dirty="0"/>
              <a:t>escolar de acuerdo con </a:t>
            </a:r>
            <a:r>
              <a:rPr lang="es-MX" sz="2800" dirty="0" smtClean="0"/>
              <a:t>los protocolos </a:t>
            </a:r>
            <a:r>
              <a:rPr lang="es-MX" sz="2800" dirty="0"/>
              <a:t>vigentes.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6386053" y="769413"/>
            <a:ext cx="5484385" cy="52629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 smtClean="0"/>
              <a:t>ALGUNAS ACCIONES A REALIZAR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Difundir la finalidad del SISEVE y los protocolos de atención entre los miembros de la comunidad.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Revisar la plataforma SISEVE permanentemente para la atención oportuna de casos.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Hacer seguimiento de los casos en base a los protocolos de atención.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Luego de cerrado un caso, es conveniente hacer seguimiento a los estudiantes involucrados en el mismo, para asegurar su bienestar en la IE. y evitar una nueva situación de violencia.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945" y="3719041"/>
            <a:ext cx="3221294" cy="271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9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 txBox="1">
            <a:spLocks/>
          </p:cNvSpPr>
          <p:nvPr/>
        </p:nvSpPr>
        <p:spPr>
          <a:xfrm>
            <a:off x="372139" y="726808"/>
            <a:ext cx="5482971" cy="6807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PRÁCTICAS CLAVES</a:t>
            </a:r>
            <a:endParaRPr lang="es-PE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13145" y="2015908"/>
            <a:ext cx="5600957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MX" sz="2800" dirty="0">
                <a:latin typeface="Arial" panose="020B0604020202020204" pitchFamily="34" charset="0"/>
              </a:rPr>
              <a:t>6</a:t>
            </a:r>
            <a:r>
              <a:rPr lang="es-MX" sz="2800" dirty="0" smtClean="0">
                <a:latin typeface="Arial" panose="020B0604020202020204" pitchFamily="34" charset="0"/>
              </a:rPr>
              <a:t>. </a:t>
            </a:r>
            <a:r>
              <a:rPr lang="es-MX" sz="2800" dirty="0"/>
              <a:t>Desarrollo de acciones de tutoría y </a:t>
            </a:r>
            <a:r>
              <a:rPr lang="es-MX" sz="2800" dirty="0" smtClean="0"/>
              <a:t>orientación </a:t>
            </a:r>
            <a:r>
              <a:rPr lang="es-MX" sz="2800" dirty="0"/>
              <a:t>educativa permanente para </a:t>
            </a:r>
            <a:r>
              <a:rPr lang="es-MX" sz="2800" dirty="0" smtClean="0"/>
              <a:t>una </a:t>
            </a:r>
            <a:r>
              <a:rPr lang="es-MX" sz="2800" dirty="0"/>
              <a:t>adecuada formación integral de </a:t>
            </a:r>
            <a:r>
              <a:rPr lang="es-MX" sz="2800" dirty="0" smtClean="0"/>
              <a:t>los </a:t>
            </a:r>
            <a:r>
              <a:rPr lang="es-MX" sz="2800" dirty="0"/>
              <a:t>estudiantes.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6120581" y="341713"/>
            <a:ext cx="5958348" cy="63709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 smtClean="0"/>
              <a:t>ALGUNAS ACCIONES A REALIZAR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Se deben realizar acciones de Tutoría Individual, Tutoría grupal y con las Familias.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Desarrollar sesiones y acciones en las áreas que competen a la Tutoría.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Desarrollar sesiones que promuevan el fortalecimiento de Habilidades socio emocionales.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Las IE que están consideradas en el PP PTCD (Prevención, Tratamiento y Consumo de Drogas) deben desarrollar las 12 sesiones propuestas y otras acciones dispuestas en la normatividad correspondiente.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Elaboración de los Planes Institucionales y de aula referidas al área de Tutoría, de forma oportuna.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7377" t="12452" r="44494" b="48580"/>
          <a:stretch/>
        </p:blipFill>
        <p:spPr>
          <a:xfrm>
            <a:off x="619433" y="4440182"/>
            <a:ext cx="4409768" cy="178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1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 txBox="1">
            <a:spLocks/>
          </p:cNvSpPr>
          <p:nvPr/>
        </p:nvSpPr>
        <p:spPr>
          <a:xfrm>
            <a:off x="372139" y="726808"/>
            <a:ext cx="5482971" cy="6807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</a:rPr>
              <a:t>PRÁCTICAS CLAVES</a:t>
            </a:r>
            <a:endParaRPr lang="es-PE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 Light" panose="020B0502040204020203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13145" y="2015908"/>
            <a:ext cx="5600957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MX" sz="2800" dirty="0">
                <a:latin typeface="Arial" panose="020B0604020202020204" pitchFamily="34" charset="0"/>
              </a:rPr>
              <a:t>6</a:t>
            </a:r>
            <a:r>
              <a:rPr lang="es-MX" sz="2800" dirty="0" smtClean="0">
                <a:latin typeface="Arial" panose="020B0604020202020204" pitchFamily="34" charset="0"/>
              </a:rPr>
              <a:t>. </a:t>
            </a:r>
            <a:r>
              <a:rPr lang="es-MX" sz="2800" dirty="0"/>
              <a:t>Desarrollar las horas de tutoría como </a:t>
            </a:r>
            <a:r>
              <a:rPr lang="es-MX" sz="2800" dirty="0" smtClean="0"/>
              <a:t>encuentros</a:t>
            </a:r>
            <a:r>
              <a:rPr lang="es-MX" sz="2800" dirty="0"/>
              <a:t>, abordando temas que </a:t>
            </a:r>
            <a:r>
              <a:rPr lang="es-MX" sz="2800" dirty="0" smtClean="0"/>
              <a:t>proponga </a:t>
            </a:r>
            <a:r>
              <a:rPr lang="es-MX" sz="2800" dirty="0"/>
              <a:t>el tutor y los </a:t>
            </a:r>
            <a:r>
              <a:rPr lang="es-MX" sz="2800" dirty="0" smtClean="0"/>
              <a:t>estudiantes</a:t>
            </a:r>
            <a:r>
              <a:rPr lang="es-MX" sz="2800" dirty="0"/>
              <a:t>.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6120580" y="1654957"/>
            <a:ext cx="5958348" cy="30469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 smtClean="0"/>
              <a:t>ALGUNAS ACCIONES A REALIZAR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Las horas de tutoría deben ser espacios que permitan atender las necesidades de los estudiantes a partir del diagnóstico realizado por el tutor.</a:t>
            </a:r>
          </a:p>
          <a:p>
            <a:pPr marL="285750" indent="-285750" algn="just">
              <a:buFontTx/>
              <a:buChar char="-"/>
              <a:tabLst>
                <a:tab pos="176213" algn="l"/>
              </a:tabLst>
            </a:pPr>
            <a:r>
              <a:rPr lang="es-MX" sz="2400" dirty="0" smtClean="0"/>
              <a:t>El directivo debe realizar el monitoreo y seguimiento de la labor que realizan los docentes-tutores  en las horas de tutoría.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7377" t="12452" r="44494" b="48580"/>
          <a:stretch/>
        </p:blipFill>
        <p:spPr>
          <a:xfrm>
            <a:off x="619433" y="4440182"/>
            <a:ext cx="4409768" cy="178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76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61858"/>
          </a:xfrm>
          <a:prstGeom prst="rect">
            <a:avLst/>
          </a:prstGeom>
        </p:spPr>
      </p:pic>
      <p:sp>
        <p:nvSpPr>
          <p:cNvPr id="11" name="Marcador de contenido 2"/>
          <p:cNvSpPr txBox="1">
            <a:spLocks/>
          </p:cNvSpPr>
          <p:nvPr/>
        </p:nvSpPr>
        <p:spPr>
          <a:xfrm>
            <a:off x="370367" y="722671"/>
            <a:ext cx="11451265" cy="547165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PE" sz="2000" b="1" dirty="0" smtClean="0">
                <a:latin typeface="Century Gothic" panose="020B0502020202020204" pitchFamily="34" charset="0"/>
              </a:rPr>
              <a:t>LAS ACCIONES PROPUESTAS SON ALGUNAS A REALIZAR EN LAS IIEE. CORRESPONDE A CADA INSTITUCIÓN, PLANIFICAR, ORGANIZAR Y EJECUTAR ACCIONES QUE PERMITAN DESARROLLAR LAS PRÁCTICAS CLAVES.</a:t>
            </a:r>
          </a:p>
          <a:p>
            <a:pPr marL="285750" indent="-285750" algn="just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PE" sz="2000" b="1" dirty="0" smtClean="0">
                <a:latin typeface="Century Gothic" panose="020B0502020202020204" pitchFamily="34" charset="0"/>
              </a:rPr>
              <a:t>LOS PTI (PLANES DE TUTORIA INSTITUCIONAL) ES UNA PRÁCTICA QUE CORRESPONDE A TODOS LOS NIVELES EDUCATIVOS (INICIAL, PRIMARIA, SECUNDARIA) AL IGUAL QUE LOS INFORMES DE MEDIO AÑO Y FINAL DE AÑO.</a:t>
            </a:r>
          </a:p>
          <a:p>
            <a:pPr marL="285750" indent="-285750" algn="just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PE" sz="2000" b="1" dirty="0" smtClean="0">
                <a:latin typeface="Century Gothic" panose="020B0502020202020204" pitchFamily="34" charset="0"/>
              </a:rPr>
              <a:t>LAS DIRECTIVAS REFERIDAS A CONVIVENCIA ESCOLAR, TUTORIA Y OTRAS DISPOSICIONES AFINES Y , DEBEN SER CUMPLIDAS E INFORMADAS A LA UGEL TACNA, DE FORMA PRECISA Y CON EVIDENCIAS FOTOGRÁFICAS.</a:t>
            </a:r>
          </a:p>
          <a:p>
            <a:pPr marL="285750" indent="-285750" algn="just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PE" sz="2000" b="1" dirty="0" smtClean="0">
                <a:latin typeface="Century Gothic" panose="020B0502020202020204" pitchFamily="34" charset="0"/>
              </a:rPr>
              <a:t>CORRESPONDE A LOS DIRECTIVOS MANTENERSE INFORMADO OPORTUNAMENTE DE LAS DISPOSICIONES Y ACTIVIDADES PROPUESTAS POR LA DIRECCIÓN REGIONAL DE EDUCACIÓN Y UGEL TACNA A TRAVÉS DE LAS PLATAFORMAS VIRTUALES CORRESPONDIENTE.</a:t>
            </a:r>
          </a:p>
          <a:p>
            <a:pPr marL="285750" indent="-285750" algn="just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s-PE" sz="2000" b="1" dirty="0" smtClean="0">
                <a:latin typeface="Century Gothic" panose="020B0502020202020204" pitchFamily="34" charset="0"/>
              </a:rPr>
              <a:t>SE SUGIERE A LOS DIRECTORES REVISAR DIARIAMENTE LAS CUENTAS ELECTRÓNICAS DE LA IE. PARA MANTENER UNA COMUNICACIÓN EFICAZ.</a:t>
            </a:r>
            <a:endParaRPr lang="es-PE" sz="2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24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Paralaje</Template>
  <TotalTime>404</TotalTime>
  <Words>837</Words>
  <Application>Microsoft Office PowerPoint</Application>
  <PresentationFormat>Panorámica</PresentationFormat>
  <Paragraphs>54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Calibri</vt:lpstr>
      <vt:lpstr>Century Gothic</vt:lpstr>
      <vt:lpstr>Corbel</vt:lpstr>
      <vt:lpstr>Courier New</vt:lpstr>
      <vt:lpstr>Segoe UI Light</vt:lpstr>
      <vt:lpstr>Parallax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JAVIER GONZALO URBINA LANGUASCO</dc:creator>
  <cp:lastModifiedBy>Ugel</cp:lastModifiedBy>
  <cp:revision>27</cp:revision>
  <dcterms:created xsi:type="dcterms:W3CDTF">2016-09-09T20:43:40Z</dcterms:created>
  <dcterms:modified xsi:type="dcterms:W3CDTF">2018-02-28T12:18:14Z</dcterms:modified>
</cp:coreProperties>
</file>