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sldIdLst>
    <p:sldId id="256" r:id="rId2"/>
    <p:sldId id="267" r:id="rId3"/>
    <p:sldId id="258" r:id="rId4"/>
    <p:sldId id="259" r:id="rId5"/>
    <p:sldId id="260" r:id="rId6"/>
    <p:sldId id="261" r:id="rId7"/>
    <p:sldId id="271" r:id="rId8"/>
    <p:sldId id="272" r:id="rId9"/>
    <p:sldId id="276" r:id="rId10"/>
    <p:sldId id="263" r:id="rId11"/>
    <p:sldId id="265" r:id="rId12"/>
    <p:sldId id="273" r:id="rId13"/>
    <p:sldId id="266" r:id="rId14"/>
    <p:sldId id="277" r:id="rId15"/>
    <p:sldId id="270" r:id="rId16"/>
    <p:sldId id="275" r:id="rId17"/>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64FEC6-FA9F-403E-8A70-A80D2BB4B5AB}" type="doc">
      <dgm:prSet loTypeId="urn:microsoft.com/office/officeart/2005/8/layout/hProcess9" loCatId="process" qsTypeId="urn:microsoft.com/office/officeart/2005/8/quickstyle/3d3" qsCatId="3D" csTypeId="urn:microsoft.com/office/officeart/2005/8/colors/colorful2" csCatId="colorful" phldr="1"/>
      <dgm:spPr/>
    </dgm:pt>
    <dgm:pt modelId="{EA28F34B-2D17-432F-8A5B-623D939AE7FC}">
      <dgm:prSet phldrT="[Texto]"/>
      <dgm:spPr/>
      <dgm:t>
        <a:bodyPr/>
        <a:lstStyle/>
        <a:p>
          <a:r>
            <a:rPr lang="es-PE" dirty="0" smtClean="0"/>
            <a:t>Traslado de la denuncia concediendo 10 días para el descargo</a:t>
          </a:r>
          <a:endParaRPr lang="es-PE" dirty="0"/>
        </a:p>
      </dgm:t>
    </dgm:pt>
    <dgm:pt modelId="{D112B66C-B326-4BE9-9022-D8ECE0884359}" type="parTrans" cxnId="{56A34D8C-E878-4EA1-A611-D379FC451485}">
      <dgm:prSet/>
      <dgm:spPr/>
      <dgm:t>
        <a:bodyPr/>
        <a:lstStyle/>
        <a:p>
          <a:endParaRPr lang="es-PE"/>
        </a:p>
      </dgm:t>
    </dgm:pt>
    <dgm:pt modelId="{0CF730FE-8636-4151-9E66-89FF3025F5F8}" type="sibTrans" cxnId="{56A34D8C-E878-4EA1-A611-D379FC451485}">
      <dgm:prSet/>
      <dgm:spPr/>
      <dgm:t>
        <a:bodyPr/>
        <a:lstStyle/>
        <a:p>
          <a:endParaRPr lang="es-PE"/>
        </a:p>
      </dgm:t>
    </dgm:pt>
    <dgm:pt modelId="{DA9078C4-9C03-4251-A94F-67FFADF779ED}">
      <dgm:prSet phldrT="[Texto]"/>
      <dgm:spPr/>
      <dgm:t>
        <a:bodyPr/>
        <a:lstStyle/>
        <a:p>
          <a:r>
            <a:rPr lang="es-PE" dirty="0" err="1" smtClean="0"/>
            <a:t>Emision</a:t>
          </a:r>
          <a:r>
            <a:rPr lang="es-PE" dirty="0" smtClean="0"/>
            <a:t> de la </a:t>
          </a:r>
          <a:r>
            <a:rPr lang="es-PE" dirty="0" err="1" smtClean="0"/>
            <a:t>Resolucion</a:t>
          </a:r>
          <a:r>
            <a:rPr lang="es-PE" dirty="0" smtClean="0"/>
            <a:t> Directoral Institucional Archivando o Sancionando</a:t>
          </a:r>
          <a:endParaRPr lang="es-PE" dirty="0"/>
        </a:p>
      </dgm:t>
    </dgm:pt>
    <dgm:pt modelId="{648F0E27-8413-45A1-94AA-11BD5945C9F3}" type="parTrans" cxnId="{ADFF45EC-230B-4827-94CF-C1E53C9A2D7D}">
      <dgm:prSet/>
      <dgm:spPr/>
      <dgm:t>
        <a:bodyPr/>
        <a:lstStyle/>
        <a:p>
          <a:endParaRPr lang="es-PE"/>
        </a:p>
      </dgm:t>
    </dgm:pt>
    <dgm:pt modelId="{1DB73F87-1509-48DB-9F43-43288CF70503}" type="sibTrans" cxnId="{ADFF45EC-230B-4827-94CF-C1E53C9A2D7D}">
      <dgm:prSet/>
      <dgm:spPr/>
      <dgm:t>
        <a:bodyPr/>
        <a:lstStyle/>
        <a:p>
          <a:endParaRPr lang="es-PE"/>
        </a:p>
      </dgm:t>
    </dgm:pt>
    <dgm:pt modelId="{B82FFD58-F8E2-4062-B263-1B0527E752E1}">
      <dgm:prSet phldrT="[Texto]"/>
      <dgm:spPr/>
      <dgm:t>
        <a:bodyPr/>
        <a:lstStyle/>
        <a:p>
          <a:r>
            <a:rPr lang="es-PE" dirty="0" smtClean="0"/>
            <a:t>Comunicación inmediata a la UGEL TACNA de la decisión tomada </a:t>
          </a:r>
          <a:endParaRPr lang="es-PE" dirty="0"/>
        </a:p>
      </dgm:t>
    </dgm:pt>
    <dgm:pt modelId="{208FBAEE-5EFE-4CB3-B52E-768199C25310}" type="parTrans" cxnId="{2F29BD21-CA53-4DC4-ACAE-29C07211CFB9}">
      <dgm:prSet/>
      <dgm:spPr/>
      <dgm:t>
        <a:bodyPr/>
        <a:lstStyle/>
        <a:p>
          <a:endParaRPr lang="es-PE"/>
        </a:p>
      </dgm:t>
    </dgm:pt>
    <dgm:pt modelId="{6DBF72B3-0549-4E45-ACDA-579601B36B11}" type="sibTrans" cxnId="{2F29BD21-CA53-4DC4-ACAE-29C07211CFB9}">
      <dgm:prSet/>
      <dgm:spPr/>
      <dgm:t>
        <a:bodyPr/>
        <a:lstStyle/>
        <a:p>
          <a:endParaRPr lang="es-PE"/>
        </a:p>
      </dgm:t>
    </dgm:pt>
    <dgm:pt modelId="{8D8C1C48-CCCD-4BBC-9779-251F4E508563}">
      <dgm:prSet phldrT="[Texto]"/>
      <dgm:spPr/>
      <dgm:t>
        <a:bodyPr/>
        <a:lstStyle/>
        <a:p>
          <a:r>
            <a:rPr lang="es-PE" dirty="0" smtClean="0"/>
            <a:t>Investigación de 10 días </a:t>
          </a:r>
          <a:r>
            <a:rPr lang="es-PE" dirty="0" err="1" smtClean="0"/>
            <a:t>apartir</a:t>
          </a:r>
          <a:r>
            <a:rPr lang="es-PE" dirty="0" smtClean="0"/>
            <a:t> de vencido el plazo</a:t>
          </a:r>
          <a:endParaRPr lang="es-PE" dirty="0"/>
        </a:p>
      </dgm:t>
    </dgm:pt>
    <dgm:pt modelId="{27298063-67AF-4AB3-92B7-FA76224DA7A8}" type="parTrans" cxnId="{D7F39F86-C56D-4164-A564-D9FDC6892B20}">
      <dgm:prSet/>
      <dgm:spPr/>
      <dgm:t>
        <a:bodyPr/>
        <a:lstStyle/>
        <a:p>
          <a:endParaRPr lang="es-PE"/>
        </a:p>
      </dgm:t>
    </dgm:pt>
    <dgm:pt modelId="{AD27F4FB-F75B-40BF-8689-8512925A463D}" type="sibTrans" cxnId="{D7F39F86-C56D-4164-A564-D9FDC6892B20}">
      <dgm:prSet/>
      <dgm:spPr/>
      <dgm:t>
        <a:bodyPr/>
        <a:lstStyle/>
        <a:p>
          <a:endParaRPr lang="es-PE"/>
        </a:p>
      </dgm:t>
    </dgm:pt>
    <dgm:pt modelId="{40413F83-21D1-4BB7-A0A7-E343CBB36BB1}" type="pres">
      <dgm:prSet presAssocID="{1B64FEC6-FA9F-403E-8A70-A80D2BB4B5AB}" presName="CompostProcess" presStyleCnt="0">
        <dgm:presLayoutVars>
          <dgm:dir/>
          <dgm:resizeHandles val="exact"/>
        </dgm:presLayoutVars>
      </dgm:prSet>
      <dgm:spPr/>
    </dgm:pt>
    <dgm:pt modelId="{56D169C4-6288-41A3-AD6B-507E0375F793}" type="pres">
      <dgm:prSet presAssocID="{1B64FEC6-FA9F-403E-8A70-A80D2BB4B5AB}" presName="arrow" presStyleLbl="bgShp" presStyleIdx="0" presStyleCnt="1"/>
      <dgm:spPr/>
    </dgm:pt>
    <dgm:pt modelId="{2D8D1375-4A8C-4BD3-9C6C-59AA82A32785}" type="pres">
      <dgm:prSet presAssocID="{1B64FEC6-FA9F-403E-8A70-A80D2BB4B5AB}" presName="linearProcess" presStyleCnt="0"/>
      <dgm:spPr/>
    </dgm:pt>
    <dgm:pt modelId="{39461329-F13F-4F61-86E1-452595181EB5}" type="pres">
      <dgm:prSet presAssocID="{EA28F34B-2D17-432F-8A5B-623D939AE7FC}" presName="textNode" presStyleLbl="node1" presStyleIdx="0" presStyleCnt="4">
        <dgm:presLayoutVars>
          <dgm:bulletEnabled val="1"/>
        </dgm:presLayoutVars>
      </dgm:prSet>
      <dgm:spPr/>
      <dgm:t>
        <a:bodyPr/>
        <a:lstStyle/>
        <a:p>
          <a:endParaRPr lang="es-PE"/>
        </a:p>
      </dgm:t>
    </dgm:pt>
    <dgm:pt modelId="{FBE14CE4-6EB3-4127-A5A9-D5C33EEB9BBC}" type="pres">
      <dgm:prSet presAssocID="{0CF730FE-8636-4151-9E66-89FF3025F5F8}" presName="sibTrans" presStyleCnt="0"/>
      <dgm:spPr/>
    </dgm:pt>
    <dgm:pt modelId="{E4B95E54-FFA9-4024-B6E5-411BCA928BB8}" type="pres">
      <dgm:prSet presAssocID="{8D8C1C48-CCCD-4BBC-9779-251F4E508563}" presName="textNode" presStyleLbl="node1" presStyleIdx="1" presStyleCnt="4" custLinFactNeighborX="-33434">
        <dgm:presLayoutVars>
          <dgm:bulletEnabled val="1"/>
        </dgm:presLayoutVars>
      </dgm:prSet>
      <dgm:spPr/>
      <dgm:t>
        <a:bodyPr/>
        <a:lstStyle/>
        <a:p>
          <a:endParaRPr lang="es-PE"/>
        </a:p>
      </dgm:t>
    </dgm:pt>
    <dgm:pt modelId="{3AE21A72-C4EE-482D-BF05-F47F24E8CCF1}" type="pres">
      <dgm:prSet presAssocID="{AD27F4FB-F75B-40BF-8689-8512925A463D}" presName="sibTrans" presStyleCnt="0"/>
      <dgm:spPr/>
    </dgm:pt>
    <dgm:pt modelId="{16E6CC75-BB4D-4261-9950-646FD7870560}" type="pres">
      <dgm:prSet presAssocID="{DA9078C4-9C03-4251-A94F-67FFADF779ED}" presName="textNode" presStyleLbl="node1" presStyleIdx="2" presStyleCnt="4">
        <dgm:presLayoutVars>
          <dgm:bulletEnabled val="1"/>
        </dgm:presLayoutVars>
      </dgm:prSet>
      <dgm:spPr/>
      <dgm:t>
        <a:bodyPr/>
        <a:lstStyle/>
        <a:p>
          <a:endParaRPr lang="es-PE"/>
        </a:p>
      </dgm:t>
    </dgm:pt>
    <dgm:pt modelId="{8F6BF2F3-4F77-425C-B2E0-4C77B53514B5}" type="pres">
      <dgm:prSet presAssocID="{1DB73F87-1509-48DB-9F43-43288CF70503}" presName="sibTrans" presStyleCnt="0"/>
      <dgm:spPr/>
    </dgm:pt>
    <dgm:pt modelId="{76CCAE63-1E46-4157-B0D1-111473A115AA}" type="pres">
      <dgm:prSet presAssocID="{B82FFD58-F8E2-4062-B263-1B0527E752E1}" presName="textNode" presStyleLbl="node1" presStyleIdx="3" presStyleCnt="4" custLinFactNeighborX="4157" custLinFactNeighborY="-2911">
        <dgm:presLayoutVars>
          <dgm:bulletEnabled val="1"/>
        </dgm:presLayoutVars>
      </dgm:prSet>
      <dgm:spPr/>
    </dgm:pt>
  </dgm:ptLst>
  <dgm:cxnLst>
    <dgm:cxn modelId="{2F29BD21-CA53-4DC4-ACAE-29C07211CFB9}" srcId="{1B64FEC6-FA9F-403E-8A70-A80D2BB4B5AB}" destId="{B82FFD58-F8E2-4062-B263-1B0527E752E1}" srcOrd="3" destOrd="0" parTransId="{208FBAEE-5EFE-4CB3-B52E-768199C25310}" sibTransId="{6DBF72B3-0549-4E45-ACDA-579601B36B11}"/>
    <dgm:cxn modelId="{7AC2D114-813D-4F22-A47F-CD4009A68C11}" type="presOf" srcId="{B82FFD58-F8E2-4062-B263-1B0527E752E1}" destId="{76CCAE63-1E46-4157-B0D1-111473A115AA}" srcOrd="0" destOrd="0" presId="urn:microsoft.com/office/officeart/2005/8/layout/hProcess9"/>
    <dgm:cxn modelId="{A69EEB3A-FC5C-4142-B714-F9315D07EBE1}" type="presOf" srcId="{1B64FEC6-FA9F-403E-8A70-A80D2BB4B5AB}" destId="{40413F83-21D1-4BB7-A0A7-E343CBB36BB1}" srcOrd="0" destOrd="0" presId="urn:microsoft.com/office/officeart/2005/8/layout/hProcess9"/>
    <dgm:cxn modelId="{D7F39F86-C56D-4164-A564-D9FDC6892B20}" srcId="{1B64FEC6-FA9F-403E-8A70-A80D2BB4B5AB}" destId="{8D8C1C48-CCCD-4BBC-9779-251F4E508563}" srcOrd="1" destOrd="0" parTransId="{27298063-67AF-4AB3-92B7-FA76224DA7A8}" sibTransId="{AD27F4FB-F75B-40BF-8689-8512925A463D}"/>
    <dgm:cxn modelId="{492FD7F1-A767-4FF9-8F3C-6B37AE867520}" type="presOf" srcId="{8D8C1C48-CCCD-4BBC-9779-251F4E508563}" destId="{E4B95E54-FFA9-4024-B6E5-411BCA928BB8}" srcOrd="0" destOrd="0" presId="urn:microsoft.com/office/officeart/2005/8/layout/hProcess9"/>
    <dgm:cxn modelId="{604C108E-A213-4852-A843-A4AAD5B0EC0E}" type="presOf" srcId="{DA9078C4-9C03-4251-A94F-67FFADF779ED}" destId="{16E6CC75-BB4D-4261-9950-646FD7870560}" srcOrd="0" destOrd="0" presId="urn:microsoft.com/office/officeart/2005/8/layout/hProcess9"/>
    <dgm:cxn modelId="{ECAB5B83-ABAA-442D-8D17-B1554ADC8289}" type="presOf" srcId="{EA28F34B-2D17-432F-8A5B-623D939AE7FC}" destId="{39461329-F13F-4F61-86E1-452595181EB5}" srcOrd="0" destOrd="0" presId="urn:microsoft.com/office/officeart/2005/8/layout/hProcess9"/>
    <dgm:cxn modelId="{ADFF45EC-230B-4827-94CF-C1E53C9A2D7D}" srcId="{1B64FEC6-FA9F-403E-8A70-A80D2BB4B5AB}" destId="{DA9078C4-9C03-4251-A94F-67FFADF779ED}" srcOrd="2" destOrd="0" parTransId="{648F0E27-8413-45A1-94AA-11BD5945C9F3}" sibTransId="{1DB73F87-1509-48DB-9F43-43288CF70503}"/>
    <dgm:cxn modelId="{56A34D8C-E878-4EA1-A611-D379FC451485}" srcId="{1B64FEC6-FA9F-403E-8A70-A80D2BB4B5AB}" destId="{EA28F34B-2D17-432F-8A5B-623D939AE7FC}" srcOrd="0" destOrd="0" parTransId="{D112B66C-B326-4BE9-9022-D8ECE0884359}" sibTransId="{0CF730FE-8636-4151-9E66-89FF3025F5F8}"/>
    <dgm:cxn modelId="{3B4D5A03-20A9-494B-B0AB-EA1294311544}" type="presParOf" srcId="{40413F83-21D1-4BB7-A0A7-E343CBB36BB1}" destId="{56D169C4-6288-41A3-AD6B-507E0375F793}" srcOrd="0" destOrd="0" presId="urn:microsoft.com/office/officeart/2005/8/layout/hProcess9"/>
    <dgm:cxn modelId="{AD4C4C81-3168-4539-BFD1-FCB08026177F}" type="presParOf" srcId="{40413F83-21D1-4BB7-A0A7-E343CBB36BB1}" destId="{2D8D1375-4A8C-4BD3-9C6C-59AA82A32785}" srcOrd="1" destOrd="0" presId="urn:microsoft.com/office/officeart/2005/8/layout/hProcess9"/>
    <dgm:cxn modelId="{936A61CE-8217-43C7-B6BB-11A6B4C56074}" type="presParOf" srcId="{2D8D1375-4A8C-4BD3-9C6C-59AA82A32785}" destId="{39461329-F13F-4F61-86E1-452595181EB5}" srcOrd="0" destOrd="0" presId="urn:microsoft.com/office/officeart/2005/8/layout/hProcess9"/>
    <dgm:cxn modelId="{B20F2D7C-6016-466F-8DDB-7A5D4122AF70}" type="presParOf" srcId="{2D8D1375-4A8C-4BD3-9C6C-59AA82A32785}" destId="{FBE14CE4-6EB3-4127-A5A9-D5C33EEB9BBC}" srcOrd="1" destOrd="0" presId="urn:microsoft.com/office/officeart/2005/8/layout/hProcess9"/>
    <dgm:cxn modelId="{FFB048F3-D47B-4FD9-9A75-598254191794}" type="presParOf" srcId="{2D8D1375-4A8C-4BD3-9C6C-59AA82A32785}" destId="{E4B95E54-FFA9-4024-B6E5-411BCA928BB8}" srcOrd="2" destOrd="0" presId="urn:microsoft.com/office/officeart/2005/8/layout/hProcess9"/>
    <dgm:cxn modelId="{57116706-87CB-46DB-A356-F69284165DBC}" type="presParOf" srcId="{2D8D1375-4A8C-4BD3-9C6C-59AA82A32785}" destId="{3AE21A72-C4EE-482D-BF05-F47F24E8CCF1}" srcOrd="3" destOrd="0" presId="urn:microsoft.com/office/officeart/2005/8/layout/hProcess9"/>
    <dgm:cxn modelId="{E0B768FF-674B-48B3-A487-6B34DDD1AFE6}" type="presParOf" srcId="{2D8D1375-4A8C-4BD3-9C6C-59AA82A32785}" destId="{16E6CC75-BB4D-4261-9950-646FD7870560}" srcOrd="4" destOrd="0" presId="urn:microsoft.com/office/officeart/2005/8/layout/hProcess9"/>
    <dgm:cxn modelId="{1346B5A3-94DC-4F9C-B228-797B665756E2}" type="presParOf" srcId="{2D8D1375-4A8C-4BD3-9C6C-59AA82A32785}" destId="{8F6BF2F3-4F77-425C-B2E0-4C77B53514B5}" srcOrd="5" destOrd="0" presId="urn:microsoft.com/office/officeart/2005/8/layout/hProcess9"/>
    <dgm:cxn modelId="{72962F84-CF8F-400A-831F-421EA6A7AD74}" type="presParOf" srcId="{2D8D1375-4A8C-4BD3-9C6C-59AA82A32785}" destId="{76CCAE63-1E46-4157-B0D1-111473A115AA}"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D169C4-6288-41A3-AD6B-507E0375F793}">
      <dsp:nvSpPr>
        <dsp:cNvPr id="0" name=""/>
        <dsp:cNvSpPr/>
      </dsp:nvSpPr>
      <dsp:spPr>
        <a:xfrm>
          <a:off x="720089" y="0"/>
          <a:ext cx="8161020" cy="3317875"/>
        </a:xfrm>
        <a:prstGeom prst="rightArrow">
          <a:avLst/>
        </a:prstGeom>
        <a:solidFill>
          <a:schemeClr val="accent2">
            <a:tint val="40000"/>
            <a:hueOff val="0"/>
            <a:satOff val="0"/>
            <a:lumOff val="0"/>
            <a:alphaOff val="0"/>
          </a:schemeClr>
        </a:solidFill>
        <a:ln w="9525" cap="flat"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39461329-F13F-4F61-86E1-452595181EB5}">
      <dsp:nvSpPr>
        <dsp:cNvPr id="0" name=""/>
        <dsp:cNvSpPr/>
      </dsp:nvSpPr>
      <dsp:spPr>
        <a:xfrm>
          <a:off x="4805" y="995362"/>
          <a:ext cx="2311226" cy="1327150"/>
        </a:xfrm>
        <a:prstGeom prst="roundRect">
          <a:avLst/>
        </a:prstGeom>
        <a:solidFill>
          <a:schemeClr val="accent2">
            <a:hueOff val="0"/>
            <a:satOff val="0"/>
            <a:lumOff val="0"/>
            <a:alphaOff val="0"/>
          </a:schemeClr>
        </a:solidFill>
        <a:ln>
          <a:noFill/>
        </a:ln>
        <a:effectLst>
          <a:innerShdw blurRad="25400" dist="12700" dir="13500000">
            <a:srgbClr val="000000">
              <a:alpha val="45000"/>
            </a:srgbClr>
          </a:inn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PE" sz="1600" kern="1200" dirty="0" smtClean="0"/>
            <a:t>Traslado de la denuncia concediendo 10 días para el descargo</a:t>
          </a:r>
          <a:endParaRPr lang="es-PE" sz="1600" kern="1200" dirty="0"/>
        </a:p>
      </dsp:txBody>
      <dsp:txXfrm>
        <a:off x="69591" y="1060148"/>
        <a:ext cx="2181654" cy="1197578"/>
      </dsp:txXfrm>
    </dsp:sp>
    <dsp:sp modelId="{E4B95E54-FFA9-4024-B6E5-411BCA928BB8}">
      <dsp:nvSpPr>
        <dsp:cNvPr id="0" name=""/>
        <dsp:cNvSpPr/>
      </dsp:nvSpPr>
      <dsp:spPr>
        <a:xfrm>
          <a:off x="2392956" y="995362"/>
          <a:ext cx="2311226" cy="1327150"/>
        </a:xfrm>
        <a:prstGeom prst="roundRect">
          <a:avLst/>
        </a:prstGeom>
        <a:solidFill>
          <a:schemeClr val="accent2">
            <a:hueOff val="-477861"/>
            <a:satOff val="-11515"/>
            <a:lumOff val="-6928"/>
            <a:alphaOff val="0"/>
          </a:schemeClr>
        </a:solidFill>
        <a:ln>
          <a:noFill/>
        </a:ln>
        <a:effectLst>
          <a:innerShdw blurRad="25400" dist="12700" dir="13500000">
            <a:srgbClr val="000000">
              <a:alpha val="45000"/>
            </a:srgbClr>
          </a:inn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PE" sz="1600" kern="1200" dirty="0" smtClean="0"/>
            <a:t>Investigación de 10 días </a:t>
          </a:r>
          <a:r>
            <a:rPr lang="es-PE" sz="1600" kern="1200" dirty="0" err="1" smtClean="0"/>
            <a:t>apartir</a:t>
          </a:r>
          <a:r>
            <a:rPr lang="es-PE" sz="1600" kern="1200" dirty="0" smtClean="0"/>
            <a:t> de vencido el plazo</a:t>
          </a:r>
          <a:endParaRPr lang="es-PE" sz="1600" kern="1200" dirty="0"/>
        </a:p>
      </dsp:txBody>
      <dsp:txXfrm>
        <a:off x="2457742" y="1060148"/>
        <a:ext cx="2181654" cy="1197578"/>
      </dsp:txXfrm>
    </dsp:sp>
    <dsp:sp modelId="{16E6CC75-BB4D-4261-9950-646FD7870560}">
      <dsp:nvSpPr>
        <dsp:cNvPr id="0" name=""/>
        <dsp:cNvSpPr/>
      </dsp:nvSpPr>
      <dsp:spPr>
        <a:xfrm>
          <a:off x="4858380" y="995362"/>
          <a:ext cx="2311226" cy="1327150"/>
        </a:xfrm>
        <a:prstGeom prst="roundRect">
          <a:avLst/>
        </a:prstGeom>
        <a:solidFill>
          <a:schemeClr val="accent2">
            <a:hueOff val="-955721"/>
            <a:satOff val="-23029"/>
            <a:lumOff val="-13857"/>
            <a:alphaOff val="0"/>
          </a:schemeClr>
        </a:solidFill>
        <a:ln>
          <a:noFill/>
        </a:ln>
        <a:effectLst>
          <a:innerShdw blurRad="25400" dist="12700" dir="13500000">
            <a:srgbClr val="000000">
              <a:alpha val="45000"/>
            </a:srgbClr>
          </a:inn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PE" sz="1600" kern="1200" dirty="0" err="1" smtClean="0"/>
            <a:t>Emision</a:t>
          </a:r>
          <a:r>
            <a:rPr lang="es-PE" sz="1600" kern="1200" dirty="0" smtClean="0"/>
            <a:t> de la </a:t>
          </a:r>
          <a:r>
            <a:rPr lang="es-PE" sz="1600" kern="1200" dirty="0" err="1" smtClean="0"/>
            <a:t>Resolucion</a:t>
          </a:r>
          <a:r>
            <a:rPr lang="es-PE" sz="1600" kern="1200" dirty="0" smtClean="0"/>
            <a:t> Directoral Institucional Archivando o Sancionando</a:t>
          </a:r>
          <a:endParaRPr lang="es-PE" sz="1600" kern="1200" dirty="0"/>
        </a:p>
      </dsp:txBody>
      <dsp:txXfrm>
        <a:off x="4923166" y="1060148"/>
        <a:ext cx="2181654" cy="1197578"/>
      </dsp:txXfrm>
    </dsp:sp>
    <dsp:sp modelId="{76CCAE63-1E46-4157-B0D1-111473A115AA}">
      <dsp:nvSpPr>
        <dsp:cNvPr id="0" name=""/>
        <dsp:cNvSpPr/>
      </dsp:nvSpPr>
      <dsp:spPr>
        <a:xfrm>
          <a:off x="7289972" y="956729"/>
          <a:ext cx="2311226" cy="1327150"/>
        </a:xfrm>
        <a:prstGeom prst="roundRect">
          <a:avLst/>
        </a:prstGeom>
        <a:solidFill>
          <a:schemeClr val="accent2">
            <a:hueOff val="-1433582"/>
            <a:satOff val="-34544"/>
            <a:lumOff val="-20785"/>
            <a:alphaOff val="0"/>
          </a:schemeClr>
        </a:solidFill>
        <a:ln>
          <a:noFill/>
        </a:ln>
        <a:effectLst>
          <a:innerShdw blurRad="25400" dist="12700" dir="13500000">
            <a:srgbClr val="000000">
              <a:alpha val="45000"/>
            </a:srgbClr>
          </a:inn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PE" sz="1600" kern="1200" dirty="0" smtClean="0"/>
            <a:t>Comunicación inmediata a la UGEL TACNA de la decisión tomada </a:t>
          </a:r>
          <a:endParaRPr lang="es-PE" sz="1600" kern="1200" dirty="0"/>
        </a:p>
      </dsp:txBody>
      <dsp:txXfrm>
        <a:off x="7354758" y="1021515"/>
        <a:ext cx="2181654" cy="119757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7983232" y="5037663"/>
            <a:ext cx="897467" cy="279400"/>
          </a:xfrm>
        </p:spPr>
        <p:txBody>
          <a:bodyPr/>
          <a:lstStyle/>
          <a:p>
            <a:fld id="{3EA0B5D1-BFFB-4305-B8B9-E94592BBB9E6}" type="datetimeFigureOut">
              <a:rPr lang="es-PE" smtClean="0"/>
              <a:t>24/02/2018</a:t>
            </a:fld>
            <a:endParaRPr lang="es-PE"/>
          </a:p>
        </p:txBody>
      </p:sp>
      <p:sp>
        <p:nvSpPr>
          <p:cNvPr id="5" name="Footer Placeholder 4"/>
          <p:cNvSpPr>
            <a:spLocks noGrp="1"/>
          </p:cNvSpPr>
          <p:nvPr>
            <p:ph type="ftr" sz="quarter" idx="11"/>
          </p:nvPr>
        </p:nvSpPr>
        <p:spPr>
          <a:xfrm>
            <a:off x="2692397" y="5037663"/>
            <a:ext cx="5214635" cy="279400"/>
          </a:xfrm>
        </p:spPr>
        <p:txBody>
          <a:bodyPr/>
          <a:lstStyle/>
          <a:p>
            <a:endParaRPr lang="es-PE"/>
          </a:p>
        </p:txBody>
      </p:sp>
      <p:sp>
        <p:nvSpPr>
          <p:cNvPr id="6" name="Slide Number Placeholder 5"/>
          <p:cNvSpPr>
            <a:spLocks noGrp="1"/>
          </p:cNvSpPr>
          <p:nvPr>
            <p:ph type="sldNum" sz="quarter" idx="12"/>
          </p:nvPr>
        </p:nvSpPr>
        <p:spPr>
          <a:xfrm>
            <a:off x="8956900" y="5037663"/>
            <a:ext cx="551167" cy="279400"/>
          </a:xfrm>
        </p:spPr>
        <p:txBody>
          <a:bodyPr/>
          <a:lstStyle/>
          <a:p>
            <a:fld id="{4DC728C9-5311-4E76-95D5-7EDE4C6513EF}" type="slidenum">
              <a:rPr lang="es-PE" smtClean="0"/>
              <a:t>‹Nº›</a:t>
            </a:fld>
            <a:endParaRPr lang="es-PE"/>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935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EA0B5D1-BFFB-4305-B8B9-E94592BBB9E6}" type="datetimeFigureOut">
              <a:rPr lang="es-PE" smtClean="0"/>
              <a:t>24/02/2018</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4DC728C9-5311-4E76-95D5-7EDE4C6513EF}" type="slidenum">
              <a:rPr lang="es-PE" smtClean="0"/>
              <a:t>‹Nº›</a:t>
            </a:fld>
            <a:endParaRPr lang="es-PE"/>
          </a:p>
        </p:txBody>
      </p:sp>
    </p:spTree>
    <p:extLst>
      <p:ext uri="{BB962C8B-B14F-4D97-AF65-F5344CB8AC3E}">
        <p14:creationId xmlns:p14="http://schemas.microsoft.com/office/powerpoint/2010/main" val="3784237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3EA0B5D1-BFFB-4305-B8B9-E94592BBB9E6}" type="datetimeFigureOut">
              <a:rPr lang="es-PE" smtClean="0"/>
              <a:t>24/02/2018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4DC728C9-5311-4E76-95D5-7EDE4C6513EF}" type="slidenum">
              <a:rPr lang="es-PE" smtClean="0"/>
              <a:t>‹Nº›</a:t>
            </a:fld>
            <a:endParaRPr lang="es-PE"/>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488841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3EA0B5D1-BFFB-4305-B8B9-E94592BBB9E6}" type="datetimeFigureOut">
              <a:rPr lang="es-PE" smtClean="0"/>
              <a:t>24/02/2018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4DC728C9-5311-4E76-95D5-7EDE4C6513EF}" type="slidenum">
              <a:rPr lang="es-PE" smtClean="0"/>
              <a:t>‹Nº›</a:t>
            </a:fld>
            <a:endParaRPr lang="es-PE"/>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301499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3EA0B5D1-BFFB-4305-B8B9-E94592BBB9E6}" type="datetimeFigureOut">
              <a:rPr lang="es-PE" smtClean="0"/>
              <a:t>24/02/2018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4DC728C9-5311-4E76-95D5-7EDE4C6513EF}" type="slidenum">
              <a:rPr lang="es-PE" smtClean="0"/>
              <a:t>‹Nº›</a:t>
            </a:fld>
            <a:endParaRPr lang="es-PE"/>
          </a:p>
        </p:txBody>
      </p:sp>
    </p:spTree>
    <p:extLst>
      <p:ext uri="{BB962C8B-B14F-4D97-AF65-F5344CB8AC3E}">
        <p14:creationId xmlns:p14="http://schemas.microsoft.com/office/powerpoint/2010/main" val="4101489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s-ES" smtClean="0"/>
              <a:t>Haga clic para modificar el estilo de título del patrón</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3EA0B5D1-BFFB-4305-B8B9-E94592BBB9E6}" type="datetimeFigureOut">
              <a:rPr lang="es-PE" smtClean="0"/>
              <a:t>24/02/2018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4DC728C9-5311-4E76-95D5-7EDE4C6513EF}" type="slidenum">
              <a:rPr lang="es-PE" smtClean="0"/>
              <a:t>‹Nº›</a:t>
            </a:fld>
            <a:endParaRPr lang="es-PE"/>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795099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s-ES" smtClean="0"/>
              <a:t>Haga clic para modificar el estilo de título del patrón</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3EA0B5D1-BFFB-4305-B8B9-E94592BBB9E6}" type="datetimeFigureOut">
              <a:rPr lang="es-PE" smtClean="0"/>
              <a:t>24/02/2018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4DC728C9-5311-4E76-95D5-7EDE4C6513EF}" type="slidenum">
              <a:rPr lang="es-PE" smtClean="0"/>
              <a:t>‹Nº›</a:t>
            </a:fld>
            <a:endParaRPr lang="es-PE"/>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431613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EA0B5D1-BFFB-4305-B8B9-E94592BBB9E6}" type="datetimeFigureOut">
              <a:rPr lang="es-PE" smtClean="0"/>
              <a:t>24/02/2018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4DC728C9-5311-4E76-95D5-7EDE4C6513EF}" type="slidenum">
              <a:rPr lang="es-PE" smtClean="0"/>
              <a:t>‹Nº›</a:t>
            </a:fld>
            <a:endParaRPr lang="es-PE"/>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0061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EA0B5D1-BFFB-4305-B8B9-E94592BBB9E6}" type="datetimeFigureOut">
              <a:rPr lang="es-PE" smtClean="0"/>
              <a:t>24/02/2018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4DC728C9-5311-4E76-95D5-7EDE4C6513EF}" type="slidenum">
              <a:rPr lang="es-PE" smtClean="0"/>
              <a:t>‹Nº›</a:t>
            </a:fld>
            <a:endParaRPr lang="es-PE"/>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8865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EA0B5D1-BFFB-4305-B8B9-E94592BBB9E6}" type="datetimeFigureOut">
              <a:rPr lang="es-PE" smtClean="0"/>
              <a:t>24/02/2018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4DC728C9-5311-4E76-95D5-7EDE4C6513EF}" type="slidenum">
              <a:rPr lang="es-PE" smtClean="0"/>
              <a:t>‹Nº›</a:t>
            </a:fld>
            <a:endParaRPr lang="es-PE"/>
          </a:p>
        </p:txBody>
      </p:sp>
    </p:spTree>
    <p:extLst>
      <p:ext uri="{BB962C8B-B14F-4D97-AF65-F5344CB8AC3E}">
        <p14:creationId xmlns:p14="http://schemas.microsoft.com/office/powerpoint/2010/main" val="4040462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3EA0B5D1-BFFB-4305-B8B9-E94592BBB9E6}" type="datetimeFigureOut">
              <a:rPr lang="es-PE" smtClean="0"/>
              <a:t>24/02/2018</a:t>
            </a:fld>
            <a:endParaRPr lang="es-PE"/>
          </a:p>
        </p:txBody>
      </p:sp>
      <p:sp>
        <p:nvSpPr>
          <p:cNvPr id="5" name="Footer Placeholder 4"/>
          <p:cNvSpPr>
            <a:spLocks noGrp="1"/>
          </p:cNvSpPr>
          <p:nvPr>
            <p:ph type="ftr" sz="quarter" idx="11"/>
          </p:nvPr>
        </p:nvSpPr>
        <p:spPr/>
        <p:txBody>
          <a:bodyPr/>
          <a:lstStyle/>
          <a:p>
            <a:endParaRPr lang="es-PE"/>
          </a:p>
        </p:txBody>
      </p:sp>
      <p:sp>
        <p:nvSpPr>
          <p:cNvPr id="6" name="Slide Number Placeholder 5"/>
          <p:cNvSpPr>
            <a:spLocks noGrp="1"/>
          </p:cNvSpPr>
          <p:nvPr>
            <p:ph type="sldNum" sz="quarter" idx="12"/>
          </p:nvPr>
        </p:nvSpPr>
        <p:spPr/>
        <p:txBody>
          <a:bodyPr/>
          <a:lstStyle/>
          <a:p>
            <a:fld id="{4DC728C9-5311-4E76-95D5-7EDE4C6513EF}" type="slidenum">
              <a:rPr lang="es-PE" smtClean="0"/>
              <a:t>‹Nº›</a:t>
            </a:fld>
            <a:endParaRPr lang="es-PE"/>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03543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3EA0B5D1-BFFB-4305-B8B9-E94592BBB9E6}" type="datetimeFigureOut">
              <a:rPr lang="es-PE" smtClean="0"/>
              <a:t>24/02/2018</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4DC728C9-5311-4E76-95D5-7EDE4C6513EF}" type="slidenum">
              <a:rPr lang="es-PE" smtClean="0"/>
              <a:t>‹Nº›</a:t>
            </a:fld>
            <a:endParaRPr lang="es-PE"/>
          </a:p>
        </p:txBody>
      </p:sp>
    </p:spTree>
    <p:extLst>
      <p:ext uri="{BB962C8B-B14F-4D97-AF65-F5344CB8AC3E}">
        <p14:creationId xmlns:p14="http://schemas.microsoft.com/office/powerpoint/2010/main" val="4248559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3EA0B5D1-BFFB-4305-B8B9-E94592BBB9E6}" type="datetimeFigureOut">
              <a:rPr lang="es-PE" smtClean="0"/>
              <a:t>24/02/2018</a:t>
            </a:fld>
            <a:endParaRPr lang="es-PE"/>
          </a:p>
        </p:txBody>
      </p:sp>
      <p:sp>
        <p:nvSpPr>
          <p:cNvPr id="8" name="Footer Placeholder 7"/>
          <p:cNvSpPr>
            <a:spLocks noGrp="1"/>
          </p:cNvSpPr>
          <p:nvPr>
            <p:ph type="ftr" sz="quarter" idx="11"/>
          </p:nvPr>
        </p:nvSpPr>
        <p:spPr/>
        <p:txBody>
          <a:bodyPr/>
          <a:lstStyle/>
          <a:p>
            <a:endParaRPr lang="es-PE"/>
          </a:p>
        </p:txBody>
      </p:sp>
      <p:sp>
        <p:nvSpPr>
          <p:cNvPr id="9" name="Slide Number Placeholder 8"/>
          <p:cNvSpPr>
            <a:spLocks noGrp="1"/>
          </p:cNvSpPr>
          <p:nvPr>
            <p:ph type="sldNum" sz="quarter" idx="12"/>
          </p:nvPr>
        </p:nvSpPr>
        <p:spPr/>
        <p:txBody>
          <a:bodyPr/>
          <a:lstStyle/>
          <a:p>
            <a:fld id="{4DC728C9-5311-4E76-95D5-7EDE4C6513EF}" type="slidenum">
              <a:rPr lang="es-PE" smtClean="0"/>
              <a:t>‹Nº›</a:t>
            </a:fld>
            <a:endParaRPr lang="es-PE"/>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85896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3EA0B5D1-BFFB-4305-B8B9-E94592BBB9E6}" type="datetimeFigureOut">
              <a:rPr lang="es-PE" smtClean="0"/>
              <a:t>24/02/2018</a:t>
            </a:fld>
            <a:endParaRPr lang="es-PE"/>
          </a:p>
        </p:txBody>
      </p:sp>
      <p:sp>
        <p:nvSpPr>
          <p:cNvPr id="4" name="Footer Placeholder 3"/>
          <p:cNvSpPr>
            <a:spLocks noGrp="1"/>
          </p:cNvSpPr>
          <p:nvPr>
            <p:ph type="ftr" sz="quarter" idx="11"/>
          </p:nvPr>
        </p:nvSpPr>
        <p:spPr/>
        <p:txBody>
          <a:bodyPr/>
          <a:lstStyle/>
          <a:p>
            <a:endParaRPr lang="es-PE"/>
          </a:p>
        </p:txBody>
      </p:sp>
      <p:sp>
        <p:nvSpPr>
          <p:cNvPr id="5" name="Slide Number Placeholder 4"/>
          <p:cNvSpPr>
            <a:spLocks noGrp="1"/>
          </p:cNvSpPr>
          <p:nvPr>
            <p:ph type="sldNum" sz="quarter" idx="12"/>
          </p:nvPr>
        </p:nvSpPr>
        <p:spPr/>
        <p:txBody>
          <a:bodyPr/>
          <a:lstStyle/>
          <a:p>
            <a:fld id="{4DC728C9-5311-4E76-95D5-7EDE4C6513EF}" type="slidenum">
              <a:rPr lang="es-PE" smtClean="0"/>
              <a:t>‹Nº›</a:t>
            </a:fld>
            <a:endParaRPr lang="es-PE"/>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8318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A0B5D1-BFFB-4305-B8B9-E94592BBB9E6}" type="datetimeFigureOut">
              <a:rPr lang="es-PE" smtClean="0"/>
              <a:t>24/02/2018</a:t>
            </a:fld>
            <a:endParaRPr lang="es-PE"/>
          </a:p>
        </p:txBody>
      </p:sp>
      <p:sp>
        <p:nvSpPr>
          <p:cNvPr id="3" name="Footer Placeholder 2"/>
          <p:cNvSpPr>
            <a:spLocks noGrp="1"/>
          </p:cNvSpPr>
          <p:nvPr>
            <p:ph type="ftr" sz="quarter" idx="11"/>
          </p:nvPr>
        </p:nvSpPr>
        <p:spPr/>
        <p:txBody>
          <a:bodyPr/>
          <a:lstStyle/>
          <a:p>
            <a:endParaRPr lang="es-PE"/>
          </a:p>
        </p:txBody>
      </p:sp>
      <p:sp>
        <p:nvSpPr>
          <p:cNvPr id="4" name="Slide Number Placeholder 3"/>
          <p:cNvSpPr>
            <a:spLocks noGrp="1"/>
          </p:cNvSpPr>
          <p:nvPr>
            <p:ph type="sldNum" sz="quarter" idx="12"/>
          </p:nvPr>
        </p:nvSpPr>
        <p:spPr/>
        <p:txBody>
          <a:bodyPr/>
          <a:lstStyle/>
          <a:p>
            <a:fld id="{4DC728C9-5311-4E76-95D5-7EDE4C6513EF}" type="slidenum">
              <a:rPr lang="es-PE" smtClean="0"/>
              <a:t>‹Nº›</a:t>
            </a:fld>
            <a:endParaRPr lang="es-PE"/>
          </a:p>
        </p:txBody>
      </p:sp>
    </p:spTree>
    <p:extLst>
      <p:ext uri="{BB962C8B-B14F-4D97-AF65-F5344CB8AC3E}">
        <p14:creationId xmlns:p14="http://schemas.microsoft.com/office/powerpoint/2010/main" val="511184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EA0B5D1-BFFB-4305-B8B9-E94592BBB9E6}" type="datetimeFigureOut">
              <a:rPr lang="es-PE" smtClean="0"/>
              <a:t>24/02/2018</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4DC728C9-5311-4E76-95D5-7EDE4C6513EF}" type="slidenum">
              <a:rPr lang="es-PE" smtClean="0"/>
              <a:t>‹Nº›</a:t>
            </a:fld>
            <a:endParaRPr lang="es-PE"/>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68620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s-ES" smtClean="0"/>
              <a:t>Haga clic para modificar el estilo de título del patrón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EA0B5D1-BFFB-4305-B8B9-E94592BBB9E6}" type="datetimeFigureOut">
              <a:rPr lang="es-PE" smtClean="0"/>
              <a:t>24/02/2018</a:t>
            </a:fld>
            <a:endParaRPr lang="es-PE"/>
          </a:p>
        </p:txBody>
      </p:sp>
      <p:sp>
        <p:nvSpPr>
          <p:cNvPr id="6" name="Footer Placeholder 5"/>
          <p:cNvSpPr>
            <a:spLocks noGrp="1"/>
          </p:cNvSpPr>
          <p:nvPr>
            <p:ph type="ftr" sz="quarter" idx="11"/>
          </p:nvPr>
        </p:nvSpPr>
        <p:spPr/>
        <p:txBody>
          <a:bodyPr/>
          <a:lstStyle/>
          <a:p>
            <a:endParaRPr lang="es-PE"/>
          </a:p>
        </p:txBody>
      </p:sp>
      <p:sp>
        <p:nvSpPr>
          <p:cNvPr id="7" name="Slide Number Placeholder 6"/>
          <p:cNvSpPr>
            <a:spLocks noGrp="1"/>
          </p:cNvSpPr>
          <p:nvPr>
            <p:ph type="sldNum" sz="quarter" idx="12"/>
          </p:nvPr>
        </p:nvSpPr>
        <p:spPr/>
        <p:txBody>
          <a:bodyPr/>
          <a:lstStyle/>
          <a:p>
            <a:fld id="{4DC728C9-5311-4E76-95D5-7EDE4C6513EF}" type="slidenum">
              <a:rPr lang="es-PE" smtClean="0"/>
              <a:t>‹Nº›</a:t>
            </a:fld>
            <a:endParaRPr lang="es-PE"/>
          </a:p>
        </p:txBody>
      </p:sp>
    </p:spTree>
    <p:extLst>
      <p:ext uri="{BB962C8B-B14F-4D97-AF65-F5344CB8AC3E}">
        <p14:creationId xmlns:p14="http://schemas.microsoft.com/office/powerpoint/2010/main" val="4278298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EA0B5D1-BFFB-4305-B8B9-E94592BBB9E6}" type="datetimeFigureOut">
              <a:rPr lang="es-PE" smtClean="0"/>
              <a:t>24/02/2018</a:t>
            </a:fld>
            <a:endParaRPr lang="es-PE"/>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s-PE"/>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DC728C9-5311-4E76-95D5-7EDE4C6513EF}" type="slidenum">
              <a:rPr lang="es-PE" smtClean="0"/>
              <a:t>‹Nº›</a:t>
            </a:fld>
            <a:endParaRPr lang="es-PE"/>
          </a:p>
        </p:txBody>
      </p:sp>
    </p:spTree>
    <p:extLst>
      <p:ext uri="{BB962C8B-B14F-4D97-AF65-F5344CB8AC3E}">
        <p14:creationId xmlns:p14="http://schemas.microsoft.com/office/powerpoint/2010/main" val="3078927142"/>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2240923" y="1481941"/>
            <a:ext cx="7650051" cy="3830220"/>
          </a:xfrm>
        </p:spPr>
        <p:txBody>
          <a:bodyPr>
            <a:normAutofit fontScale="92500" lnSpcReduction="10000"/>
          </a:bodyPr>
          <a:lstStyle/>
          <a:p>
            <a:pPr algn="just"/>
            <a:r>
              <a:rPr lang="es-PE" sz="5400" dirty="0" smtClean="0">
                <a:solidFill>
                  <a:srgbClr val="FF0000"/>
                </a:solidFill>
                <a:effectLst>
                  <a:outerShdw blurRad="38100" dist="38100" dir="2700000" algn="tl">
                    <a:srgbClr val="000000">
                      <a:alpha val="43137"/>
                    </a:srgbClr>
                  </a:outerShdw>
                </a:effectLst>
              </a:rPr>
              <a:t>Régimen Disciplinario para Directores de las Instituciones Educativas Públicas en la ley N° 29944, Ley de la Reforma Magisterial</a:t>
            </a:r>
            <a:endParaRPr lang="es-PE" sz="5400" dirty="0">
              <a:solidFill>
                <a:srgbClr val="FF0000"/>
              </a:solidFill>
              <a:effectLst>
                <a:outerShdw blurRad="38100" dist="38100" dir="2700000" algn="tl">
                  <a:srgbClr val="000000">
                    <a:alpha val="43137"/>
                  </a:srgbClr>
                </a:outerShdw>
              </a:effectLst>
            </a:endParaRPr>
          </a:p>
        </p:txBody>
      </p:sp>
      <p:sp>
        <p:nvSpPr>
          <p:cNvPr id="4" name="CuadroTexto 3"/>
          <p:cNvSpPr txBox="1"/>
          <p:nvPr/>
        </p:nvSpPr>
        <p:spPr>
          <a:xfrm>
            <a:off x="601013" y="5666704"/>
            <a:ext cx="9289961" cy="923330"/>
          </a:xfrm>
          <a:prstGeom prst="rect">
            <a:avLst/>
          </a:prstGeom>
          <a:noFill/>
        </p:spPr>
        <p:txBody>
          <a:bodyPr wrap="square" rtlCol="0">
            <a:spAutoFit/>
          </a:bodyPr>
          <a:lstStyle/>
          <a:p>
            <a:r>
              <a:rPr lang="es-PE" dirty="0" smtClean="0"/>
              <a:t>ABOG. FIORELLA CÁCERES LÓPEZ</a:t>
            </a:r>
          </a:p>
          <a:p>
            <a:r>
              <a:rPr lang="es-PE" dirty="0" smtClean="0"/>
              <a:t>SECRETARIA TÉCNICA DE LA COMISIÓN PERMANENTE DE PROCESOS ADMINISTRATIVOS DISCIPLINARIOS PARA DOCENTES DE LA UGEL TACNA</a:t>
            </a:r>
            <a:endParaRPr lang="es-PE" dirty="0"/>
          </a:p>
        </p:txBody>
      </p:sp>
      <p:pic>
        <p:nvPicPr>
          <p:cNvPr id="1026" name="Picture 2" descr="Resultado de imagen para POTESTAD DISCIPLINAR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41734" y="172254"/>
            <a:ext cx="1743075" cy="2619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881284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05249" y="737433"/>
            <a:ext cx="9601196" cy="949699"/>
          </a:xfrm>
        </p:spPr>
        <p:txBody>
          <a:bodyPr>
            <a:normAutofit fontScale="90000"/>
          </a:bodyPr>
          <a:lstStyle/>
          <a:p>
            <a:r>
              <a:rPr lang="es-PE" dirty="0"/>
              <a:t>DERECHOS DE LOS DENUNCIADOS O IMPUTADOS</a:t>
            </a:r>
          </a:p>
        </p:txBody>
      </p:sp>
      <p:sp>
        <p:nvSpPr>
          <p:cNvPr id="3" name="Marcador de contenido 2"/>
          <p:cNvSpPr>
            <a:spLocks noGrp="1"/>
          </p:cNvSpPr>
          <p:nvPr>
            <p:ph idx="1"/>
          </p:nvPr>
        </p:nvSpPr>
        <p:spPr>
          <a:xfrm>
            <a:off x="940158" y="1854558"/>
            <a:ext cx="10380372" cy="4021310"/>
          </a:xfrm>
        </p:spPr>
        <p:txBody>
          <a:bodyPr>
            <a:normAutofit fontScale="77500" lnSpcReduction="20000"/>
          </a:bodyPr>
          <a:lstStyle/>
          <a:p>
            <a:pPr algn="just"/>
            <a:r>
              <a:rPr lang="es-PE" dirty="0" smtClean="0"/>
              <a:t>Los </a:t>
            </a:r>
            <a:r>
              <a:rPr lang="es-PE" dirty="0"/>
              <a:t>directores de las instituciones educativas deben respetar en todo momento los derechos de las personas denunciadas o imputadas, siendo los siguientes</a:t>
            </a:r>
            <a:r>
              <a:rPr lang="es-PE" dirty="0" smtClean="0"/>
              <a:t>:</a:t>
            </a:r>
          </a:p>
          <a:p>
            <a:pPr marL="457200" indent="-457200" algn="just">
              <a:buFont typeface="+mj-lt"/>
              <a:buAutoNum type="arabicPeriod"/>
            </a:pPr>
            <a:r>
              <a:rPr lang="es-PE" sz="3800" b="1" dirty="0" smtClean="0"/>
              <a:t> </a:t>
            </a:r>
            <a:r>
              <a:rPr lang="es-PE" sz="3800" b="1" dirty="0"/>
              <a:t>Principio de presunción de licitud o Inocencia: </a:t>
            </a:r>
            <a:r>
              <a:rPr lang="es-PE" dirty="0"/>
              <a:t>esta presunción significa un estado de certeza provisional por la que el denunciado o imputado adquiere los siguientes atributos a ser respetados durante el procedimiento</a:t>
            </a:r>
            <a:r>
              <a:rPr lang="es-PE" dirty="0" smtClean="0"/>
              <a:t>:</a:t>
            </a:r>
          </a:p>
          <a:p>
            <a:pPr algn="just">
              <a:buFontTx/>
              <a:buChar char="-"/>
            </a:pPr>
            <a:r>
              <a:rPr lang="es-PE" dirty="0" smtClean="0"/>
              <a:t>A </a:t>
            </a:r>
            <a:r>
              <a:rPr lang="es-PE" dirty="0"/>
              <a:t>no ser sancionado sino en virtud de pruebas que generen convicción sobre su responsabilidad. En consecuencia, un denunciado o imputado no podría ser sancionado, por ejemplo, sobre la base de una inferencia, de una sospecha, por falta de apersonamiento o por la no absolución de los cargos</a:t>
            </a:r>
            <a:r>
              <a:rPr lang="es-PE" dirty="0" smtClean="0"/>
              <a:t>.</a:t>
            </a:r>
          </a:p>
          <a:p>
            <a:pPr algn="just">
              <a:buFontTx/>
              <a:buChar char="-"/>
            </a:pPr>
            <a:r>
              <a:rPr lang="es-PE" dirty="0" smtClean="0"/>
              <a:t>A que </a:t>
            </a:r>
            <a:r>
              <a:rPr lang="es-PE" dirty="0"/>
              <a:t>no se le imponga la carga de probar su propia inocencia, ya que la actividad probatoria le corresponde a la administración, en el caso de las instituciones educativas al director/a. </a:t>
            </a:r>
            <a:endParaRPr lang="es-PE" dirty="0" smtClean="0"/>
          </a:p>
          <a:p>
            <a:pPr algn="just">
              <a:buFontTx/>
              <a:buChar char="-"/>
            </a:pPr>
            <a:r>
              <a:rPr lang="es-PE" dirty="0" smtClean="0"/>
              <a:t>A </a:t>
            </a:r>
            <a:r>
              <a:rPr lang="es-PE" dirty="0"/>
              <a:t>un tratamiento como inocente a lo largo del </a:t>
            </a:r>
            <a:r>
              <a:rPr lang="es-PE" dirty="0" err="1" smtClean="0"/>
              <a:t>procedimien</a:t>
            </a:r>
            <a:r>
              <a:rPr lang="es-PE" dirty="0" smtClean="0"/>
              <a:t> </a:t>
            </a:r>
            <a:r>
              <a:rPr lang="es-PE" dirty="0"/>
              <a:t>Los imputados deben ser respetados en todos sus derechos subjetivos, como son el honor, la buena reputación, la dignidad, etc. </a:t>
            </a:r>
            <a:endParaRPr lang="es-PE" dirty="0" smtClean="0"/>
          </a:p>
          <a:p>
            <a:pPr algn="just">
              <a:buFontTx/>
              <a:buChar char="-"/>
            </a:pPr>
            <a:r>
              <a:rPr lang="es-PE" dirty="0" smtClean="0"/>
              <a:t>A </a:t>
            </a:r>
            <a:r>
              <a:rPr lang="es-PE" dirty="0"/>
              <a:t>la absolución, en caso de insuficiencia probatoria o duda razonable sobre su </a:t>
            </a:r>
            <a:r>
              <a:rPr lang="es-PE" dirty="0" smtClean="0"/>
              <a:t>responsabilidad.</a:t>
            </a:r>
          </a:p>
        </p:txBody>
      </p:sp>
    </p:spTree>
    <p:extLst>
      <p:ext uri="{BB962C8B-B14F-4D97-AF65-F5344CB8AC3E}">
        <p14:creationId xmlns:p14="http://schemas.microsoft.com/office/powerpoint/2010/main" val="26526550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236372" y="1017431"/>
            <a:ext cx="9660225" cy="4858437"/>
          </a:xfrm>
          <a:solidFill>
            <a:schemeClr val="bg1"/>
          </a:solidFill>
        </p:spPr>
        <p:txBody>
          <a:bodyPr>
            <a:normAutofit fontScale="85000" lnSpcReduction="20000"/>
          </a:bodyPr>
          <a:lstStyle/>
          <a:p>
            <a:pPr marL="0" indent="0" algn="just">
              <a:buNone/>
            </a:pPr>
            <a:r>
              <a:rPr lang="es-PE" dirty="0"/>
              <a:t> </a:t>
            </a:r>
            <a:r>
              <a:rPr lang="es-PE" sz="2800" b="1" dirty="0"/>
              <a:t>2. Debido procedimiento: </a:t>
            </a:r>
            <a:r>
              <a:rPr lang="es-PE" dirty="0"/>
              <a:t>El debido procedimiento comprende todos los derechos y garantías del procedimiento administrativo, principalmente, los siguientes: </a:t>
            </a:r>
          </a:p>
          <a:p>
            <a:pPr marL="0" indent="0" algn="just">
              <a:buNone/>
            </a:pPr>
            <a:r>
              <a:rPr lang="es-PE" dirty="0" smtClean="0"/>
              <a:t>-  El </a:t>
            </a:r>
            <a:r>
              <a:rPr lang="es-PE" dirty="0"/>
              <a:t>derecho a exponer argumentos: presentar, de forma escrita y, de considerarse necesario de </a:t>
            </a:r>
            <a:r>
              <a:rPr lang="es-PE" dirty="0" smtClean="0"/>
              <a:t>        </a:t>
            </a:r>
            <a:r>
              <a:rPr lang="es-PE" dirty="0" err="1" smtClean="0">
                <a:solidFill>
                  <a:schemeClr val="bg1"/>
                </a:solidFill>
              </a:rPr>
              <a:t>D</a:t>
            </a:r>
            <a:r>
              <a:rPr lang="es-PE" dirty="0" err="1" smtClean="0"/>
              <a:t>forma</a:t>
            </a:r>
            <a:r>
              <a:rPr lang="es-PE" dirty="0" smtClean="0"/>
              <a:t> </a:t>
            </a:r>
            <a:r>
              <a:rPr lang="es-PE" dirty="0"/>
              <a:t>verbal, sus razones y justificaciones sobre los hechos imputados, antes de la emisión de </a:t>
            </a:r>
            <a:r>
              <a:rPr lang="es-PE" dirty="0" err="1" smtClean="0">
                <a:solidFill>
                  <a:schemeClr val="bg1"/>
                </a:solidFill>
              </a:rPr>
              <a:t>D</a:t>
            </a:r>
            <a:r>
              <a:rPr lang="es-PE" dirty="0" err="1" smtClean="0"/>
              <a:t>la</a:t>
            </a:r>
            <a:r>
              <a:rPr lang="es-PE" dirty="0" smtClean="0"/>
              <a:t> </a:t>
            </a:r>
            <a:r>
              <a:rPr lang="es-PE" dirty="0"/>
              <a:t>resolución de sanción. </a:t>
            </a:r>
            <a:endParaRPr lang="es-PE" dirty="0" smtClean="0"/>
          </a:p>
          <a:p>
            <a:pPr marL="0" indent="0" algn="just">
              <a:buNone/>
            </a:pPr>
            <a:r>
              <a:rPr lang="es-PE" dirty="0" smtClean="0"/>
              <a:t>-   El </a:t>
            </a:r>
            <a:r>
              <a:rPr lang="es-PE" dirty="0"/>
              <a:t>derecho a ofrecer y producir prueba: a presentar medios de prueba,</a:t>
            </a:r>
          </a:p>
          <a:p>
            <a:pPr algn="just">
              <a:buFontTx/>
              <a:buChar char="-"/>
            </a:pPr>
            <a:r>
              <a:rPr lang="es-PE" dirty="0" smtClean="0"/>
              <a:t>Exigir </a:t>
            </a:r>
            <a:r>
              <a:rPr lang="es-PE" dirty="0"/>
              <a:t>que la administración produzca y actúe los medios ofrecidos, a contradecir los medios de prueba de cargo y a que se valore la prueba aportada</a:t>
            </a:r>
            <a:r>
              <a:rPr lang="es-PE" dirty="0" smtClean="0"/>
              <a:t>.</a:t>
            </a:r>
          </a:p>
          <a:p>
            <a:pPr algn="just">
              <a:buFontTx/>
              <a:buChar char="-"/>
            </a:pPr>
            <a:r>
              <a:rPr lang="es-PE" dirty="0" smtClean="0"/>
              <a:t>El </a:t>
            </a:r>
            <a:r>
              <a:rPr lang="es-PE" dirty="0"/>
              <a:t>derecho a obtener una decisión motivada y fundada en derecho: la resolución final debe considerar los argumentos de hecho y de derecho que motivan la </a:t>
            </a:r>
            <a:r>
              <a:rPr lang="es-PE" dirty="0" smtClean="0"/>
              <a:t>decisión</a:t>
            </a:r>
            <a:endParaRPr lang="es-PE" dirty="0"/>
          </a:p>
          <a:p>
            <a:pPr marL="0" indent="0" algn="just">
              <a:buNone/>
            </a:pPr>
            <a:r>
              <a:rPr lang="es-PE" sz="2800" b="1" dirty="0"/>
              <a:t>3. Acceso a su expediente: </a:t>
            </a:r>
            <a:r>
              <a:rPr lang="es-PE" dirty="0"/>
              <a:t>El denunciado o imputado tiene derecho a acceder, en cualquier momento, de manera directa y sin limitación alguna a la información contenida en su expediente y a obtener copias de los documentos contenidos en el mismo, sufragando el costo que suponga su pedido, según el numeral 3 del artículo 55 de la Ley del Procedimiento Administrativo General, Ley N.° 27444</a:t>
            </a:r>
            <a:r>
              <a:rPr lang="es-PE" dirty="0" smtClean="0"/>
              <a:t>.</a:t>
            </a:r>
          </a:p>
          <a:p>
            <a:pPr marL="0" indent="0" algn="just">
              <a:buNone/>
            </a:pPr>
            <a:endParaRPr lang="es-PE" dirty="0" smtClean="0"/>
          </a:p>
          <a:p>
            <a:pPr marL="0" indent="0" algn="just">
              <a:buNone/>
            </a:pPr>
            <a:endParaRPr lang="es-PE" dirty="0"/>
          </a:p>
          <a:p>
            <a:pPr algn="just"/>
            <a:endParaRPr lang="es-PE" dirty="0"/>
          </a:p>
        </p:txBody>
      </p:sp>
    </p:spTree>
    <p:extLst>
      <p:ext uri="{BB962C8B-B14F-4D97-AF65-F5344CB8AC3E}">
        <p14:creationId xmlns:p14="http://schemas.microsoft.com/office/powerpoint/2010/main" val="2335991774"/>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PROCEDIMIENTO </a:t>
            </a:r>
            <a:endParaRPr lang="es-PE"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1206806632"/>
              </p:ext>
            </p:extLst>
          </p:nvPr>
        </p:nvGraphicFramePr>
        <p:xfrm>
          <a:off x="1295398" y="2285999"/>
          <a:ext cx="9601200" cy="3317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37899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a:t>Ejemplo </a:t>
            </a:r>
            <a:r>
              <a:rPr lang="es-PE" dirty="0" smtClean="0"/>
              <a:t>:</a:t>
            </a:r>
            <a:endParaRPr lang="es-PE" dirty="0"/>
          </a:p>
        </p:txBody>
      </p:sp>
      <p:sp>
        <p:nvSpPr>
          <p:cNvPr id="3" name="Marcador de contenido 2"/>
          <p:cNvSpPr>
            <a:spLocks noGrp="1"/>
          </p:cNvSpPr>
          <p:nvPr>
            <p:ph idx="1"/>
          </p:nvPr>
        </p:nvSpPr>
        <p:spPr/>
        <p:txBody>
          <a:bodyPr>
            <a:normAutofit fontScale="92500"/>
          </a:bodyPr>
          <a:lstStyle/>
          <a:p>
            <a:pPr algn="just"/>
            <a:r>
              <a:rPr lang="es-PE" dirty="0" smtClean="0"/>
              <a:t>Un </a:t>
            </a:r>
            <a:r>
              <a:rPr lang="es-PE" dirty="0"/>
              <a:t>docente, representante de los profesores ante el Consejo Educativo Institucional (CONEI) fue encargado de participar en la formulación del Proyecto Educativo Institucional por el director de la institución educativa. Sin embargo, no ha asistido a ninguna reunión a la que se le convocó para elaborar el referido instrumento de planeación. Por lo tanto, su conducta es pasible de ser investigada y sancionada por el director de la institución educativa, al estar incurso en lo señalado en el inciso e) del artículo 88.1 del Reglamento de la LRM. En consecuencia, de comprobarse los hechos, el docente habría transgredido su deber estipulado en el inciso </a:t>
            </a:r>
            <a:r>
              <a:rPr lang="es-PE" dirty="0" smtClean="0"/>
              <a:t>F) </a:t>
            </a:r>
            <a:r>
              <a:rPr lang="es-PE" dirty="0"/>
              <a:t>del artículo 40 de la </a:t>
            </a:r>
            <a:r>
              <a:rPr lang="es-PE" dirty="0" smtClean="0"/>
              <a:t>LRM</a:t>
            </a:r>
            <a:r>
              <a:rPr lang="es-PE" dirty="0"/>
              <a:t>.</a:t>
            </a:r>
          </a:p>
        </p:txBody>
      </p:sp>
    </p:spTree>
    <p:extLst>
      <p:ext uri="{BB962C8B-B14F-4D97-AF65-F5344CB8AC3E}">
        <p14:creationId xmlns:p14="http://schemas.microsoft.com/office/powerpoint/2010/main" val="32921312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PE"/>
          </a:p>
        </p:txBody>
      </p:sp>
      <p:sp>
        <p:nvSpPr>
          <p:cNvPr id="3" name="Marcador de contenido 2"/>
          <p:cNvSpPr>
            <a:spLocks noGrp="1"/>
          </p:cNvSpPr>
          <p:nvPr>
            <p:ph idx="1"/>
          </p:nvPr>
        </p:nvSpPr>
        <p:spPr/>
        <p:txBody>
          <a:bodyPr/>
          <a:lstStyle/>
          <a:p>
            <a:pPr algn="ctr"/>
            <a:r>
              <a:rPr lang="es-PE" dirty="0" smtClean="0"/>
              <a:t>MODELOS </a:t>
            </a:r>
            <a:endParaRPr lang="es-PE" dirty="0"/>
          </a:p>
        </p:txBody>
      </p:sp>
    </p:spTree>
    <p:extLst>
      <p:ext uri="{BB962C8B-B14F-4D97-AF65-F5344CB8AC3E}">
        <p14:creationId xmlns:p14="http://schemas.microsoft.com/office/powerpoint/2010/main" val="34032788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308280" y="1153135"/>
            <a:ext cx="9819066" cy="4668116"/>
          </a:xfrm>
          <a:solidFill>
            <a:schemeClr val="bg1"/>
          </a:solidFill>
        </p:spPr>
        <p:txBody>
          <a:bodyPr>
            <a:normAutofit fontScale="92500" lnSpcReduction="20000"/>
          </a:bodyPr>
          <a:lstStyle/>
          <a:p>
            <a:pPr algn="just"/>
            <a:r>
              <a:rPr lang="es-PE" dirty="0" smtClean="0"/>
              <a:t>PARA TERMINAR ES IMPORTANTE MENCIONAR EL ART.55 DE LA LEY GENERAL DE EDUCACIÓN QUE SEÑALA PRINCIPALAMENTE QUE EL DIRECTOR  ES LA MÁXIMA AUTORIDAD Y REPRESENTANTE DE LA I.E., </a:t>
            </a:r>
            <a:r>
              <a:rPr lang="es-PE" b="1" dirty="0" smtClean="0"/>
              <a:t>RESPONSABLE </a:t>
            </a:r>
            <a:r>
              <a:rPr lang="es-PE" dirty="0" smtClean="0"/>
              <a:t>DE LA GESTIÓN EN EL  ÁMBITO  PEDAGÓGICO, INSTITUCIONAL Y ADMINISTRATIVO. </a:t>
            </a:r>
          </a:p>
          <a:p>
            <a:pPr algn="just"/>
            <a:r>
              <a:rPr lang="es-PE" dirty="0"/>
              <a:t>El director es pieza clave en la institución de enseñanza. El éxito en el cumplimiento de las finalidades institucionales depende en gran medida de su capacidad de idear, conducir y movilizar a la comunidad educativa hacia los objetivos y metas que más convengan a la organización. Además, el aprovechamiento del potencial que tiene cada profesor y el equipo docente en general están fuertemente condicionados por la capacidad del director de estimularlos a trazarse metas crecientemente ambiciosas. </a:t>
            </a:r>
            <a:endParaRPr lang="es-PE" dirty="0" smtClean="0"/>
          </a:p>
          <a:p>
            <a:pPr algn="just"/>
            <a:r>
              <a:rPr lang="es-PE" dirty="0" smtClean="0"/>
              <a:t>En </a:t>
            </a:r>
            <a:r>
              <a:rPr lang="es-PE" dirty="0"/>
              <a:t>otras palabras, un profesor que encuentra el ambiente, incentivos y condiciones adecuadas podrá dar lo mejor de sí.</a:t>
            </a:r>
            <a:endParaRPr lang="es-PE" b="1" dirty="0" smtClean="0"/>
          </a:p>
          <a:p>
            <a:pPr marL="0" indent="0">
              <a:buNone/>
            </a:pPr>
            <a:r>
              <a:rPr lang="es-PE" dirty="0" smtClean="0"/>
              <a:t> </a:t>
            </a:r>
            <a:endParaRPr lang="es-PE" dirty="0"/>
          </a:p>
        </p:txBody>
      </p:sp>
    </p:spTree>
    <p:extLst>
      <p:ext uri="{BB962C8B-B14F-4D97-AF65-F5344CB8AC3E}">
        <p14:creationId xmlns:p14="http://schemas.microsoft.com/office/powerpoint/2010/main" val="35640247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252990" y="2260717"/>
            <a:ext cx="9601196" cy="3318936"/>
          </a:xfrm>
        </p:spPr>
        <p:txBody>
          <a:bodyPr/>
          <a:lstStyle/>
          <a:p>
            <a:pPr marL="0" indent="0">
              <a:buNone/>
            </a:pPr>
            <a:r>
              <a:rPr lang="es-PE" sz="8800" dirty="0" smtClean="0">
                <a:effectLst>
                  <a:outerShdw blurRad="38100" dist="38100" dir="2700000" algn="tl">
                    <a:srgbClr val="000000">
                      <a:alpha val="43137"/>
                    </a:srgbClr>
                  </a:outerShdw>
                </a:effectLst>
              </a:rPr>
              <a:t>GRACIAS</a:t>
            </a:r>
          </a:p>
          <a:p>
            <a:pPr marL="0" indent="0">
              <a:buNone/>
            </a:pPr>
            <a:endParaRPr lang="es-PE" dirty="0"/>
          </a:p>
        </p:txBody>
      </p:sp>
    </p:spTree>
    <p:extLst>
      <p:ext uri="{BB962C8B-B14F-4D97-AF65-F5344CB8AC3E}">
        <p14:creationId xmlns:p14="http://schemas.microsoft.com/office/powerpoint/2010/main" val="269905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75824" y="970209"/>
            <a:ext cx="8596668" cy="1320800"/>
          </a:xfrm>
        </p:spPr>
        <p:txBody>
          <a:bodyPr>
            <a:normAutofit fontScale="90000"/>
          </a:bodyPr>
          <a:lstStyle/>
          <a:p>
            <a:r>
              <a:rPr lang="es-PE" dirty="0"/>
              <a:t>La Potestad Sancionadora Especial o Disciplinaria</a:t>
            </a:r>
          </a:p>
        </p:txBody>
      </p:sp>
      <p:sp>
        <p:nvSpPr>
          <p:cNvPr id="3" name="Marcador de contenido 2"/>
          <p:cNvSpPr>
            <a:spLocks noGrp="1"/>
          </p:cNvSpPr>
          <p:nvPr>
            <p:ph idx="1"/>
          </p:nvPr>
        </p:nvSpPr>
        <p:spPr/>
        <p:txBody>
          <a:bodyPr>
            <a:normAutofit/>
          </a:bodyPr>
          <a:lstStyle/>
          <a:p>
            <a:pPr algn="just"/>
            <a:r>
              <a:rPr lang="es-PE" sz="3200" dirty="0" smtClean="0">
                <a:solidFill>
                  <a:schemeClr val="tx1"/>
                </a:solidFill>
              </a:rPr>
              <a:t>Es </a:t>
            </a:r>
            <a:r>
              <a:rPr lang="es-PE" sz="3200" dirty="0">
                <a:solidFill>
                  <a:schemeClr val="tx1"/>
                </a:solidFill>
              </a:rPr>
              <a:t>la facultad de la administración pública que tiene por objeto prevenir y sancionar las conductas de los empleados públicos que incumplan con los deberes que se le imponen. </a:t>
            </a:r>
          </a:p>
        </p:txBody>
      </p:sp>
    </p:spTree>
    <p:extLst>
      <p:ext uri="{BB962C8B-B14F-4D97-AF65-F5344CB8AC3E}">
        <p14:creationId xmlns:p14="http://schemas.microsoft.com/office/powerpoint/2010/main" val="36370952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Sanciones</a:t>
            </a:r>
            <a:endParaRPr lang="es-PE" dirty="0"/>
          </a:p>
        </p:txBody>
      </p:sp>
      <p:sp>
        <p:nvSpPr>
          <p:cNvPr id="3" name="Marcador de contenido 2"/>
          <p:cNvSpPr>
            <a:spLocks noGrp="1"/>
          </p:cNvSpPr>
          <p:nvPr>
            <p:ph idx="1"/>
          </p:nvPr>
        </p:nvSpPr>
        <p:spPr/>
        <p:txBody>
          <a:bodyPr/>
          <a:lstStyle/>
          <a:p>
            <a:pPr marL="0" indent="0">
              <a:buNone/>
            </a:pPr>
            <a:r>
              <a:rPr lang="es-PE" dirty="0" smtClean="0"/>
              <a:t>Los directores de las instituciones educativas pueden imponer las siguientes sanciones:</a:t>
            </a:r>
          </a:p>
          <a:p>
            <a:r>
              <a:rPr lang="es-PE" dirty="0" smtClean="0"/>
              <a:t>Amonestación escrita. </a:t>
            </a:r>
          </a:p>
          <a:p>
            <a:pPr algn="just"/>
            <a:r>
              <a:rPr lang="es-PE" dirty="0" smtClean="0"/>
              <a:t>Suspensión en el cargo hasta por treinta (30) días sin goce de remuneraciones. </a:t>
            </a:r>
          </a:p>
          <a:p>
            <a:pPr marL="0" indent="0" algn="just">
              <a:buNone/>
            </a:pPr>
            <a:r>
              <a:rPr lang="es-PE" dirty="0" smtClean="0"/>
              <a:t>Los directores no están facultados o autorizados para imponer las sanciones de cese temporal o destitución.</a:t>
            </a:r>
            <a:endParaRPr lang="es-PE" dirty="0"/>
          </a:p>
        </p:txBody>
      </p:sp>
      <p:sp>
        <p:nvSpPr>
          <p:cNvPr id="4" name="AutoShape 2" descr="Resultado de imagen para SANCIONES"/>
          <p:cNvSpPr>
            <a:spLocks noChangeAspect="1" noChangeArrowheads="1"/>
          </p:cNvSpPr>
          <p:nvPr/>
        </p:nvSpPr>
        <p:spPr bwMode="auto">
          <a:xfrm>
            <a:off x="1143000" y="1013681"/>
            <a:ext cx="1394137" cy="139414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PE"/>
          </a:p>
        </p:txBody>
      </p:sp>
      <p:pic>
        <p:nvPicPr>
          <p:cNvPr id="3076" name="Picture 4" descr="Resultado de imagen para SANCIONE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111236"/>
            <a:ext cx="2398064" cy="1199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816528"/>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Personal </a:t>
            </a:r>
            <a:r>
              <a:rPr lang="es-PE" dirty="0"/>
              <a:t>pasible de sanción</a:t>
            </a:r>
          </a:p>
        </p:txBody>
      </p:sp>
      <p:sp>
        <p:nvSpPr>
          <p:cNvPr id="3" name="Marcador de contenido 2"/>
          <p:cNvSpPr>
            <a:spLocks noGrp="1"/>
          </p:cNvSpPr>
          <p:nvPr>
            <p:ph idx="1"/>
          </p:nvPr>
        </p:nvSpPr>
        <p:spPr>
          <a:xfrm>
            <a:off x="1295402" y="3020572"/>
            <a:ext cx="9601196" cy="3318936"/>
          </a:xfrm>
        </p:spPr>
        <p:txBody>
          <a:bodyPr/>
          <a:lstStyle/>
          <a:p>
            <a:pPr algn="just">
              <a:buFont typeface="Wingdings" panose="05000000000000000000" pitchFamily="2" charset="2"/>
              <a:buChar char="§"/>
            </a:pPr>
            <a:r>
              <a:rPr lang="es-PE" dirty="0" smtClean="0"/>
              <a:t>Los directores de las instituciones educativas pueden imponer sanciones a: </a:t>
            </a:r>
          </a:p>
          <a:p>
            <a:pPr marL="457200" indent="-457200" algn="just">
              <a:buFont typeface="Arial"/>
              <a:buAutoNum type="alphaLcParenR"/>
            </a:pPr>
            <a:r>
              <a:rPr lang="es-PE" dirty="0"/>
              <a:t>Profesor/a que ejerce labor en el aula. </a:t>
            </a:r>
          </a:p>
          <a:p>
            <a:pPr marL="457200" indent="-457200" algn="just">
              <a:buAutoNum type="alphaLcParenR"/>
            </a:pPr>
            <a:r>
              <a:rPr lang="es-PE" dirty="0" smtClean="0"/>
              <a:t>Subdirector/a. </a:t>
            </a:r>
            <a:endParaRPr lang="es-PE" dirty="0"/>
          </a:p>
        </p:txBody>
      </p:sp>
      <p:pic>
        <p:nvPicPr>
          <p:cNvPr id="2050" name="Picture 2" descr="Resultado de imagen para PROFESO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8951" y="4680040"/>
            <a:ext cx="3657600" cy="1247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919748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PE" dirty="0" smtClean="0"/>
              <a:t>Faltas </a:t>
            </a:r>
            <a:r>
              <a:rPr lang="es-PE" dirty="0"/>
              <a:t>administrativas disciplinarias</a:t>
            </a:r>
          </a:p>
        </p:txBody>
      </p:sp>
      <p:sp>
        <p:nvSpPr>
          <p:cNvPr id="3" name="Marcador de contenido 2"/>
          <p:cNvSpPr>
            <a:spLocks noGrp="1"/>
          </p:cNvSpPr>
          <p:nvPr>
            <p:ph idx="1"/>
          </p:nvPr>
        </p:nvSpPr>
        <p:spPr/>
        <p:txBody>
          <a:bodyPr/>
          <a:lstStyle/>
          <a:p>
            <a:pPr algn="just"/>
            <a:r>
              <a:rPr lang="es-PE" dirty="0" smtClean="0"/>
              <a:t>Conforme a los artículos 80.2 y 81.2 del Reglamento de la LRM, el director/a de la institución educativa puede sancionar la comisión de faltas leves o faltas que no pueden ser calificadas como leves. :</a:t>
            </a:r>
            <a:endParaRPr lang="es-PE" dirty="0"/>
          </a:p>
        </p:txBody>
      </p:sp>
    </p:spTree>
    <p:extLst>
      <p:ext uri="{BB962C8B-B14F-4D97-AF65-F5344CB8AC3E}">
        <p14:creationId xmlns:p14="http://schemas.microsoft.com/office/powerpoint/2010/main" val="368980360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73428" y="641247"/>
            <a:ext cx="9404723" cy="1400530"/>
          </a:xfrm>
        </p:spPr>
        <p:txBody>
          <a:bodyPr>
            <a:normAutofit fontScale="90000"/>
          </a:bodyPr>
          <a:lstStyle/>
          <a:p>
            <a:r>
              <a:rPr lang="es-PE" sz="2400" dirty="0"/>
              <a:t>Asimismo, el artículo 88.1 del Reglamento de la LRM considera como conductas </a:t>
            </a:r>
            <a:r>
              <a:rPr lang="es-PE" sz="2400" dirty="0" smtClean="0"/>
              <a:t>que pueden </a:t>
            </a:r>
            <a:r>
              <a:rPr lang="es-PE" sz="2400" dirty="0"/>
              <a:t>ser investigadas y sancionadas por el director/a, las siguientes</a:t>
            </a:r>
            <a:br>
              <a:rPr lang="es-PE" sz="2400" dirty="0"/>
            </a:br>
            <a:endParaRPr lang="es-PE" sz="2400" dirty="0"/>
          </a:p>
        </p:txBody>
      </p:sp>
      <p:sp>
        <p:nvSpPr>
          <p:cNvPr id="3" name="Marcador de contenido 2"/>
          <p:cNvSpPr>
            <a:spLocks noGrp="1"/>
          </p:cNvSpPr>
          <p:nvPr>
            <p:ph idx="1"/>
          </p:nvPr>
        </p:nvSpPr>
        <p:spPr>
          <a:xfrm>
            <a:off x="973428" y="1797078"/>
            <a:ext cx="9999371" cy="4049930"/>
          </a:xfrm>
          <a:solidFill>
            <a:schemeClr val="bg1"/>
          </a:solidFill>
        </p:spPr>
        <p:txBody>
          <a:bodyPr>
            <a:normAutofit fontScale="85000" lnSpcReduction="20000"/>
          </a:bodyPr>
          <a:lstStyle/>
          <a:p>
            <a:pPr marL="457200" indent="-457200">
              <a:buFont typeface="+mj-lt"/>
              <a:buAutoNum type="alphaUcPeriod"/>
            </a:pPr>
            <a:r>
              <a:rPr lang="es-PE" dirty="0" smtClean="0"/>
              <a:t>El </a:t>
            </a:r>
            <a:r>
              <a:rPr lang="es-PE" dirty="0"/>
              <a:t>incumplimiento del cronograma establecido para el desarrollo del programa curricular.</a:t>
            </a:r>
          </a:p>
          <a:p>
            <a:pPr marL="457200" indent="-457200">
              <a:buFont typeface="+mj-lt"/>
              <a:buAutoNum type="alphaUcPeriod"/>
            </a:pPr>
            <a:r>
              <a:rPr lang="es-PE" dirty="0" smtClean="0"/>
              <a:t>El </a:t>
            </a:r>
            <a:r>
              <a:rPr lang="es-PE" dirty="0"/>
              <a:t>incumplimiento de la jornada laboral en la que se desempeña el profesor, sin perjuicio del descuento remunerativo correspondiente.</a:t>
            </a:r>
          </a:p>
          <a:p>
            <a:pPr marL="457200" indent="-457200">
              <a:buFont typeface="+mj-lt"/>
              <a:buAutoNum type="alphaUcPeriod"/>
            </a:pPr>
            <a:r>
              <a:rPr lang="es-PE" dirty="0" smtClean="0"/>
              <a:t>La </a:t>
            </a:r>
            <a:r>
              <a:rPr lang="es-PE" dirty="0"/>
              <a:t>tardanza o inasistencia injustificada, sin perjuicio del descuento remunerativo correspondiente.</a:t>
            </a:r>
          </a:p>
          <a:p>
            <a:pPr marL="457200" indent="-457200">
              <a:buFont typeface="+mj-lt"/>
              <a:buAutoNum type="alphaUcPeriod"/>
            </a:pPr>
            <a:r>
              <a:rPr lang="es-PE" dirty="0" smtClean="0"/>
              <a:t>La </a:t>
            </a:r>
            <a:r>
              <a:rPr lang="es-PE" dirty="0"/>
              <a:t>inasistencia injustificada a las actividades de formación en servicio para las que ha sido seleccionado por su institución educativa, red educativa, el Gobierno Regional o el MINEDU.</a:t>
            </a:r>
          </a:p>
          <a:p>
            <a:pPr marL="457200" indent="-457200">
              <a:buFont typeface="+mj-lt"/>
              <a:buAutoNum type="alphaUcPeriod"/>
            </a:pPr>
            <a:r>
              <a:rPr lang="es-PE" dirty="0" smtClean="0"/>
              <a:t>La </a:t>
            </a:r>
            <a:r>
              <a:rPr lang="es-PE" dirty="0"/>
              <a:t>evasión de su obligación, de ser el caso, de colaborar en las evaluaciones de rendimiento de los estudiantes que realiza el MINEDU, de participar en la formulación, ejecución y seguimiento al proyecto educativo institucional, proyecto curricular de la institución educativa, reglamento interno y plan anual de trabajo de la institución educativa.</a:t>
            </a:r>
          </a:p>
          <a:p>
            <a:pPr marL="457200" indent="-457200" algn="just">
              <a:buFont typeface="+mj-lt"/>
              <a:buAutoNum type="alphaUcPeriod"/>
            </a:pPr>
            <a:r>
              <a:rPr lang="es-PE" dirty="0" smtClean="0"/>
              <a:t>Incumplimiento </a:t>
            </a:r>
            <a:r>
              <a:rPr lang="es-PE" dirty="0"/>
              <a:t>de otros deberes u obligaciones establecidos en la Ley y que puedan ser calificados como leves o faltas que no pueden ser calificadas como leve.</a:t>
            </a:r>
          </a:p>
          <a:p>
            <a:endParaRPr lang="es-PE" dirty="0"/>
          </a:p>
        </p:txBody>
      </p:sp>
    </p:spTree>
    <p:extLst>
      <p:ext uri="{BB962C8B-B14F-4D97-AF65-F5344CB8AC3E}">
        <p14:creationId xmlns:p14="http://schemas.microsoft.com/office/powerpoint/2010/main" val="11390621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550829" y="1136678"/>
            <a:ext cx="9601196" cy="1303867"/>
          </a:xfrm>
        </p:spPr>
        <p:txBody>
          <a:bodyPr>
            <a:normAutofit fontScale="90000"/>
          </a:bodyPr>
          <a:lstStyle/>
          <a:p>
            <a:r>
              <a:rPr lang="es-PE" b="1" dirty="0"/>
              <a:t>     Artículo 40. Deberes</a:t>
            </a:r>
            <a:r>
              <a:rPr lang="es-PE" dirty="0"/>
              <a:t/>
            </a:r>
            <a:br>
              <a:rPr lang="es-PE" dirty="0"/>
            </a:br>
            <a:r>
              <a:rPr lang="es-PE" b="1" dirty="0"/>
              <a:t>     </a:t>
            </a:r>
            <a:r>
              <a:rPr lang="es-PE" dirty="0"/>
              <a:t>Los profesores deben:</a:t>
            </a:r>
            <a:br>
              <a:rPr lang="es-PE" dirty="0"/>
            </a:br>
            <a:endParaRPr lang="es-PE" dirty="0"/>
          </a:p>
        </p:txBody>
      </p:sp>
      <p:sp>
        <p:nvSpPr>
          <p:cNvPr id="3" name="Marcador de contenido 2"/>
          <p:cNvSpPr>
            <a:spLocks noGrp="1"/>
          </p:cNvSpPr>
          <p:nvPr>
            <p:ph idx="1"/>
          </p:nvPr>
        </p:nvSpPr>
        <p:spPr/>
        <p:txBody>
          <a:bodyPr>
            <a:normAutofit fontScale="62500" lnSpcReduction="20000"/>
          </a:bodyPr>
          <a:lstStyle/>
          <a:p>
            <a:r>
              <a:rPr lang="es-PE" dirty="0"/>
              <a:t>     a) Cumplir en forma eficaz el proceso de aprendizaje de los estudiantes, realizando con responsabilidad y efectividad los procesos pedagógicos, las actividades curriculares y las actividades de gestión de la función docente, en sus etapas de planificación, trabajo en aula y evaluación, de acuerdo al diseño curricular nacional.</a:t>
            </a:r>
          </a:p>
          <a:p>
            <a:r>
              <a:rPr lang="es-PE" dirty="0"/>
              <a:t>     b) Orientar al educando con respeto a su libertad, autonomía, identidad, creatividad y participación; y contribuir con sus padres y la dirección de la institución educativa a su formación integral. Evaluar permanentemente este proceso y proponer las acciones correspondientes para asegurar los mejores resultados.</a:t>
            </a:r>
          </a:p>
          <a:p>
            <a:r>
              <a:rPr lang="es-PE" dirty="0"/>
              <a:t>     c) Respetar los derechos de los estudiantes, así como los de los padres de familia.</a:t>
            </a:r>
          </a:p>
          <a:p>
            <a:r>
              <a:rPr lang="es-PE" dirty="0"/>
              <a:t>     d) Presentarse a las evaluaciones médicas y psicológicas cuando lo requiera la autoridad competente, conforme a los procedimientos que establezca el reglamento.</a:t>
            </a:r>
          </a:p>
          <a:p>
            <a:r>
              <a:rPr lang="es-PE" dirty="0"/>
              <a:t>     e) Cumplir con la asistencia y puntualidad que exige el calendario escolar y el horario de trabajo.</a:t>
            </a:r>
          </a:p>
          <a:p>
            <a:r>
              <a:rPr lang="es-PE" dirty="0"/>
              <a:t>     f) Aportar en la formulación del proyecto educativo institucional, asumiendo con responsabilidad las tareas que les competan.</a:t>
            </a:r>
          </a:p>
          <a:p>
            <a:endParaRPr lang="es-PE" dirty="0"/>
          </a:p>
        </p:txBody>
      </p:sp>
    </p:spTree>
    <p:extLst>
      <p:ext uri="{BB962C8B-B14F-4D97-AF65-F5344CB8AC3E}">
        <p14:creationId xmlns:p14="http://schemas.microsoft.com/office/powerpoint/2010/main" val="26520589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PE"/>
          </a:p>
        </p:txBody>
      </p:sp>
      <p:sp>
        <p:nvSpPr>
          <p:cNvPr id="3" name="Marcador de contenido 2"/>
          <p:cNvSpPr>
            <a:spLocks noGrp="1"/>
          </p:cNvSpPr>
          <p:nvPr>
            <p:ph idx="1"/>
          </p:nvPr>
        </p:nvSpPr>
        <p:spPr/>
        <p:txBody>
          <a:bodyPr>
            <a:normAutofit/>
          </a:bodyPr>
          <a:lstStyle/>
          <a:p>
            <a:r>
              <a:rPr lang="es-PE" dirty="0"/>
              <a:t>     g) Participar, cuando sean seleccionados, en las actividades de formación en servicio que se desarrollen en instituciones o redes educativas, Unidades de Gestión Educativa Local, Direcciones Regionales de Educación o Ministerio de Educación.</a:t>
            </a:r>
          </a:p>
          <a:p>
            <a:r>
              <a:rPr lang="es-PE" dirty="0"/>
              <a:t>     h) Presentarse a las evaluaciones previstas en la Carrera Pública Magisterial y a las que determinen las autoridades de la institución educativa o las entidades competentes.</a:t>
            </a:r>
            <a:r>
              <a:rPr lang="es-PE" b="1" dirty="0"/>
              <a:t>(*) </a:t>
            </a:r>
            <a:endParaRPr lang="es-PE" dirty="0"/>
          </a:p>
          <a:p>
            <a:endParaRPr lang="es-PE" dirty="0"/>
          </a:p>
        </p:txBody>
      </p:sp>
    </p:spTree>
    <p:extLst>
      <p:ext uri="{BB962C8B-B14F-4D97-AF65-F5344CB8AC3E}">
        <p14:creationId xmlns:p14="http://schemas.microsoft.com/office/powerpoint/2010/main" val="26725859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210614" y="901521"/>
            <a:ext cx="9685983" cy="4974347"/>
          </a:xfrm>
          <a:solidFill>
            <a:schemeClr val="bg1"/>
          </a:solidFill>
        </p:spPr>
        <p:txBody>
          <a:bodyPr>
            <a:normAutofit fontScale="70000" lnSpcReduction="20000"/>
          </a:bodyPr>
          <a:lstStyle/>
          <a:p>
            <a:r>
              <a:rPr lang="es-PE" dirty="0"/>
              <a:t>     i) Ejercer la docencia en armonía con los comportamientos éticos y cívicos, sin realizar ningún tipo de discriminación por motivos de origen, raza, sexo, idioma, religión, opinión, condición económica o de cualquier otra índole.</a:t>
            </a:r>
          </a:p>
          <a:p>
            <a:r>
              <a:rPr lang="es-PE" dirty="0"/>
              <a:t>     j) Conocer, valorar y respetar las culturas locales, en el ámbito nacional, y la lengua originaria.</a:t>
            </a:r>
          </a:p>
          <a:p>
            <a:r>
              <a:rPr lang="es-PE" dirty="0"/>
              <a:t>     k) Contribuir a la afirmación y desarrollo cultural y ciudadano de los miembros de la institución educativa de la comunidad local y regional.</a:t>
            </a:r>
          </a:p>
          <a:p>
            <a:r>
              <a:rPr lang="es-PE" dirty="0"/>
              <a:t>     l) Informar a los padres de familia sobre el desempeño escolar de sus hijos y dialogar con ellos sobre los objetivos educativos y la estrategia pedagógica, estimulando su compromiso con el proceso de aprendizaje.</a:t>
            </a:r>
          </a:p>
          <a:p>
            <a:r>
              <a:rPr lang="es-PE" dirty="0"/>
              <a:t>     m) Cuidar, hacer uso óptimo y rendir cuentas de los bienes a su cargo que pertenezcan a la institución educativa.</a:t>
            </a:r>
          </a:p>
          <a:p>
            <a:r>
              <a:rPr lang="es-PE" dirty="0"/>
              <a:t>     n) Asegurar que sus actividades profesionales se fundamenten en el respeto mutuo, la práctica de los derechos humanos, la Constitución Política del Perú, la solidaridad, la tolerancia y el desarrollo de una cultura de paz y democrática.</a:t>
            </a:r>
          </a:p>
          <a:p>
            <a:r>
              <a:rPr lang="es-PE" dirty="0"/>
              <a:t>     o) Coadyuvar al trabajo en equipo de los profesores de la institución educativa y, si fuera el caso, de las instancias de gestión educativa descentralizada.</a:t>
            </a:r>
          </a:p>
          <a:p>
            <a:r>
              <a:rPr lang="es-PE" dirty="0"/>
              <a:t>     p) Participar en los sistemas tutoriales que desarrolle la institución educativa.</a:t>
            </a:r>
          </a:p>
          <a:p>
            <a:r>
              <a:rPr lang="es-PE" dirty="0"/>
              <a:t>     q) Otros que se desprendan de la presente ley o de otras normas específicas de la materia.</a:t>
            </a:r>
          </a:p>
          <a:p>
            <a:endParaRPr lang="es-PE" dirty="0"/>
          </a:p>
        </p:txBody>
      </p:sp>
    </p:spTree>
    <p:extLst>
      <p:ext uri="{BB962C8B-B14F-4D97-AF65-F5344CB8AC3E}">
        <p14:creationId xmlns:p14="http://schemas.microsoft.com/office/powerpoint/2010/main" val="185288855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ánico">
  <a:themeElements>
    <a:clrScheme name="Rojo naranja">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rgánico">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ánico">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1573</TotalTime>
  <Words>1109</Words>
  <Application>Microsoft Office PowerPoint</Application>
  <PresentationFormat>Panorámica</PresentationFormat>
  <Paragraphs>68</Paragraphs>
  <Slides>16</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16</vt:i4>
      </vt:variant>
    </vt:vector>
  </HeadingPairs>
  <TitlesOfParts>
    <vt:vector size="20" baseType="lpstr">
      <vt:lpstr>Arial</vt:lpstr>
      <vt:lpstr>Garamond</vt:lpstr>
      <vt:lpstr>Wingdings</vt:lpstr>
      <vt:lpstr>Orgánico</vt:lpstr>
      <vt:lpstr>Presentación de PowerPoint</vt:lpstr>
      <vt:lpstr>La Potestad Sancionadora Especial o Disciplinaria</vt:lpstr>
      <vt:lpstr>Sanciones</vt:lpstr>
      <vt:lpstr>Personal pasible de sanción</vt:lpstr>
      <vt:lpstr>Faltas administrativas disciplinarias</vt:lpstr>
      <vt:lpstr>Asimismo, el artículo 88.1 del Reglamento de la LRM considera como conductas que pueden ser investigadas y sancionadas por el director/a, las siguientes </vt:lpstr>
      <vt:lpstr>     Artículo 40. Deberes      Los profesores deben: </vt:lpstr>
      <vt:lpstr>Presentación de PowerPoint</vt:lpstr>
      <vt:lpstr>Presentación de PowerPoint</vt:lpstr>
      <vt:lpstr>DERECHOS DE LOS DENUNCIADOS O IMPUTADOS</vt:lpstr>
      <vt:lpstr>Presentación de PowerPoint</vt:lpstr>
      <vt:lpstr>PROCEDIMIENTO </vt:lpstr>
      <vt:lpstr>Ejemplo :</vt:lpstr>
      <vt:lpstr>Presentación de PowerPoint</vt:lpstr>
      <vt:lpstr>Presentación de PowerPoint</vt:lpstr>
      <vt:lpstr>Presentación de PowerPoint</vt:lpstr>
    </vt:vector>
  </TitlesOfParts>
  <Company>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Full name</dc:creator>
  <cp:lastModifiedBy>Full name</cp:lastModifiedBy>
  <cp:revision>33</cp:revision>
  <dcterms:created xsi:type="dcterms:W3CDTF">2018-02-25T04:37:16Z</dcterms:created>
  <dcterms:modified xsi:type="dcterms:W3CDTF">2018-02-26T06:50:54Z</dcterms:modified>
</cp:coreProperties>
</file>