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8"/>
  </p:notesMasterIdLst>
  <p:sldIdLst>
    <p:sldId id="348" r:id="rId2"/>
    <p:sldId id="347" r:id="rId3"/>
    <p:sldId id="344" r:id="rId4"/>
    <p:sldId id="346" r:id="rId5"/>
    <p:sldId id="319" r:id="rId6"/>
    <p:sldId id="269" r:id="rId7"/>
  </p:sldIdLst>
  <p:sldSz cx="12192000" cy="6858000"/>
  <p:notesSz cx="7104063" cy="10234613"/>
  <p:defaultText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6445B"/>
    <a:srgbClr val="FFCC00"/>
    <a:srgbClr val="E6493E"/>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29" autoAdjust="0"/>
    <p:restoredTop sz="94660"/>
  </p:normalViewPr>
  <p:slideViewPr>
    <p:cSldViewPr snapToGrid="0">
      <p:cViewPr varScale="1">
        <p:scale>
          <a:sx n="84" d="100"/>
          <a:sy n="84" d="100"/>
        </p:scale>
        <p:origin x="763"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lang="es-PE"/>
          </a:p>
        </p:txBody>
      </p:sp>
      <p:sp>
        <p:nvSpPr>
          <p:cNvPr id="3" name="Marcador de fecha 2"/>
          <p:cNvSpPr>
            <a:spLocks noGrp="1"/>
          </p:cNvSpPr>
          <p:nvPr>
            <p:ph type="dt" idx="1"/>
          </p:nvPr>
        </p:nvSpPr>
        <p:spPr>
          <a:xfrm>
            <a:off x="4023992" y="0"/>
            <a:ext cx="3078427" cy="513508"/>
          </a:xfrm>
          <a:prstGeom prst="rect">
            <a:avLst/>
          </a:prstGeom>
        </p:spPr>
        <p:txBody>
          <a:bodyPr vert="horz" lIns="99075" tIns="49538" rIns="99075" bIns="49538" rtlCol="0"/>
          <a:lstStyle>
            <a:lvl1pPr algn="r">
              <a:defRPr sz="1300"/>
            </a:lvl1pPr>
          </a:lstStyle>
          <a:p>
            <a:fld id="{14BA624F-311E-49B9-8631-76FC154D5396}" type="datetimeFigureOut">
              <a:rPr lang="es-PE" smtClean="0"/>
              <a:t>26/02/2018</a:t>
            </a:fld>
            <a:endParaRPr lang="es-PE"/>
          </a:p>
        </p:txBody>
      </p:sp>
      <p:sp>
        <p:nvSpPr>
          <p:cNvPr id="4" name="Marcador de imagen de diapositiva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9075" tIns="49538" rIns="99075" bIns="49538" rtlCol="0" anchor="ctr"/>
          <a:lstStyle/>
          <a:p>
            <a:endParaRPr lang="es-PE"/>
          </a:p>
        </p:txBody>
      </p:sp>
      <p:sp>
        <p:nvSpPr>
          <p:cNvPr id="5" name="Marcador de notas 4"/>
          <p:cNvSpPr>
            <a:spLocks noGrp="1"/>
          </p:cNvSpPr>
          <p:nvPr>
            <p:ph type="body" sz="quarter" idx="3"/>
          </p:nvPr>
        </p:nvSpPr>
        <p:spPr>
          <a:xfrm>
            <a:off x="710407" y="4925407"/>
            <a:ext cx="5683250" cy="4029879"/>
          </a:xfrm>
          <a:prstGeom prst="rect">
            <a:avLst/>
          </a:prstGeom>
        </p:spPr>
        <p:txBody>
          <a:bodyPr vert="horz" lIns="99075" tIns="49538" rIns="99075" bIns="49538"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6" name="Marcador de pie de página 5"/>
          <p:cNvSpPr>
            <a:spLocks noGrp="1"/>
          </p:cNvSpPr>
          <p:nvPr>
            <p:ph type="ftr" sz="quarter" idx="4"/>
          </p:nvPr>
        </p:nvSpPr>
        <p:spPr>
          <a:xfrm>
            <a:off x="0" y="9721107"/>
            <a:ext cx="3078427" cy="513507"/>
          </a:xfrm>
          <a:prstGeom prst="rect">
            <a:avLst/>
          </a:prstGeom>
        </p:spPr>
        <p:txBody>
          <a:bodyPr vert="horz" lIns="99075" tIns="49538" rIns="99075" bIns="49538" rtlCol="0" anchor="b"/>
          <a:lstStyle>
            <a:lvl1pPr algn="l">
              <a:defRPr sz="1300"/>
            </a:lvl1pPr>
          </a:lstStyle>
          <a:p>
            <a:endParaRPr lang="es-PE"/>
          </a:p>
        </p:txBody>
      </p:sp>
      <p:sp>
        <p:nvSpPr>
          <p:cNvPr id="7" name="Marcador de número de diapositiva 6"/>
          <p:cNvSpPr>
            <a:spLocks noGrp="1"/>
          </p:cNvSpPr>
          <p:nvPr>
            <p:ph type="sldNum" sz="quarter" idx="5"/>
          </p:nvPr>
        </p:nvSpPr>
        <p:spPr>
          <a:xfrm>
            <a:off x="4023992" y="9721107"/>
            <a:ext cx="3078427" cy="513507"/>
          </a:xfrm>
          <a:prstGeom prst="rect">
            <a:avLst/>
          </a:prstGeom>
        </p:spPr>
        <p:txBody>
          <a:bodyPr vert="horz" lIns="99075" tIns="49538" rIns="99075" bIns="49538" rtlCol="0" anchor="b"/>
          <a:lstStyle>
            <a:lvl1pPr algn="r">
              <a:defRPr sz="1300"/>
            </a:lvl1pPr>
          </a:lstStyle>
          <a:p>
            <a:fld id="{280FBA78-B517-4A5B-BD74-C21D4AD441F2}" type="slidenum">
              <a:rPr lang="es-PE" smtClean="0"/>
              <a:t>‹Nº›</a:t>
            </a:fld>
            <a:endParaRPr lang="es-PE"/>
          </a:p>
        </p:txBody>
      </p:sp>
    </p:spTree>
    <p:extLst>
      <p:ext uri="{BB962C8B-B14F-4D97-AF65-F5344CB8AC3E}">
        <p14:creationId xmlns:p14="http://schemas.microsoft.com/office/powerpoint/2010/main" val="33372400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PE"/>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PE"/>
          </a:p>
        </p:txBody>
      </p:sp>
      <p:sp>
        <p:nvSpPr>
          <p:cNvPr id="4" name="Marcador de fecha 3"/>
          <p:cNvSpPr>
            <a:spLocks noGrp="1"/>
          </p:cNvSpPr>
          <p:nvPr>
            <p:ph type="dt" sz="half" idx="10"/>
          </p:nvPr>
        </p:nvSpPr>
        <p:spPr/>
        <p:txBody>
          <a:bodyPr/>
          <a:lstStyle/>
          <a:p>
            <a:fld id="{55DCF52A-D922-4732-81F4-F89097394362}" type="datetimeFigureOut">
              <a:rPr lang="es-PE" smtClean="0"/>
              <a:t>26/02/2018</a:t>
            </a:fld>
            <a:endParaRPr lang="es-PE"/>
          </a:p>
        </p:txBody>
      </p:sp>
      <p:sp>
        <p:nvSpPr>
          <p:cNvPr id="5" name="Marcador de pie de página 4"/>
          <p:cNvSpPr>
            <a:spLocks noGrp="1"/>
          </p:cNvSpPr>
          <p:nvPr>
            <p:ph type="ftr" sz="quarter" idx="11"/>
          </p:nvPr>
        </p:nvSpPr>
        <p:spPr/>
        <p:txBody>
          <a:bodyPr/>
          <a:lstStyle/>
          <a:p>
            <a:endParaRPr lang="es-PE"/>
          </a:p>
        </p:txBody>
      </p:sp>
      <p:sp>
        <p:nvSpPr>
          <p:cNvPr id="6" name="Marcador de número de diapositiva 5"/>
          <p:cNvSpPr>
            <a:spLocks noGrp="1"/>
          </p:cNvSpPr>
          <p:nvPr>
            <p:ph type="sldNum" sz="quarter" idx="12"/>
          </p:nvPr>
        </p:nvSpPr>
        <p:spPr/>
        <p:txBody>
          <a:bodyPr/>
          <a:lstStyle/>
          <a:p>
            <a:fld id="{E6497D92-A340-4A9F-B10D-083BC21CD4CF}" type="slidenum">
              <a:rPr lang="es-PE" smtClean="0"/>
              <a:t>‹Nº›</a:t>
            </a:fld>
            <a:endParaRPr lang="es-PE"/>
          </a:p>
        </p:txBody>
      </p:sp>
    </p:spTree>
    <p:extLst>
      <p:ext uri="{BB962C8B-B14F-4D97-AF65-F5344CB8AC3E}">
        <p14:creationId xmlns:p14="http://schemas.microsoft.com/office/powerpoint/2010/main" val="24266896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PE"/>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Marcador de fecha 3"/>
          <p:cNvSpPr>
            <a:spLocks noGrp="1"/>
          </p:cNvSpPr>
          <p:nvPr>
            <p:ph type="dt" sz="half" idx="10"/>
          </p:nvPr>
        </p:nvSpPr>
        <p:spPr/>
        <p:txBody>
          <a:bodyPr/>
          <a:lstStyle/>
          <a:p>
            <a:fld id="{55DCF52A-D922-4732-81F4-F89097394362}" type="datetimeFigureOut">
              <a:rPr lang="es-PE" smtClean="0"/>
              <a:t>26/02/2018</a:t>
            </a:fld>
            <a:endParaRPr lang="es-PE"/>
          </a:p>
        </p:txBody>
      </p:sp>
      <p:sp>
        <p:nvSpPr>
          <p:cNvPr id="5" name="Marcador de pie de página 4"/>
          <p:cNvSpPr>
            <a:spLocks noGrp="1"/>
          </p:cNvSpPr>
          <p:nvPr>
            <p:ph type="ftr" sz="quarter" idx="11"/>
          </p:nvPr>
        </p:nvSpPr>
        <p:spPr/>
        <p:txBody>
          <a:bodyPr/>
          <a:lstStyle/>
          <a:p>
            <a:endParaRPr lang="es-PE"/>
          </a:p>
        </p:txBody>
      </p:sp>
      <p:sp>
        <p:nvSpPr>
          <p:cNvPr id="6" name="Marcador de número de diapositiva 5"/>
          <p:cNvSpPr>
            <a:spLocks noGrp="1"/>
          </p:cNvSpPr>
          <p:nvPr>
            <p:ph type="sldNum" sz="quarter" idx="12"/>
          </p:nvPr>
        </p:nvSpPr>
        <p:spPr/>
        <p:txBody>
          <a:bodyPr/>
          <a:lstStyle/>
          <a:p>
            <a:fld id="{E6497D92-A340-4A9F-B10D-083BC21CD4CF}" type="slidenum">
              <a:rPr lang="es-PE" smtClean="0"/>
              <a:t>‹Nº›</a:t>
            </a:fld>
            <a:endParaRPr lang="es-PE"/>
          </a:p>
        </p:txBody>
      </p:sp>
    </p:spTree>
    <p:extLst>
      <p:ext uri="{BB962C8B-B14F-4D97-AF65-F5344CB8AC3E}">
        <p14:creationId xmlns:p14="http://schemas.microsoft.com/office/powerpoint/2010/main" val="1938467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PE"/>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Marcador de fecha 3"/>
          <p:cNvSpPr>
            <a:spLocks noGrp="1"/>
          </p:cNvSpPr>
          <p:nvPr>
            <p:ph type="dt" sz="half" idx="10"/>
          </p:nvPr>
        </p:nvSpPr>
        <p:spPr/>
        <p:txBody>
          <a:bodyPr/>
          <a:lstStyle/>
          <a:p>
            <a:fld id="{55DCF52A-D922-4732-81F4-F89097394362}" type="datetimeFigureOut">
              <a:rPr lang="es-PE" smtClean="0"/>
              <a:t>26/02/2018</a:t>
            </a:fld>
            <a:endParaRPr lang="es-PE"/>
          </a:p>
        </p:txBody>
      </p:sp>
      <p:sp>
        <p:nvSpPr>
          <p:cNvPr id="5" name="Marcador de pie de página 4"/>
          <p:cNvSpPr>
            <a:spLocks noGrp="1"/>
          </p:cNvSpPr>
          <p:nvPr>
            <p:ph type="ftr" sz="quarter" idx="11"/>
          </p:nvPr>
        </p:nvSpPr>
        <p:spPr/>
        <p:txBody>
          <a:bodyPr/>
          <a:lstStyle/>
          <a:p>
            <a:endParaRPr lang="es-PE"/>
          </a:p>
        </p:txBody>
      </p:sp>
      <p:sp>
        <p:nvSpPr>
          <p:cNvPr id="6" name="Marcador de número de diapositiva 5"/>
          <p:cNvSpPr>
            <a:spLocks noGrp="1"/>
          </p:cNvSpPr>
          <p:nvPr>
            <p:ph type="sldNum" sz="quarter" idx="12"/>
          </p:nvPr>
        </p:nvSpPr>
        <p:spPr/>
        <p:txBody>
          <a:bodyPr/>
          <a:lstStyle/>
          <a:p>
            <a:fld id="{E6497D92-A340-4A9F-B10D-083BC21CD4CF}" type="slidenum">
              <a:rPr lang="es-PE" smtClean="0"/>
              <a:t>‹Nº›</a:t>
            </a:fld>
            <a:endParaRPr lang="es-PE"/>
          </a:p>
        </p:txBody>
      </p:sp>
    </p:spTree>
    <p:extLst>
      <p:ext uri="{BB962C8B-B14F-4D97-AF65-F5344CB8AC3E}">
        <p14:creationId xmlns:p14="http://schemas.microsoft.com/office/powerpoint/2010/main" val="904398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ítulo y objetos">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ln>
            <a:solidFill>
              <a:srgbClr val="64BAD8"/>
            </a:solidFill>
          </a:ln>
        </p:spPr>
      </p:pic>
      <p:pic>
        <p:nvPicPr>
          <p:cNvPr id="8" name="Imagen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87423" y="166597"/>
            <a:ext cx="1612793" cy="298624"/>
          </a:xfrm>
          <a:prstGeom prst="rect">
            <a:avLst/>
          </a:prstGeom>
        </p:spPr>
      </p:pic>
      <p:sp>
        <p:nvSpPr>
          <p:cNvPr id="10" name="Rectángulo 9"/>
          <p:cNvSpPr/>
          <p:nvPr userDrawn="1"/>
        </p:nvSpPr>
        <p:spPr>
          <a:xfrm>
            <a:off x="336884" y="625642"/>
            <a:ext cx="11558337" cy="58714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Tree>
    <p:extLst>
      <p:ext uri="{BB962C8B-B14F-4D97-AF65-F5344CB8AC3E}">
        <p14:creationId xmlns:p14="http://schemas.microsoft.com/office/powerpoint/2010/main" val="222856089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PE"/>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Marcador de fecha 3"/>
          <p:cNvSpPr>
            <a:spLocks noGrp="1"/>
          </p:cNvSpPr>
          <p:nvPr>
            <p:ph type="dt" sz="half" idx="10"/>
          </p:nvPr>
        </p:nvSpPr>
        <p:spPr/>
        <p:txBody>
          <a:bodyPr/>
          <a:lstStyle/>
          <a:p>
            <a:fld id="{55DCF52A-D922-4732-81F4-F89097394362}" type="datetimeFigureOut">
              <a:rPr lang="es-PE" smtClean="0"/>
              <a:t>26/02/2018</a:t>
            </a:fld>
            <a:endParaRPr lang="es-PE"/>
          </a:p>
        </p:txBody>
      </p:sp>
      <p:sp>
        <p:nvSpPr>
          <p:cNvPr id="5" name="Marcador de pie de página 4"/>
          <p:cNvSpPr>
            <a:spLocks noGrp="1"/>
          </p:cNvSpPr>
          <p:nvPr>
            <p:ph type="ftr" sz="quarter" idx="11"/>
          </p:nvPr>
        </p:nvSpPr>
        <p:spPr/>
        <p:txBody>
          <a:bodyPr/>
          <a:lstStyle/>
          <a:p>
            <a:endParaRPr lang="es-PE"/>
          </a:p>
        </p:txBody>
      </p:sp>
      <p:sp>
        <p:nvSpPr>
          <p:cNvPr id="6" name="Marcador de número de diapositiva 5"/>
          <p:cNvSpPr>
            <a:spLocks noGrp="1"/>
          </p:cNvSpPr>
          <p:nvPr>
            <p:ph type="sldNum" sz="quarter" idx="12"/>
          </p:nvPr>
        </p:nvSpPr>
        <p:spPr/>
        <p:txBody>
          <a:bodyPr/>
          <a:lstStyle/>
          <a:p>
            <a:fld id="{E6497D92-A340-4A9F-B10D-083BC21CD4CF}" type="slidenum">
              <a:rPr lang="es-PE" smtClean="0"/>
              <a:t>‹Nº›</a:t>
            </a:fld>
            <a:endParaRPr lang="es-PE"/>
          </a:p>
        </p:txBody>
      </p:sp>
    </p:spTree>
    <p:extLst>
      <p:ext uri="{BB962C8B-B14F-4D97-AF65-F5344CB8AC3E}">
        <p14:creationId xmlns:p14="http://schemas.microsoft.com/office/powerpoint/2010/main" val="14283964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PE"/>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fld id="{55DCF52A-D922-4732-81F4-F89097394362}" type="datetimeFigureOut">
              <a:rPr lang="es-PE" smtClean="0"/>
              <a:t>26/02/2018</a:t>
            </a:fld>
            <a:endParaRPr lang="es-PE"/>
          </a:p>
        </p:txBody>
      </p:sp>
      <p:sp>
        <p:nvSpPr>
          <p:cNvPr id="5" name="Marcador de pie de página 4"/>
          <p:cNvSpPr>
            <a:spLocks noGrp="1"/>
          </p:cNvSpPr>
          <p:nvPr>
            <p:ph type="ftr" sz="quarter" idx="11"/>
          </p:nvPr>
        </p:nvSpPr>
        <p:spPr/>
        <p:txBody>
          <a:bodyPr/>
          <a:lstStyle/>
          <a:p>
            <a:endParaRPr lang="es-PE"/>
          </a:p>
        </p:txBody>
      </p:sp>
      <p:sp>
        <p:nvSpPr>
          <p:cNvPr id="6" name="Marcador de número de diapositiva 5"/>
          <p:cNvSpPr>
            <a:spLocks noGrp="1"/>
          </p:cNvSpPr>
          <p:nvPr>
            <p:ph type="sldNum" sz="quarter" idx="12"/>
          </p:nvPr>
        </p:nvSpPr>
        <p:spPr/>
        <p:txBody>
          <a:bodyPr/>
          <a:lstStyle/>
          <a:p>
            <a:fld id="{E6497D92-A340-4A9F-B10D-083BC21CD4CF}" type="slidenum">
              <a:rPr lang="es-PE" smtClean="0"/>
              <a:t>‹Nº›</a:t>
            </a:fld>
            <a:endParaRPr lang="es-PE"/>
          </a:p>
        </p:txBody>
      </p:sp>
    </p:spTree>
    <p:extLst>
      <p:ext uri="{BB962C8B-B14F-4D97-AF65-F5344CB8AC3E}">
        <p14:creationId xmlns:p14="http://schemas.microsoft.com/office/powerpoint/2010/main" val="376662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PE"/>
          </a:p>
        </p:txBody>
      </p:sp>
      <p:sp>
        <p:nvSpPr>
          <p:cNvPr id="3" name="Marcador de contenido 2"/>
          <p:cNvSpPr>
            <a:spLocks noGrp="1"/>
          </p:cNvSpPr>
          <p:nvPr>
            <p:ph sz="half" idx="1"/>
          </p:nvPr>
        </p:nvSpPr>
        <p:spPr>
          <a:xfrm>
            <a:off x="838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Marcador de contenido 3"/>
          <p:cNvSpPr>
            <a:spLocks noGrp="1"/>
          </p:cNvSpPr>
          <p:nvPr>
            <p:ph sz="half" idx="2"/>
          </p:nvPr>
        </p:nvSpPr>
        <p:spPr>
          <a:xfrm>
            <a:off x="6172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5" name="Marcador de fecha 4"/>
          <p:cNvSpPr>
            <a:spLocks noGrp="1"/>
          </p:cNvSpPr>
          <p:nvPr>
            <p:ph type="dt" sz="half" idx="10"/>
          </p:nvPr>
        </p:nvSpPr>
        <p:spPr/>
        <p:txBody>
          <a:bodyPr/>
          <a:lstStyle/>
          <a:p>
            <a:fld id="{55DCF52A-D922-4732-81F4-F89097394362}" type="datetimeFigureOut">
              <a:rPr lang="es-PE" smtClean="0"/>
              <a:t>26/02/2018</a:t>
            </a:fld>
            <a:endParaRPr lang="es-PE"/>
          </a:p>
        </p:txBody>
      </p:sp>
      <p:sp>
        <p:nvSpPr>
          <p:cNvPr id="6" name="Marcador de pie de página 5"/>
          <p:cNvSpPr>
            <a:spLocks noGrp="1"/>
          </p:cNvSpPr>
          <p:nvPr>
            <p:ph type="ftr" sz="quarter" idx="11"/>
          </p:nvPr>
        </p:nvSpPr>
        <p:spPr/>
        <p:txBody>
          <a:bodyPr/>
          <a:lstStyle/>
          <a:p>
            <a:endParaRPr lang="es-PE"/>
          </a:p>
        </p:txBody>
      </p:sp>
      <p:sp>
        <p:nvSpPr>
          <p:cNvPr id="7" name="Marcador de número de diapositiva 6"/>
          <p:cNvSpPr>
            <a:spLocks noGrp="1"/>
          </p:cNvSpPr>
          <p:nvPr>
            <p:ph type="sldNum" sz="quarter" idx="12"/>
          </p:nvPr>
        </p:nvSpPr>
        <p:spPr/>
        <p:txBody>
          <a:bodyPr/>
          <a:lstStyle/>
          <a:p>
            <a:fld id="{E6497D92-A340-4A9F-B10D-083BC21CD4CF}" type="slidenum">
              <a:rPr lang="es-PE" smtClean="0"/>
              <a:t>‹Nº›</a:t>
            </a:fld>
            <a:endParaRPr lang="es-PE"/>
          </a:p>
        </p:txBody>
      </p:sp>
    </p:spTree>
    <p:extLst>
      <p:ext uri="{BB962C8B-B14F-4D97-AF65-F5344CB8AC3E}">
        <p14:creationId xmlns:p14="http://schemas.microsoft.com/office/powerpoint/2010/main" val="31276584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PE"/>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7" name="Marcador de fecha 6"/>
          <p:cNvSpPr>
            <a:spLocks noGrp="1"/>
          </p:cNvSpPr>
          <p:nvPr>
            <p:ph type="dt" sz="half" idx="10"/>
          </p:nvPr>
        </p:nvSpPr>
        <p:spPr/>
        <p:txBody>
          <a:bodyPr/>
          <a:lstStyle/>
          <a:p>
            <a:fld id="{55DCF52A-D922-4732-81F4-F89097394362}" type="datetimeFigureOut">
              <a:rPr lang="es-PE" smtClean="0"/>
              <a:t>26/02/2018</a:t>
            </a:fld>
            <a:endParaRPr lang="es-PE"/>
          </a:p>
        </p:txBody>
      </p:sp>
      <p:sp>
        <p:nvSpPr>
          <p:cNvPr id="8" name="Marcador de pie de página 7"/>
          <p:cNvSpPr>
            <a:spLocks noGrp="1"/>
          </p:cNvSpPr>
          <p:nvPr>
            <p:ph type="ftr" sz="quarter" idx="11"/>
          </p:nvPr>
        </p:nvSpPr>
        <p:spPr/>
        <p:txBody>
          <a:bodyPr/>
          <a:lstStyle/>
          <a:p>
            <a:endParaRPr lang="es-PE"/>
          </a:p>
        </p:txBody>
      </p:sp>
      <p:sp>
        <p:nvSpPr>
          <p:cNvPr id="9" name="Marcador de número de diapositiva 8"/>
          <p:cNvSpPr>
            <a:spLocks noGrp="1"/>
          </p:cNvSpPr>
          <p:nvPr>
            <p:ph type="sldNum" sz="quarter" idx="12"/>
          </p:nvPr>
        </p:nvSpPr>
        <p:spPr/>
        <p:txBody>
          <a:bodyPr/>
          <a:lstStyle/>
          <a:p>
            <a:fld id="{E6497D92-A340-4A9F-B10D-083BC21CD4CF}" type="slidenum">
              <a:rPr lang="es-PE" smtClean="0"/>
              <a:t>‹Nº›</a:t>
            </a:fld>
            <a:endParaRPr lang="es-PE"/>
          </a:p>
        </p:txBody>
      </p:sp>
    </p:spTree>
    <p:extLst>
      <p:ext uri="{BB962C8B-B14F-4D97-AF65-F5344CB8AC3E}">
        <p14:creationId xmlns:p14="http://schemas.microsoft.com/office/powerpoint/2010/main" val="8669189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PE"/>
          </a:p>
        </p:txBody>
      </p:sp>
      <p:sp>
        <p:nvSpPr>
          <p:cNvPr id="3" name="Marcador de fecha 2"/>
          <p:cNvSpPr>
            <a:spLocks noGrp="1"/>
          </p:cNvSpPr>
          <p:nvPr>
            <p:ph type="dt" sz="half" idx="10"/>
          </p:nvPr>
        </p:nvSpPr>
        <p:spPr/>
        <p:txBody>
          <a:bodyPr/>
          <a:lstStyle/>
          <a:p>
            <a:fld id="{55DCF52A-D922-4732-81F4-F89097394362}" type="datetimeFigureOut">
              <a:rPr lang="es-PE" smtClean="0"/>
              <a:t>26/02/2018</a:t>
            </a:fld>
            <a:endParaRPr lang="es-PE"/>
          </a:p>
        </p:txBody>
      </p:sp>
      <p:sp>
        <p:nvSpPr>
          <p:cNvPr id="4" name="Marcador de pie de página 3"/>
          <p:cNvSpPr>
            <a:spLocks noGrp="1"/>
          </p:cNvSpPr>
          <p:nvPr>
            <p:ph type="ftr" sz="quarter" idx="11"/>
          </p:nvPr>
        </p:nvSpPr>
        <p:spPr/>
        <p:txBody>
          <a:bodyPr/>
          <a:lstStyle/>
          <a:p>
            <a:endParaRPr lang="es-PE"/>
          </a:p>
        </p:txBody>
      </p:sp>
      <p:sp>
        <p:nvSpPr>
          <p:cNvPr id="5" name="Marcador de número de diapositiva 4"/>
          <p:cNvSpPr>
            <a:spLocks noGrp="1"/>
          </p:cNvSpPr>
          <p:nvPr>
            <p:ph type="sldNum" sz="quarter" idx="12"/>
          </p:nvPr>
        </p:nvSpPr>
        <p:spPr/>
        <p:txBody>
          <a:bodyPr/>
          <a:lstStyle/>
          <a:p>
            <a:fld id="{E6497D92-A340-4A9F-B10D-083BC21CD4CF}" type="slidenum">
              <a:rPr lang="es-PE" smtClean="0"/>
              <a:t>‹Nº›</a:t>
            </a:fld>
            <a:endParaRPr lang="es-PE"/>
          </a:p>
        </p:txBody>
      </p:sp>
    </p:spTree>
    <p:extLst>
      <p:ext uri="{BB962C8B-B14F-4D97-AF65-F5344CB8AC3E}">
        <p14:creationId xmlns:p14="http://schemas.microsoft.com/office/powerpoint/2010/main" val="5082981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55DCF52A-D922-4732-81F4-F89097394362}" type="datetimeFigureOut">
              <a:rPr lang="es-PE" smtClean="0"/>
              <a:t>26/02/2018</a:t>
            </a:fld>
            <a:endParaRPr lang="es-PE"/>
          </a:p>
        </p:txBody>
      </p:sp>
      <p:sp>
        <p:nvSpPr>
          <p:cNvPr id="3" name="Marcador de pie de página 2"/>
          <p:cNvSpPr>
            <a:spLocks noGrp="1"/>
          </p:cNvSpPr>
          <p:nvPr>
            <p:ph type="ftr" sz="quarter" idx="11"/>
          </p:nvPr>
        </p:nvSpPr>
        <p:spPr/>
        <p:txBody>
          <a:bodyPr/>
          <a:lstStyle/>
          <a:p>
            <a:endParaRPr lang="es-PE"/>
          </a:p>
        </p:txBody>
      </p:sp>
      <p:sp>
        <p:nvSpPr>
          <p:cNvPr id="4" name="Marcador de número de diapositiva 3"/>
          <p:cNvSpPr>
            <a:spLocks noGrp="1"/>
          </p:cNvSpPr>
          <p:nvPr>
            <p:ph type="sldNum" sz="quarter" idx="12"/>
          </p:nvPr>
        </p:nvSpPr>
        <p:spPr/>
        <p:txBody>
          <a:bodyPr/>
          <a:lstStyle/>
          <a:p>
            <a:fld id="{E6497D92-A340-4A9F-B10D-083BC21CD4CF}" type="slidenum">
              <a:rPr lang="es-PE" smtClean="0"/>
              <a:t>‹Nº›</a:t>
            </a:fld>
            <a:endParaRPr lang="es-PE"/>
          </a:p>
        </p:txBody>
      </p:sp>
    </p:spTree>
    <p:extLst>
      <p:ext uri="{BB962C8B-B14F-4D97-AF65-F5344CB8AC3E}">
        <p14:creationId xmlns:p14="http://schemas.microsoft.com/office/powerpoint/2010/main" val="10858569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PE"/>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55DCF52A-D922-4732-81F4-F89097394362}" type="datetimeFigureOut">
              <a:rPr lang="es-PE" smtClean="0"/>
              <a:t>26/02/2018</a:t>
            </a:fld>
            <a:endParaRPr lang="es-PE"/>
          </a:p>
        </p:txBody>
      </p:sp>
      <p:sp>
        <p:nvSpPr>
          <p:cNvPr id="6" name="Marcador de pie de página 5"/>
          <p:cNvSpPr>
            <a:spLocks noGrp="1"/>
          </p:cNvSpPr>
          <p:nvPr>
            <p:ph type="ftr" sz="quarter" idx="11"/>
          </p:nvPr>
        </p:nvSpPr>
        <p:spPr/>
        <p:txBody>
          <a:bodyPr/>
          <a:lstStyle/>
          <a:p>
            <a:endParaRPr lang="es-PE"/>
          </a:p>
        </p:txBody>
      </p:sp>
      <p:sp>
        <p:nvSpPr>
          <p:cNvPr id="7" name="Marcador de número de diapositiva 6"/>
          <p:cNvSpPr>
            <a:spLocks noGrp="1"/>
          </p:cNvSpPr>
          <p:nvPr>
            <p:ph type="sldNum" sz="quarter" idx="12"/>
          </p:nvPr>
        </p:nvSpPr>
        <p:spPr/>
        <p:txBody>
          <a:bodyPr/>
          <a:lstStyle/>
          <a:p>
            <a:fld id="{E6497D92-A340-4A9F-B10D-083BC21CD4CF}" type="slidenum">
              <a:rPr lang="es-PE" smtClean="0"/>
              <a:t>‹Nº›</a:t>
            </a:fld>
            <a:endParaRPr lang="es-PE"/>
          </a:p>
        </p:txBody>
      </p:sp>
    </p:spTree>
    <p:extLst>
      <p:ext uri="{BB962C8B-B14F-4D97-AF65-F5344CB8AC3E}">
        <p14:creationId xmlns:p14="http://schemas.microsoft.com/office/powerpoint/2010/main" val="29352231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PE"/>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PE"/>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55DCF52A-D922-4732-81F4-F89097394362}" type="datetimeFigureOut">
              <a:rPr lang="es-PE" smtClean="0"/>
              <a:t>26/02/2018</a:t>
            </a:fld>
            <a:endParaRPr lang="es-PE"/>
          </a:p>
        </p:txBody>
      </p:sp>
      <p:sp>
        <p:nvSpPr>
          <p:cNvPr id="6" name="Marcador de pie de página 5"/>
          <p:cNvSpPr>
            <a:spLocks noGrp="1"/>
          </p:cNvSpPr>
          <p:nvPr>
            <p:ph type="ftr" sz="quarter" idx="11"/>
          </p:nvPr>
        </p:nvSpPr>
        <p:spPr/>
        <p:txBody>
          <a:bodyPr/>
          <a:lstStyle/>
          <a:p>
            <a:endParaRPr lang="es-PE"/>
          </a:p>
        </p:txBody>
      </p:sp>
      <p:sp>
        <p:nvSpPr>
          <p:cNvPr id="7" name="Marcador de número de diapositiva 6"/>
          <p:cNvSpPr>
            <a:spLocks noGrp="1"/>
          </p:cNvSpPr>
          <p:nvPr>
            <p:ph type="sldNum" sz="quarter" idx="12"/>
          </p:nvPr>
        </p:nvSpPr>
        <p:spPr/>
        <p:txBody>
          <a:bodyPr/>
          <a:lstStyle/>
          <a:p>
            <a:fld id="{E6497D92-A340-4A9F-B10D-083BC21CD4CF}" type="slidenum">
              <a:rPr lang="es-PE" smtClean="0"/>
              <a:t>‹Nº›</a:t>
            </a:fld>
            <a:endParaRPr lang="es-PE"/>
          </a:p>
        </p:txBody>
      </p:sp>
    </p:spTree>
    <p:extLst>
      <p:ext uri="{BB962C8B-B14F-4D97-AF65-F5344CB8AC3E}">
        <p14:creationId xmlns:p14="http://schemas.microsoft.com/office/powerpoint/2010/main" val="3313294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PE"/>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DCF52A-D922-4732-81F4-F89097394362}" type="datetimeFigureOut">
              <a:rPr lang="es-PE" smtClean="0"/>
              <a:t>26/02/2018</a:t>
            </a:fld>
            <a:endParaRPr lang="es-PE"/>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PE"/>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497D92-A340-4A9F-B10D-083BC21CD4CF}" type="slidenum">
              <a:rPr lang="es-PE" smtClean="0"/>
              <a:t>‹Nº›</a:t>
            </a:fld>
            <a:endParaRPr lang="es-PE"/>
          </a:p>
        </p:txBody>
      </p:sp>
    </p:spTree>
    <p:extLst>
      <p:ext uri="{BB962C8B-B14F-4D97-AF65-F5344CB8AC3E}">
        <p14:creationId xmlns:p14="http://schemas.microsoft.com/office/powerpoint/2010/main" val="291112816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7"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4512857" y="2272618"/>
            <a:ext cx="3429000" cy="1323439"/>
          </a:xfrm>
          <a:prstGeom prst="rect">
            <a:avLst/>
          </a:prstGeom>
          <a:noFill/>
        </p:spPr>
        <p:txBody>
          <a:bodyPr wrap="square" rtlCol="0">
            <a:spAutoFit/>
          </a:bodyPr>
          <a:lstStyle/>
          <a:p>
            <a:r>
              <a:rPr lang="es-PE" sz="8000" b="1" i="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NEXUS</a:t>
            </a:r>
            <a:endParaRPr lang="es-PE" sz="8000" b="1" i="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
        <p:nvSpPr>
          <p:cNvPr id="3" name="CuadroTexto 2"/>
          <p:cNvSpPr txBox="1"/>
          <p:nvPr/>
        </p:nvSpPr>
        <p:spPr>
          <a:xfrm>
            <a:off x="2102190" y="3596057"/>
            <a:ext cx="8250335" cy="523220"/>
          </a:xfrm>
          <a:prstGeom prst="rect">
            <a:avLst/>
          </a:prstGeom>
          <a:noFill/>
        </p:spPr>
        <p:txBody>
          <a:bodyPr wrap="none" rtlCol="0">
            <a:spAutoFit/>
          </a:bodyPr>
          <a:lstStyle/>
          <a:p>
            <a:r>
              <a:rPr lang="es-PE" sz="2800" b="1" dirty="0" smtClean="0">
                <a:ln w="9525">
                  <a:solidFill>
                    <a:schemeClr val="bg1"/>
                  </a:solidFill>
                  <a:prstDash val="solid"/>
                </a:ln>
                <a:effectLst>
                  <a:outerShdw blurRad="12700" dist="38100" dir="2700000" algn="tl" rotWithShape="0">
                    <a:schemeClr val="bg1">
                      <a:lumMod val="50000"/>
                    </a:schemeClr>
                  </a:outerShdw>
                </a:effectLst>
              </a:rPr>
              <a:t>SISTEMA DE ADMINISTRACION Y CONTROL DE PLAZAS</a:t>
            </a:r>
            <a:endParaRPr lang="es-PE" sz="2800" b="1" dirty="0">
              <a:ln w="9525">
                <a:solidFill>
                  <a:schemeClr val="bg1"/>
                </a:solidFill>
                <a:prstDash val="solid"/>
              </a:ln>
              <a:effectLst>
                <a:outerShdw blurRad="12700" dist="38100" dir="2700000" algn="tl" rotWithShape="0">
                  <a:schemeClr val="bg1">
                    <a:lumMod val="50000"/>
                  </a:schemeClr>
                </a:outerShdw>
              </a:effectLst>
            </a:endParaRPr>
          </a:p>
        </p:txBody>
      </p:sp>
    </p:spTree>
    <p:extLst>
      <p:ext uri="{BB962C8B-B14F-4D97-AF65-F5344CB8AC3E}">
        <p14:creationId xmlns:p14="http://schemas.microsoft.com/office/powerpoint/2010/main" val="20719857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035554" y="2350389"/>
            <a:ext cx="8322309" cy="3380104"/>
          </a:xfrm>
          <a:prstGeom prst="rect">
            <a:avLst/>
          </a:prstGeom>
        </p:spPr>
        <p:txBody>
          <a:bodyPr vert="horz" wrap="square" lIns="0" tIns="12700" rIns="0" bIns="0" rtlCol="0">
            <a:spAutoFit/>
          </a:bodyPr>
          <a:lstStyle/>
          <a:p>
            <a:pPr marL="355600" marR="5080" indent="-342900">
              <a:lnSpc>
                <a:spcPct val="100000"/>
              </a:lnSpc>
              <a:spcBef>
                <a:spcPts val="100"/>
              </a:spcBef>
              <a:buClr>
                <a:srgbClr val="FF0000"/>
              </a:buClr>
              <a:buFont typeface="Wingdings"/>
              <a:buChar char=""/>
              <a:tabLst>
                <a:tab pos="354965" algn="l"/>
                <a:tab pos="355600" algn="l"/>
              </a:tabLst>
            </a:pPr>
            <a:r>
              <a:rPr sz="2000" dirty="0">
                <a:latin typeface="Calibri"/>
                <a:cs typeface="Calibri"/>
              </a:rPr>
              <a:t>En </a:t>
            </a:r>
            <a:r>
              <a:rPr sz="2000" spc="-15" dirty="0">
                <a:latin typeface="Calibri"/>
                <a:cs typeface="Calibri"/>
              </a:rPr>
              <a:t>esta </a:t>
            </a:r>
            <a:r>
              <a:rPr sz="2000" spc="-10" dirty="0">
                <a:latin typeface="Calibri"/>
                <a:cs typeface="Calibri"/>
              </a:rPr>
              <a:t>etapa </a:t>
            </a:r>
            <a:r>
              <a:rPr sz="2000" spc="-5" dirty="0">
                <a:latin typeface="Calibri"/>
                <a:cs typeface="Calibri"/>
              </a:rPr>
              <a:t>se adjudica </a:t>
            </a:r>
            <a:r>
              <a:rPr sz="2000" spc="-10" dirty="0">
                <a:latin typeface="Calibri"/>
                <a:cs typeface="Calibri"/>
              </a:rPr>
              <a:t>las plazas vacantes </a:t>
            </a:r>
            <a:r>
              <a:rPr sz="2000" spc="-5" dirty="0">
                <a:latin typeface="Calibri"/>
                <a:cs typeface="Calibri"/>
              </a:rPr>
              <a:t>generadas por ausencia </a:t>
            </a:r>
            <a:r>
              <a:rPr sz="2000" dirty="0">
                <a:latin typeface="Calibri"/>
                <a:cs typeface="Calibri"/>
              </a:rPr>
              <a:t>de  titular </a:t>
            </a:r>
            <a:r>
              <a:rPr sz="2000" spc="-5" dirty="0">
                <a:latin typeface="Calibri"/>
                <a:cs typeface="Calibri"/>
              </a:rPr>
              <a:t>por </a:t>
            </a:r>
            <a:r>
              <a:rPr sz="2000" dirty="0">
                <a:latin typeface="Calibri"/>
                <a:cs typeface="Calibri"/>
              </a:rPr>
              <a:t>un </a:t>
            </a:r>
            <a:r>
              <a:rPr sz="2000" spc="-5" dirty="0">
                <a:latin typeface="Calibri"/>
                <a:cs typeface="Calibri"/>
              </a:rPr>
              <a:t>periodo menor </a:t>
            </a:r>
            <a:r>
              <a:rPr sz="2000" dirty="0">
                <a:latin typeface="Calibri"/>
                <a:cs typeface="Calibri"/>
              </a:rPr>
              <a:t>a </a:t>
            </a:r>
            <a:r>
              <a:rPr sz="2000" spc="-10" dirty="0">
                <a:latin typeface="Calibri"/>
                <a:cs typeface="Calibri"/>
              </a:rPr>
              <a:t>tres </a:t>
            </a:r>
            <a:r>
              <a:rPr sz="2000" dirty="0">
                <a:latin typeface="Calibri"/>
                <a:cs typeface="Calibri"/>
              </a:rPr>
              <a:t>(03)</a:t>
            </a:r>
            <a:r>
              <a:rPr sz="2000" spc="-5" dirty="0">
                <a:latin typeface="Calibri"/>
                <a:cs typeface="Calibri"/>
              </a:rPr>
              <a:t> meses.</a:t>
            </a:r>
            <a:endParaRPr sz="2000">
              <a:latin typeface="Calibri"/>
              <a:cs typeface="Calibri"/>
            </a:endParaRPr>
          </a:p>
          <a:p>
            <a:pPr>
              <a:lnSpc>
                <a:spcPct val="100000"/>
              </a:lnSpc>
              <a:buClr>
                <a:srgbClr val="FF0000"/>
              </a:buClr>
              <a:buFont typeface="Wingdings"/>
              <a:buChar char=""/>
            </a:pPr>
            <a:endParaRPr sz="2000">
              <a:latin typeface="Times New Roman"/>
              <a:cs typeface="Times New Roman"/>
            </a:endParaRPr>
          </a:p>
          <a:p>
            <a:pPr>
              <a:lnSpc>
                <a:spcPct val="100000"/>
              </a:lnSpc>
              <a:spcBef>
                <a:spcPts val="20"/>
              </a:spcBef>
              <a:buClr>
                <a:srgbClr val="FF0000"/>
              </a:buClr>
              <a:buFont typeface="Wingdings"/>
              <a:buChar char=""/>
            </a:pPr>
            <a:endParaRPr sz="2150">
              <a:latin typeface="Times New Roman"/>
              <a:cs typeface="Times New Roman"/>
            </a:endParaRPr>
          </a:p>
          <a:p>
            <a:pPr marL="355600" marR="5080" indent="-342900">
              <a:lnSpc>
                <a:spcPct val="100000"/>
              </a:lnSpc>
              <a:buClr>
                <a:srgbClr val="FF0000"/>
              </a:buClr>
              <a:buFont typeface="Wingdings"/>
              <a:buChar char=""/>
              <a:tabLst>
                <a:tab pos="354965" algn="l"/>
                <a:tab pos="355600" algn="l"/>
              </a:tabLst>
            </a:pPr>
            <a:r>
              <a:rPr sz="2000" spc="-5" dirty="0">
                <a:latin typeface="Calibri"/>
                <a:cs typeface="Calibri"/>
              </a:rPr>
              <a:t>La adjudicación es </a:t>
            </a:r>
            <a:r>
              <a:rPr sz="2000" spc="-10" dirty="0">
                <a:latin typeface="Calibri"/>
                <a:cs typeface="Calibri"/>
              </a:rPr>
              <a:t>directa </a:t>
            </a:r>
            <a:r>
              <a:rPr sz="2000" dirty="0">
                <a:latin typeface="Calibri"/>
                <a:cs typeface="Calibri"/>
              </a:rPr>
              <a:t>a </a:t>
            </a:r>
            <a:r>
              <a:rPr sz="2000" spc="-15" dirty="0">
                <a:latin typeface="Calibri"/>
                <a:cs typeface="Calibri"/>
              </a:rPr>
              <a:t>propuesta </a:t>
            </a:r>
            <a:r>
              <a:rPr sz="2000" spc="-5" dirty="0">
                <a:latin typeface="Calibri"/>
                <a:cs typeface="Calibri"/>
              </a:rPr>
              <a:t>del </a:t>
            </a:r>
            <a:r>
              <a:rPr sz="2000" spc="-10" dirty="0">
                <a:latin typeface="Calibri"/>
                <a:cs typeface="Calibri"/>
              </a:rPr>
              <a:t>Director </a:t>
            </a:r>
            <a:r>
              <a:rPr sz="2000" dirty="0">
                <a:latin typeface="Calibri"/>
                <a:cs typeface="Calibri"/>
              </a:rPr>
              <a:t>de </a:t>
            </a:r>
            <a:r>
              <a:rPr sz="2000" spc="-5" dirty="0">
                <a:latin typeface="Calibri"/>
                <a:cs typeface="Calibri"/>
              </a:rPr>
              <a:t>la </a:t>
            </a:r>
            <a:r>
              <a:rPr sz="2000" spc="-10" dirty="0">
                <a:latin typeface="Calibri"/>
                <a:cs typeface="Calibri"/>
              </a:rPr>
              <a:t>IE con </a:t>
            </a:r>
            <a:r>
              <a:rPr sz="2000" spc="-5" dirty="0">
                <a:latin typeface="Calibri"/>
                <a:cs typeface="Calibri"/>
              </a:rPr>
              <a:t>el </a:t>
            </a:r>
            <a:r>
              <a:rPr sz="2000" spc="-15" dirty="0">
                <a:latin typeface="Calibri"/>
                <a:cs typeface="Calibri"/>
              </a:rPr>
              <a:t>visto </a:t>
            </a:r>
            <a:r>
              <a:rPr sz="2000" spc="-5" dirty="0">
                <a:latin typeface="Calibri"/>
                <a:cs typeface="Calibri"/>
              </a:rPr>
              <a:t>bueno  del CONEI.</a:t>
            </a:r>
            <a:endParaRPr sz="2000">
              <a:latin typeface="Calibri"/>
              <a:cs typeface="Calibri"/>
            </a:endParaRPr>
          </a:p>
          <a:p>
            <a:pPr>
              <a:lnSpc>
                <a:spcPct val="100000"/>
              </a:lnSpc>
              <a:buClr>
                <a:srgbClr val="FF0000"/>
              </a:buClr>
              <a:buFont typeface="Wingdings"/>
              <a:buChar char=""/>
            </a:pPr>
            <a:endParaRPr sz="2000">
              <a:latin typeface="Times New Roman"/>
              <a:cs typeface="Times New Roman"/>
            </a:endParaRPr>
          </a:p>
          <a:p>
            <a:pPr>
              <a:lnSpc>
                <a:spcPct val="100000"/>
              </a:lnSpc>
              <a:spcBef>
                <a:spcPts val="20"/>
              </a:spcBef>
              <a:buClr>
                <a:srgbClr val="FF0000"/>
              </a:buClr>
              <a:buFont typeface="Wingdings"/>
              <a:buChar char=""/>
            </a:pPr>
            <a:endParaRPr sz="2150">
              <a:latin typeface="Times New Roman"/>
              <a:cs typeface="Times New Roman"/>
            </a:endParaRPr>
          </a:p>
          <a:p>
            <a:pPr marL="355600" indent="-342900">
              <a:lnSpc>
                <a:spcPct val="100000"/>
              </a:lnSpc>
              <a:spcBef>
                <a:spcPts val="5"/>
              </a:spcBef>
              <a:buClr>
                <a:srgbClr val="FF0000"/>
              </a:buClr>
              <a:buFont typeface="Wingdings"/>
              <a:buChar char=""/>
              <a:tabLst>
                <a:tab pos="354965" algn="l"/>
                <a:tab pos="355600" algn="l"/>
              </a:tabLst>
            </a:pPr>
            <a:r>
              <a:rPr sz="2000" spc="-10" dirty="0">
                <a:latin typeface="Calibri"/>
                <a:cs typeface="Calibri"/>
              </a:rPr>
              <a:t>Docente </a:t>
            </a:r>
            <a:r>
              <a:rPr sz="2000" spc="-5" dirty="0">
                <a:latin typeface="Calibri"/>
                <a:cs typeface="Calibri"/>
              </a:rPr>
              <a:t>debe </a:t>
            </a:r>
            <a:r>
              <a:rPr sz="2000" spc="-10" dirty="0">
                <a:latin typeface="Calibri"/>
                <a:cs typeface="Calibri"/>
              </a:rPr>
              <a:t>encontrarse </a:t>
            </a:r>
            <a:r>
              <a:rPr sz="2000" spc="-5" dirty="0">
                <a:latin typeface="Calibri"/>
                <a:cs typeface="Calibri"/>
              </a:rPr>
              <a:t>en el cuadro </a:t>
            </a:r>
            <a:r>
              <a:rPr sz="2000" dirty="0">
                <a:latin typeface="Calibri"/>
                <a:cs typeface="Calibri"/>
              </a:rPr>
              <a:t>de </a:t>
            </a:r>
            <a:r>
              <a:rPr sz="2000" spc="-10" dirty="0">
                <a:latin typeface="Calibri"/>
                <a:cs typeface="Calibri"/>
              </a:rPr>
              <a:t>méritos</a:t>
            </a:r>
            <a:endParaRPr sz="2000">
              <a:latin typeface="Calibri"/>
              <a:cs typeface="Calibri"/>
            </a:endParaRPr>
          </a:p>
          <a:p>
            <a:pPr marL="355600" marR="5715" indent="-342900">
              <a:lnSpc>
                <a:spcPct val="100000"/>
              </a:lnSpc>
              <a:buClr>
                <a:srgbClr val="FF0000"/>
              </a:buClr>
              <a:buFont typeface="Wingdings"/>
              <a:buChar char=""/>
              <a:tabLst>
                <a:tab pos="354965" algn="l"/>
                <a:tab pos="355600" algn="l"/>
              </a:tabLst>
            </a:pPr>
            <a:r>
              <a:rPr sz="2000" spc="-5" dirty="0">
                <a:latin typeface="Calibri"/>
                <a:cs typeface="Calibri"/>
              </a:rPr>
              <a:t>Cumplir </a:t>
            </a:r>
            <a:r>
              <a:rPr sz="2000" dirty="0">
                <a:latin typeface="Calibri"/>
                <a:cs typeface="Calibri"/>
              </a:rPr>
              <a:t>los </a:t>
            </a:r>
            <a:r>
              <a:rPr sz="2000" spc="-10" dirty="0">
                <a:latin typeface="Calibri"/>
                <a:cs typeface="Calibri"/>
              </a:rPr>
              <a:t>requisitos </a:t>
            </a:r>
            <a:r>
              <a:rPr sz="2000" spc="-5" dirty="0">
                <a:latin typeface="Calibri"/>
                <a:cs typeface="Calibri"/>
              </a:rPr>
              <a:t>establecidos </a:t>
            </a:r>
            <a:r>
              <a:rPr sz="2000" spc="-15" dirty="0">
                <a:latin typeface="Calibri"/>
                <a:cs typeface="Calibri"/>
              </a:rPr>
              <a:t>para </a:t>
            </a:r>
            <a:r>
              <a:rPr sz="2000" spc="-5" dirty="0">
                <a:latin typeface="Calibri"/>
                <a:cs typeface="Calibri"/>
              </a:rPr>
              <a:t>la </a:t>
            </a:r>
            <a:r>
              <a:rPr sz="2000" dirty="0">
                <a:latin typeface="Calibri"/>
                <a:cs typeface="Calibri"/>
              </a:rPr>
              <a:t>modalidad, </a:t>
            </a:r>
            <a:r>
              <a:rPr sz="2000" spc="-10" dirty="0">
                <a:latin typeface="Calibri"/>
                <a:cs typeface="Calibri"/>
              </a:rPr>
              <a:t>forma, nivel, </a:t>
            </a:r>
            <a:r>
              <a:rPr sz="2000" spc="-5" dirty="0">
                <a:latin typeface="Calibri"/>
                <a:cs typeface="Calibri"/>
              </a:rPr>
              <a:t>ciclo  </a:t>
            </a:r>
            <a:r>
              <a:rPr sz="2000" spc="-10" dirty="0">
                <a:latin typeface="Calibri"/>
                <a:cs typeface="Calibri"/>
              </a:rPr>
              <a:t>educativo </a:t>
            </a:r>
            <a:r>
              <a:rPr sz="2000" dirty="0">
                <a:latin typeface="Calibri"/>
                <a:cs typeface="Calibri"/>
              </a:rPr>
              <a:t>y especialidad que</a:t>
            </a:r>
            <a:r>
              <a:rPr sz="2000" spc="-10" dirty="0">
                <a:latin typeface="Calibri"/>
                <a:cs typeface="Calibri"/>
              </a:rPr>
              <a:t> </a:t>
            </a:r>
            <a:r>
              <a:rPr sz="2000" spc="-5" dirty="0">
                <a:latin typeface="Calibri"/>
                <a:cs typeface="Calibri"/>
              </a:rPr>
              <a:t>corresponda.</a:t>
            </a:r>
            <a:endParaRPr sz="2000">
              <a:latin typeface="Calibri"/>
              <a:cs typeface="Calibri"/>
            </a:endParaRPr>
          </a:p>
        </p:txBody>
      </p:sp>
      <p:sp>
        <p:nvSpPr>
          <p:cNvPr id="3" name="object 3"/>
          <p:cNvSpPr txBox="1">
            <a:spLocks/>
          </p:cNvSpPr>
          <p:nvPr/>
        </p:nvSpPr>
        <p:spPr>
          <a:xfrm>
            <a:off x="3990294" y="1279217"/>
            <a:ext cx="6982505" cy="566181"/>
          </a:xfrm>
          <a:prstGeom prst="rect">
            <a:avLst/>
          </a:prstGeom>
        </p:spPr>
        <p:txBody>
          <a:bodyPr vert="horz" wrap="square" lIns="0" tIns="12065" rIns="0" bIns="0" rtlCol="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2700">
              <a:lnSpc>
                <a:spcPct val="100000"/>
              </a:lnSpc>
              <a:spcBef>
                <a:spcPts val="95"/>
              </a:spcBef>
            </a:pPr>
            <a:r>
              <a:rPr lang="es-PE" sz="3600" b="1" spc="-105" dirty="0" smtClean="0">
                <a:solidFill>
                  <a:srgbClr val="FF0000"/>
                </a:solidFill>
              </a:rPr>
              <a:t>ETAPAS </a:t>
            </a:r>
            <a:r>
              <a:rPr lang="es-PE" sz="3600" b="1" spc="-5" dirty="0" smtClean="0">
                <a:solidFill>
                  <a:srgbClr val="FF0000"/>
                </a:solidFill>
              </a:rPr>
              <a:t>DE</a:t>
            </a:r>
            <a:r>
              <a:rPr lang="es-PE" sz="3600" b="1" spc="25" dirty="0" smtClean="0">
                <a:solidFill>
                  <a:srgbClr val="FF0000"/>
                </a:solidFill>
              </a:rPr>
              <a:t> </a:t>
            </a:r>
            <a:r>
              <a:rPr lang="es-PE" sz="3600" b="1" spc="-20" dirty="0" smtClean="0">
                <a:solidFill>
                  <a:srgbClr val="FF0000"/>
                </a:solidFill>
              </a:rPr>
              <a:t>EXCEPCIONAL</a:t>
            </a:r>
            <a:endParaRPr lang="es-PE" sz="3600" b="1" spc="-20" dirty="0">
              <a:solidFill>
                <a:srgbClr val="FF0000"/>
              </a:solidFill>
            </a:endParaRPr>
          </a:p>
        </p:txBody>
      </p:sp>
      <p:sp>
        <p:nvSpPr>
          <p:cNvPr id="4" name="object 4"/>
          <p:cNvSpPr/>
          <p:nvPr/>
        </p:nvSpPr>
        <p:spPr>
          <a:xfrm>
            <a:off x="1860804" y="4835652"/>
            <a:ext cx="854963" cy="856488"/>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2001011" y="3511296"/>
            <a:ext cx="714756" cy="714755"/>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1802892" y="2052827"/>
            <a:ext cx="1153668" cy="1153668"/>
          </a:xfrm>
          <a:prstGeom prst="rect">
            <a:avLst/>
          </a:prstGeom>
          <a:blipFill>
            <a:blip r:embed="rId4"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183394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00634" y="1377127"/>
            <a:ext cx="11031071" cy="5860579"/>
          </a:xfrm>
          <a:prstGeom prst="rect">
            <a:avLst/>
          </a:prstGeom>
        </p:spPr>
        <p:txBody>
          <a:bodyPr vert="horz" wrap="square" lIns="0" tIns="12700" rIns="0" bIns="0" rtlCol="0">
            <a:spAutoFit/>
          </a:bodyPr>
          <a:lstStyle/>
          <a:p>
            <a:pPr marL="355600" marR="5715" indent="-342900" algn="just">
              <a:buClr>
                <a:srgbClr val="FF0000"/>
              </a:buClr>
              <a:buFont typeface="Wingdings"/>
              <a:buChar char=""/>
              <a:tabLst>
                <a:tab pos="354965" algn="l"/>
                <a:tab pos="355600" algn="l"/>
              </a:tabLst>
            </a:pPr>
            <a:r>
              <a:rPr lang="es-PE" sz="2000" spc="-5" dirty="0">
                <a:cs typeface="Calibri"/>
              </a:rPr>
              <a:t>En esta etapa la contratación se realiza a propuesta del Director de la IE con el visto bueno del CONEI (mayoría simple de sus miembros) en las plazas vacantes generadas por ausencia de titular (licencia con goce o sin goce de remuneraciones) por un periodo </a:t>
            </a:r>
            <a:r>
              <a:rPr lang="es-PE" sz="2000" spc="-5" dirty="0" smtClean="0">
                <a:cs typeface="Calibri"/>
              </a:rPr>
              <a:t>mayor </a:t>
            </a:r>
            <a:r>
              <a:rPr lang="es-PE" sz="2000" spc="-5" dirty="0">
                <a:cs typeface="Calibri"/>
              </a:rPr>
              <a:t>a cinco (5) días y menor o igual a tres (3) meses</a:t>
            </a:r>
            <a:r>
              <a:rPr lang="es-PE" sz="2000" spc="-5" dirty="0" smtClean="0">
                <a:cs typeface="Calibri"/>
              </a:rPr>
              <a:t>.</a:t>
            </a:r>
          </a:p>
          <a:p>
            <a:pPr marL="355600" marR="5715" indent="-342900" algn="just">
              <a:buClr>
                <a:srgbClr val="FF0000"/>
              </a:buClr>
              <a:buFont typeface="Wingdings"/>
              <a:buChar char=""/>
              <a:tabLst>
                <a:tab pos="354965" algn="l"/>
                <a:tab pos="355600" algn="l"/>
              </a:tabLst>
            </a:pPr>
            <a:r>
              <a:rPr lang="es-PE" sz="2000" spc="-5" dirty="0">
                <a:cs typeface="Calibri"/>
              </a:rPr>
              <a:t>El profesor propuesto bajo esta modalidad renuncia automáticamente al cuadro de méritos y no tiene opción de participar en las adjudicaciones posteriores que convoque el Comité de Contratación en el periodo lectivo, salvo convocatorias en la etapa III.</a:t>
            </a:r>
          </a:p>
          <a:p>
            <a:pPr marL="355600" marR="5715" indent="-342900" algn="just">
              <a:buClr>
                <a:srgbClr val="FF0000"/>
              </a:buClr>
              <a:buFont typeface="Wingdings"/>
              <a:buChar char=""/>
              <a:tabLst>
                <a:tab pos="354965" algn="l"/>
                <a:tab pos="355600" algn="l"/>
              </a:tabLst>
            </a:pPr>
            <a:r>
              <a:rPr lang="es-PE" sz="2000" spc="-5" dirty="0" smtClean="0">
                <a:cs typeface="Calibri"/>
              </a:rPr>
              <a:t>E el caso que el profesor sea propuesto </a:t>
            </a:r>
            <a:r>
              <a:rPr lang="es-PE" sz="2000" dirty="0"/>
              <a:t>por un </a:t>
            </a:r>
            <a:r>
              <a:rPr lang="es-PE" sz="2000" dirty="0" smtClean="0"/>
              <a:t>periodo mayor </a:t>
            </a:r>
            <a:r>
              <a:rPr lang="es-PE" sz="2000" dirty="0"/>
              <a:t>a cinco (5) </a:t>
            </a:r>
            <a:r>
              <a:rPr lang="es-PE" sz="2000" dirty="0" smtClean="0"/>
              <a:t>días </a:t>
            </a:r>
            <a:r>
              <a:rPr lang="es-PE" sz="2000" dirty="0"/>
              <a:t>y menor a treinta (</a:t>
            </a:r>
            <a:r>
              <a:rPr lang="es-PE" sz="2000" dirty="0" smtClean="0"/>
              <a:t>30)días </a:t>
            </a:r>
            <a:r>
              <a:rPr lang="es-PE" sz="2000" spc="-5" dirty="0" smtClean="0">
                <a:cs typeface="Calibri"/>
              </a:rPr>
              <a:t>la </a:t>
            </a:r>
            <a:r>
              <a:rPr lang="es-PE" sz="2000" spc="-5" dirty="0">
                <a:cs typeface="Calibri"/>
              </a:rPr>
              <a:t>UGEL reconoce mediante resolución, y solo para efectos de pago, los días efectivamente laborados por el profesor reemplazante, debiendo suspender, de ser el caso, durante dicho periodo, el pago de remuneraciones del profesor titular nombrado, bajo </a:t>
            </a:r>
            <a:r>
              <a:rPr lang="es-PE" sz="2000" spc="-5" dirty="0" smtClean="0">
                <a:cs typeface="Calibri"/>
              </a:rPr>
              <a:t>responsabilidad, </a:t>
            </a:r>
            <a:r>
              <a:rPr lang="es-PE" sz="2000" spc="-5" dirty="0">
                <a:cs typeface="Calibri"/>
              </a:rPr>
              <a:t>en este caso mantiene latente su </a:t>
            </a:r>
            <a:r>
              <a:rPr lang="es-PE" sz="2000" spc="-5" dirty="0" smtClean="0">
                <a:cs typeface="Calibri"/>
              </a:rPr>
              <a:t>ubicación </a:t>
            </a:r>
            <a:r>
              <a:rPr lang="es-PE" sz="2000" spc="-5" dirty="0">
                <a:cs typeface="Calibri"/>
              </a:rPr>
              <a:t>en el cuadro de </a:t>
            </a:r>
            <a:r>
              <a:rPr lang="es-PE" sz="2000" spc="-5" dirty="0" err="1" smtClean="0">
                <a:cs typeface="Calibri"/>
              </a:rPr>
              <a:t>merítos</a:t>
            </a:r>
            <a:r>
              <a:rPr lang="es-PE" sz="2000" spc="-5" dirty="0" smtClean="0">
                <a:cs typeface="Calibri"/>
              </a:rPr>
              <a:t>, </a:t>
            </a:r>
            <a:r>
              <a:rPr lang="es-PE" sz="2000" spc="-5" dirty="0">
                <a:cs typeface="Calibri"/>
              </a:rPr>
              <a:t>estando facultado a participar en los procesos de </a:t>
            </a:r>
            <a:r>
              <a:rPr lang="es-PE" sz="2000" spc="-5" dirty="0" smtClean="0">
                <a:cs typeface="Calibri"/>
              </a:rPr>
              <a:t>adjudica clon </a:t>
            </a:r>
            <a:r>
              <a:rPr lang="es-PE" sz="2000" spc="-5" dirty="0">
                <a:cs typeface="Calibri"/>
              </a:rPr>
              <a:t>que sean convocados posteriormente por el </a:t>
            </a:r>
            <a:r>
              <a:rPr lang="es-PE" sz="2000" spc="-5" dirty="0" smtClean="0">
                <a:cs typeface="Calibri"/>
              </a:rPr>
              <a:t>Comité </a:t>
            </a:r>
            <a:r>
              <a:rPr lang="es-PE" sz="2000" spc="-5" dirty="0">
                <a:cs typeface="Calibri"/>
              </a:rPr>
              <a:t>de </a:t>
            </a:r>
            <a:r>
              <a:rPr lang="es-PE" sz="2000" spc="-5" dirty="0" smtClean="0">
                <a:cs typeface="Calibri"/>
              </a:rPr>
              <a:t>Contratación.</a:t>
            </a:r>
            <a:endParaRPr lang="es-PE" sz="2000" spc="-5" dirty="0">
              <a:cs typeface="Calibri"/>
            </a:endParaRPr>
          </a:p>
          <a:p>
            <a:pPr marL="355600" marR="5715" indent="-342900" algn="just">
              <a:buClr>
                <a:srgbClr val="FF0000"/>
              </a:buClr>
              <a:buFont typeface="Wingdings"/>
              <a:buChar char=""/>
              <a:tabLst>
                <a:tab pos="354965" algn="l"/>
                <a:tab pos="355600" algn="l"/>
              </a:tabLst>
            </a:pPr>
            <a:r>
              <a:rPr lang="es-PE" sz="2000" spc="-5" dirty="0" smtClean="0">
                <a:latin typeface="Calibri"/>
                <a:cs typeface="Calibri"/>
              </a:rPr>
              <a:t>El </a:t>
            </a:r>
            <a:r>
              <a:rPr lang="es-PE" sz="2000" spc="-5" dirty="0">
                <a:latin typeface="Calibri"/>
                <a:cs typeface="Calibri"/>
              </a:rPr>
              <a:t>profesor propuesto debe estar en el cuadro de méritos y cumplir los requisitos establecidos (anexo 6 de la norma).</a:t>
            </a:r>
          </a:p>
          <a:p>
            <a:pPr marL="12700" marR="5715" algn="just">
              <a:buClr>
                <a:srgbClr val="FF0000"/>
              </a:buClr>
              <a:tabLst>
                <a:tab pos="354965" algn="l"/>
                <a:tab pos="355600" algn="l"/>
              </a:tabLst>
            </a:pPr>
            <a:endParaRPr lang="es-PE" sz="2000" spc="-5" dirty="0" smtClean="0">
              <a:latin typeface="Calibri"/>
              <a:cs typeface="Calibri"/>
            </a:endParaRPr>
          </a:p>
          <a:p>
            <a:r>
              <a:rPr lang="es-PE" sz="2000" dirty="0"/>
              <a:t/>
            </a:r>
            <a:br>
              <a:rPr lang="es-PE" sz="2000" dirty="0"/>
            </a:br>
            <a:endParaRPr lang="es-PE" sz="2000" spc="-5" dirty="0" smtClean="0">
              <a:latin typeface="Calibri"/>
              <a:cs typeface="Calibri"/>
            </a:endParaRPr>
          </a:p>
          <a:p>
            <a:pPr marL="355600" marR="5715" indent="-342900">
              <a:lnSpc>
                <a:spcPct val="100000"/>
              </a:lnSpc>
              <a:buClr>
                <a:srgbClr val="FF0000"/>
              </a:buClr>
              <a:buFont typeface="Wingdings"/>
              <a:buChar char=""/>
              <a:tabLst>
                <a:tab pos="354965" algn="l"/>
                <a:tab pos="355600" algn="l"/>
              </a:tabLst>
            </a:pPr>
            <a:endParaRPr sz="2000" dirty="0">
              <a:latin typeface="Calibri"/>
              <a:cs typeface="Calibri"/>
            </a:endParaRPr>
          </a:p>
        </p:txBody>
      </p:sp>
      <p:sp>
        <p:nvSpPr>
          <p:cNvPr id="3" name="object 3"/>
          <p:cNvSpPr txBox="1">
            <a:spLocks/>
          </p:cNvSpPr>
          <p:nvPr/>
        </p:nvSpPr>
        <p:spPr>
          <a:xfrm>
            <a:off x="2591800" y="672067"/>
            <a:ext cx="6982505" cy="566181"/>
          </a:xfrm>
          <a:prstGeom prst="rect">
            <a:avLst/>
          </a:prstGeom>
        </p:spPr>
        <p:txBody>
          <a:bodyPr vert="horz" wrap="square" lIns="0" tIns="12065" rIns="0" bIns="0" rtlCol="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2700" algn="ctr">
              <a:lnSpc>
                <a:spcPct val="100000"/>
              </a:lnSpc>
              <a:spcBef>
                <a:spcPts val="95"/>
              </a:spcBef>
            </a:pPr>
            <a:r>
              <a:rPr lang="es-PE" sz="3600" b="1" spc="-105" dirty="0" smtClean="0">
                <a:solidFill>
                  <a:srgbClr val="FF0000"/>
                </a:solidFill>
              </a:rPr>
              <a:t>ETAPA </a:t>
            </a:r>
            <a:r>
              <a:rPr lang="es-PE" sz="3600" b="1" spc="-20" dirty="0" smtClean="0">
                <a:solidFill>
                  <a:srgbClr val="FF0000"/>
                </a:solidFill>
              </a:rPr>
              <a:t>EXCEPCIONAL</a:t>
            </a:r>
            <a:endParaRPr lang="es-PE" sz="3600" b="1" spc="-20" dirty="0">
              <a:solidFill>
                <a:srgbClr val="FF0000"/>
              </a:solidFill>
            </a:endParaRPr>
          </a:p>
        </p:txBody>
      </p:sp>
    </p:spTree>
    <p:extLst>
      <p:ext uri="{BB962C8B-B14F-4D97-AF65-F5344CB8AC3E}">
        <p14:creationId xmlns:p14="http://schemas.microsoft.com/office/powerpoint/2010/main" val="324252949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030941" y="1874667"/>
            <a:ext cx="8322309" cy="959237"/>
          </a:xfrm>
          <a:prstGeom prst="rect">
            <a:avLst/>
          </a:prstGeom>
        </p:spPr>
        <p:txBody>
          <a:bodyPr vert="horz" wrap="square" lIns="0" tIns="12700" rIns="0" bIns="0" rtlCol="0">
            <a:spAutoFit/>
          </a:bodyPr>
          <a:lstStyle/>
          <a:p>
            <a:pPr marL="355600" marR="5080" indent="-342900">
              <a:lnSpc>
                <a:spcPct val="100000"/>
              </a:lnSpc>
              <a:spcBef>
                <a:spcPts val="100"/>
              </a:spcBef>
              <a:buClr>
                <a:srgbClr val="FF0000"/>
              </a:buClr>
              <a:buFont typeface="Wingdings"/>
              <a:buChar char=""/>
              <a:tabLst>
                <a:tab pos="354965" algn="l"/>
                <a:tab pos="355600" algn="l"/>
              </a:tabLst>
            </a:pPr>
            <a:endParaRPr sz="2000" dirty="0">
              <a:latin typeface="Calibri"/>
              <a:cs typeface="Calibri"/>
            </a:endParaRPr>
          </a:p>
          <a:p>
            <a:pPr>
              <a:lnSpc>
                <a:spcPct val="100000"/>
              </a:lnSpc>
              <a:buClr>
                <a:srgbClr val="FF0000"/>
              </a:buClr>
              <a:buFont typeface="Wingdings"/>
              <a:buChar char=""/>
            </a:pPr>
            <a:endParaRPr sz="2000" dirty="0">
              <a:latin typeface="Times New Roman"/>
              <a:cs typeface="Times New Roman"/>
            </a:endParaRPr>
          </a:p>
          <a:p>
            <a:pPr>
              <a:lnSpc>
                <a:spcPct val="100000"/>
              </a:lnSpc>
              <a:spcBef>
                <a:spcPts val="20"/>
              </a:spcBef>
              <a:buClr>
                <a:srgbClr val="FF0000"/>
              </a:buClr>
              <a:buFont typeface="Wingdings"/>
              <a:buChar char=""/>
            </a:pPr>
            <a:endParaRPr sz="2150" dirty="0">
              <a:latin typeface="Times New Roman"/>
              <a:cs typeface="Times New Roman"/>
            </a:endParaRPr>
          </a:p>
        </p:txBody>
      </p:sp>
      <p:sp>
        <p:nvSpPr>
          <p:cNvPr id="3" name="object 2"/>
          <p:cNvSpPr txBox="1"/>
          <p:nvPr/>
        </p:nvSpPr>
        <p:spPr>
          <a:xfrm>
            <a:off x="726141" y="1404019"/>
            <a:ext cx="10609729" cy="5091137"/>
          </a:xfrm>
          <a:prstGeom prst="rect">
            <a:avLst/>
          </a:prstGeom>
        </p:spPr>
        <p:txBody>
          <a:bodyPr vert="horz" wrap="square" lIns="0" tIns="12700" rIns="0" bIns="0" rtlCol="0">
            <a:spAutoFit/>
          </a:bodyPr>
          <a:lstStyle/>
          <a:p>
            <a:pPr marL="268288" indent="-268288">
              <a:lnSpc>
                <a:spcPct val="150000"/>
              </a:lnSpc>
              <a:spcBef>
                <a:spcPts val="20"/>
              </a:spcBef>
              <a:buClr>
                <a:srgbClr val="FF0000"/>
              </a:buClr>
              <a:buFont typeface="Wingdings"/>
              <a:buChar char=""/>
            </a:pPr>
            <a:r>
              <a:rPr lang="es-PE" sz="2000" dirty="0" smtClean="0">
                <a:cs typeface="Times New Roman"/>
              </a:rPr>
              <a:t>Oficio </a:t>
            </a:r>
            <a:r>
              <a:rPr lang="es-PE" sz="2000" dirty="0">
                <a:cs typeface="Times New Roman"/>
              </a:rPr>
              <a:t>de propuesta (de acuerdo </a:t>
            </a:r>
            <a:r>
              <a:rPr lang="es-PE" sz="2000" dirty="0" smtClean="0">
                <a:cs typeface="Times New Roman"/>
              </a:rPr>
              <a:t>a modelo</a:t>
            </a:r>
            <a:r>
              <a:rPr lang="es-PE" sz="2000" dirty="0">
                <a:cs typeface="Times New Roman"/>
              </a:rPr>
              <a:t>)</a:t>
            </a:r>
          </a:p>
          <a:p>
            <a:pPr marL="268288" indent="-268288">
              <a:lnSpc>
                <a:spcPct val="150000"/>
              </a:lnSpc>
              <a:spcBef>
                <a:spcPts val="20"/>
              </a:spcBef>
              <a:buClr>
                <a:srgbClr val="FF0000"/>
              </a:buClr>
              <a:buFont typeface="Wingdings"/>
              <a:buChar char=""/>
            </a:pPr>
            <a:r>
              <a:rPr lang="es-PE" sz="2000" dirty="0">
                <a:cs typeface="Times New Roman"/>
              </a:rPr>
              <a:t>Copia del expediente de licencia elevado a la UGEL Tacna, acompañado certificado médico y/o formato de </a:t>
            </a:r>
            <a:r>
              <a:rPr lang="es-PE" sz="2000" dirty="0" smtClean="0">
                <a:cs typeface="Times New Roman"/>
              </a:rPr>
              <a:t>solicitud de </a:t>
            </a:r>
            <a:r>
              <a:rPr lang="es-PE" sz="2000" dirty="0">
                <a:cs typeface="Times New Roman"/>
              </a:rPr>
              <a:t>licencia sin goce.</a:t>
            </a:r>
          </a:p>
          <a:p>
            <a:pPr marL="268288" indent="-268288">
              <a:lnSpc>
                <a:spcPct val="150000"/>
              </a:lnSpc>
              <a:spcBef>
                <a:spcPts val="20"/>
              </a:spcBef>
              <a:buClr>
                <a:srgbClr val="FF0000"/>
              </a:buClr>
              <a:buFont typeface="Wingdings"/>
              <a:buChar char=""/>
            </a:pPr>
            <a:r>
              <a:rPr lang="es-PE" sz="2000" dirty="0">
                <a:cs typeface="Times New Roman"/>
              </a:rPr>
              <a:t>Copia simple D.N.I.</a:t>
            </a:r>
          </a:p>
          <a:p>
            <a:pPr marL="268288" indent="-268288">
              <a:lnSpc>
                <a:spcPct val="150000"/>
              </a:lnSpc>
              <a:spcBef>
                <a:spcPts val="20"/>
              </a:spcBef>
              <a:buClr>
                <a:srgbClr val="FF0000"/>
              </a:buClr>
              <a:buFont typeface="Wingdings"/>
              <a:buChar char=""/>
            </a:pPr>
            <a:r>
              <a:rPr lang="es-PE" sz="2000" dirty="0">
                <a:cs typeface="Times New Roman"/>
              </a:rPr>
              <a:t>Título </a:t>
            </a:r>
            <a:r>
              <a:rPr lang="es-PE" sz="2000" dirty="0" err="1" smtClean="0">
                <a:cs typeface="Times New Roman"/>
              </a:rPr>
              <a:t>fedateado</a:t>
            </a:r>
            <a:r>
              <a:rPr lang="es-PE" sz="2000" dirty="0" smtClean="0">
                <a:cs typeface="Times New Roman"/>
              </a:rPr>
              <a:t>.</a:t>
            </a:r>
            <a:endParaRPr lang="es-PE" sz="2000" dirty="0">
              <a:cs typeface="Times New Roman"/>
            </a:endParaRPr>
          </a:p>
          <a:p>
            <a:pPr marL="268288" indent="-268288">
              <a:lnSpc>
                <a:spcPct val="150000"/>
              </a:lnSpc>
              <a:spcBef>
                <a:spcPts val="20"/>
              </a:spcBef>
              <a:buClr>
                <a:srgbClr val="FF0000"/>
              </a:buClr>
              <a:buFont typeface="Wingdings"/>
              <a:buChar char=""/>
            </a:pPr>
            <a:r>
              <a:rPr lang="es-PE" sz="2000" dirty="0">
                <a:cs typeface="Times New Roman"/>
              </a:rPr>
              <a:t>Formato de Contrato (firmado por el interesado con huella digital)</a:t>
            </a:r>
          </a:p>
          <a:p>
            <a:pPr marL="268288" indent="-268288">
              <a:lnSpc>
                <a:spcPct val="150000"/>
              </a:lnSpc>
              <a:spcBef>
                <a:spcPts val="20"/>
              </a:spcBef>
              <a:buClr>
                <a:srgbClr val="FF0000"/>
              </a:buClr>
              <a:buFont typeface="Wingdings"/>
              <a:buChar char=""/>
            </a:pPr>
            <a:r>
              <a:rPr lang="es-PE" sz="2000" dirty="0">
                <a:cs typeface="Times New Roman"/>
              </a:rPr>
              <a:t>Formato Acta de Adjudicación (firmado por el director con la post firma</a:t>
            </a:r>
            <a:r>
              <a:rPr lang="es-PE" sz="2000" dirty="0" smtClean="0">
                <a:cs typeface="Times New Roman"/>
              </a:rPr>
              <a:t>, firmado por la comisión e </a:t>
            </a:r>
            <a:r>
              <a:rPr lang="es-PE" sz="2000" dirty="0">
                <a:cs typeface="Times New Roman"/>
              </a:rPr>
              <a:t>interesado</a:t>
            </a:r>
            <a:r>
              <a:rPr lang="es-PE" sz="2000" dirty="0" smtClean="0">
                <a:cs typeface="Times New Roman"/>
              </a:rPr>
              <a:t>).</a:t>
            </a:r>
          </a:p>
          <a:p>
            <a:pPr marL="268288" indent="-268288">
              <a:lnSpc>
                <a:spcPct val="150000"/>
              </a:lnSpc>
              <a:spcBef>
                <a:spcPts val="20"/>
              </a:spcBef>
              <a:buClr>
                <a:srgbClr val="FF0000"/>
              </a:buClr>
              <a:buFont typeface="Wingdings"/>
              <a:buChar char=""/>
            </a:pPr>
            <a:r>
              <a:rPr lang="es-PE" sz="2000" dirty="0" smtClean="0">
                <a:cs typeface="Times New Roman"/>
              </a:rPr>
              <a:t>Declaración jurada. (Actual).</a:t>
            </a:r>
          </a:p>
          <a:p>
            <a:pPr marL="268288" indent="-268288">
              <a:lnSpc>
                <a:spcPct val="150000"/>
              </a:lnSpc>
              <a:spcBef>
                <a:spcPts val="20"/>
              </a:spcBef>
              <a:buClr>
                <a:srgbClr val="FF0000"/>
              </a:buClr>
              <a:buFont typeface="Wingdings"/>
              <a:buChar char=""/>
            </a:pPr>
            <a:r>
              <a:rPr lang="es-PE" sz="2000" dirty="0" smtClean="0">
                <a:cs typeface="Times New Roman"/>
              </a:rPr>
              <a:t>Ranking.</a:t>
            </a:r>
            <a:endParaRPr lang="es-PE" sz="2000" dirty="0">
              <a:cs typeface="Times New Roman"/>
            </a:endParaRPr>
          </a:p>
          <a:p>
            <a:pPr marL="268288" indent="-268288">
              <a:lnSpc>
                <a:spcPct val="150000"/>
              </a:lnSpc>
              <a:spcBef>
                <a:spcPts val="20"/>
              </a:spcBef>
              <a:buClr>
                <a:srgbClr val="FF0000"/>
              </a:buClr>
              <a:buFont typeface="Wingdings"/>
              <a:buChar char=""/>
            </a:pPr>
            <a:r>
              <a:rPr lang="es-PE" sz="2000" dirty="0">
                <a:cs typeface="Times New Roman"/>
              </a:rPr>
              <a:t>Currículum </a:t>
            </a:r>
            <a:r>
              <a:rPr lang="es-PE" sz="2000" dirty="0" smtClean="0">
                <a:cs typeface="Times New Roman"/>
              </a:rPr>
              <a:t>Simple.</a:t>
            </a:r>
            <a:endParaRPr lang="es-PE" sz="2000" dirty="0">
              <a:cs typeface="Times New Roman"/>
            </a:endParaRPr>
          </a:p>
        </p:txBody>
      </p:sp>
      <p:sp>
        <p:nvSpPr>
          <p:cNvPr id="4" name="Rectángulo 3"/>
          <p:cNvSpPr/>
          <p:nvPr/>
        </p:nvSpPr>
        <p:spPr>
          <a:xfrm>
            <a:off x="3976596" y="768585"/>
            <a:ext cx="5022914" cy="461665"/>
          </a:xfrm>
          <a:prstGeom prst="rect">
            <a:avLst/>
          </a:prstGeom>
        </p:spPr>
        <p:txBody>
          <a:bodyPr wrap="none">
            <a:spAutoFit/>
          </a:bodyPr>
          <a:lstStyle/>
          <a:p>
            <a:pPr>
              <a:lnSpc>
                <a:spcPct val="100000"/>
              </a:lnSpc>
              <a:spcBef>
                <a:spcPts val="20"/>
              </a:spcBef>
              <a:buClr>
                <a:srgbClr val="FF0000"/>
              </a:buClr>
            </a:pPr>
            <a:r>
              <a:rPr lang="es-PE" sz="2400" dirty="0" smtClean="0">
                <a:solidFill>
                  <a:srgbClr val="FF0000"/>
                </a:solidFill>
                <a:cs typeface="Times New Roman"/>
              </a:rPr>
              <a:t>Requisitos para propuesta de contrato:</a:t>
            </a:r>
            <a:endParaRPr lang="es-PE" sz="2400" dirty="0">
              <a:solidFill>
                <a:srgbClr val="FF0000"/>
              </a:solidFill>
              <a:cs typeface="Times New Roman"/>
            </a:endParaRPr>
          </a:p>
        </p:txBody>
      </p:sp>
      <p:sp>
        <p:nvSpPr>
          <p:cNvPr id="5" name="object 17"/>
          <p:cNvSpPr/>
          <p:nvPr/>
        </p:nvSpPr>
        <p:spPr>
          <a:xfrm>
            <a:off x="9744866" y="2633561"/>
            <a:ext cx="1199388" cy="1200912"/>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19297486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27528" y="1619174"/>
            <a:ext cx="10869707" cy="4013919"/>
          </a:xfrm>
          <a:prstGeom prst="rect">
            <a:avLst/>
          </a:prstGeom>
        </p:spPr>
        <p:txBody>
          <a:bodyPr vert="horz" wrap="square" lIns="0" tIns="12700" rIns="0" bIns="0" rtlCol="0">
            <a:spAutoFit/>
          </a:bodyPr>
          <a:lstStyle/>
          <a:p>
            <a:pPr marL="355600" marR="5715" indent="-342900" algn="just">
              <a:buClr>
                <a:srgbClr val="FF0000"/>
              </a:buClr>
              <a:buFont typeface="Wingdings"/>
              <a:buChar char=""/>
              <a:tabLst>
                <a:tab pos="354965" algn="l"/>
                <a:tab pos="355600" algn="l"/>
              </a:tabLst>
            </a:pPr>
            <a:r>
              <a:rPr lang="es-PE" sz="2000" spc="-5" dirty="0" smtClean="0">
                <a:latin typeface="Calibri"/>
                <a:cs typeface="Calibri"/>
              </a:rPr>
              <a:t>La fecha de inicio de propuesta de contrato, debe considerarse el primer día hábil.</a:t>
            </a:r>
          </a:p>
          <a:p>
            <a:pPr marL="355600" marR="5715" indent="-342900" algn="just">
              <a:buClr>
                <a:srgbClr val="FF0000"/>
              </a:buClr>
              <a:buFont typeface="Wingdings"/>
              <a:buChar char=""/>
              <a:tabLst>
                <a:tab pos="354965" algn="l"/>
                <a:tab pos="355600" algn="l"/>
              </a:tabLst>
            </a:pPr>
            <a:r>
              <a:rPr lang="es-PE" sz="2000" dirty="0" smtClean="0"/>
              <a:t>La renuncia del profesor contratado debe ser comunicada mediante </a:t>
            </a:r>
            <a:r>
              <a:rPr lang="es-PE" sz="2000" dirty="0"/>
              <a:t>C</a:t>
            </a:r>
            <a:r>
              <a:rPr lang="es-PE" sz="2000" dirty="0" smtClean="0"/>
              <a:t>arta Notarial </a:t>
            </a:r>
            <a:r>
              <a:rPr lang="es-PE" sz="2000" dirty="0"/>
              <a:t>por </a:t>
            </a:r>
            <a:r>
              <a:rPr lang="es-PE" sz="2000" dirty="0" smtClean="0"/>
              <a:t>escrito ante la Dirección de la </a:t>
            </a:r>
            <a:r>
              <a:rPr lang="es-PE" sz="2000" dirty="0"/>
              <a:t>I.E., </a:t>
            </a:r>
            <a:r>
              <a:rPr lang="es-PE" sz="2000" dirty="0" smtClean="0"/>
              <a:t>con un periodo no menor de quince (</a:t>
            </a:r>
            <a:r>
              <a:rPr lang="es-PE" sz="2000" dirty="0"/>
              <a:t>15</a:t>
            </a:r>
            <a:r>
              <a:rPr lang="es-PE" sz="2000" dirty="0" smtClean="0"/>
              <a:t>) días hábiles a </a:t>
            </a:r>
            <a:r>
              <a:rPr lang="es-PE" sz="2000" dirty="0"/>
              <a:t>la </a:t>
            </a:r>
            <a:r>
              <a:rPr lang="es-PE" sz="2000" dirty="0" smtClean="0"/>
              <a:t>conclusión del vinculo laboral, a fin de garantizar la continuidad del servicio educativo. EI </a:t>
            </a:r>
            <a:r>
              <a:rPr lang="es-PE" sz="2000" dirty="0"/>
              <a:t>director de la I.E puede </a:t>
            </a:r>
            <a:r>
              <a:rPr lang="es-PE" sz="2000" dirty="0" smtClean="0"/>
              <a:t>exonerar este </a:t>
            </a:r>
            <a:r>
              <a:rPr lang="es-PE" sz="2000" dirty="0"/>
              <a:t>plazo</a:t>
            </a:r>
            <a:r>
              <a:rPr lang="es-PE" sz="2000" dirty="0" smtClean="0"/>
              <a:t>, por propia iniciativa o </a:t>
            </a:r>
            <a:r>
              <a:rPr lang="es-PE" sz="2000" dirty="0"/>
              <a:t>a pedido del trabajador</a:t>
            </a:r>
            <a:r>
              <a:rPr lang="es-PE" sz="2000" dirty="0" smtClean="0"/>
              <a:t>, y en este ultimo caso, la renuncia se entenderá aceptada si </a:t>
            </a:r>
            <a:r>
              <a:rPr lang="es-PE" sz="2000" dirty="0"/>
              <a:t>no es </a:t>
            </a:r>
            <a:r>
              <a:rPr lang="es-PE" sz="2000" dirty="0" smtClean="0"/>
              <a:t>rechazada por </a:t>
            </a:r>
            <a:r>
              <a:rPr lang="es-PE" sz="2000" dirty="0"/>
              <a:t>escrito dentro del tercer </a:t>
            </a:r>
            <a:r>
              <a:rPr lang="es-PE" sz="2000" dirty="0" smtClean="0"/>
              <a:t>día hábil. Asimismo, la renuncia debe ser elevado dentro de las 24 horas a la UGEL Tacna.</a:t>
            </a:r>
          </a:p>
          <a:p>
            <a:pPr marL="12700" marR="5715" algn="just">
              <a:buClr>
                <a:srgbClr val="FF0000"/>
              </a:buClr>
              <a:tabLst>
                <a:tab pos="354965" algn="l"/>
                <a:tab pos="355600" algn="l"/>
              </a:tabLst>
            </a:pPr>
            <a:endParaRPr lang="es-PE" sz="2000" dirty="0" smtClean="0"/>
          </a:p>
          <a:p>
            <a:pPr marL="355600" marR="5715" indent="-342900" algn="just">
              <a:buClr>
                <a:srgbClr val="FF0000"/>
              </a:buClr>
              <a:buFont typeface="Wingdings"/>
              <a:buChar char=""/>
              <a:tabLst>
                <a:tab pos="354965" algn="l"/>
                <a:tab pos="355600" algn="l"/>
              </a:tabLst>
            </a:pPr>
            <a:endParaRPr lang="es-PE" sz="2000" dirty="0" smtClean="0"/>
          </a:p>
          <a:p>
            <a:pPr marL="355600" marR="5715" indent="-342900" algn="just">
              <a:buClr>
                <a:srgbClr val="FF0000"/>
              </a:buClr>
              <a:buFont typeface="Wingdings"/>
              <a:buChar char=""/>
              <a:tabLst>
                <a:tab pos="354965" algn="l"/>
                <a:tab pos="355600" algn="l"/>
              </a:tabLst>
            </a:pPr>
            <a:endParaRPr lang="es-PE" sz="2000" spc="-5" dirty="0" smtClean="0">
              <a:latin typeface="Calibri"/>
              <a:cs typeface="Calibri"/>
            </a:endParaRPr>
          </a:p>
          <a:p>
            <a:r>
              <a:rPr lang="es-PE" sz="2000" dirty="0"/>
              <a:t/>
            </a:r>
            <a:br>
              <a:rPr lang="es-PE" sz="2000" dirty="0"/>
            </a:br>
            <a:endParaRPr lang="es-PE" sz="2000" spc="-5" dirty="0" smtClean="0">
              <a:latin typeface="Calibri"/>
              <a:cs typeface="Calibri"/>
            </a:endParaRPr>
          </a:p>
          <a:p>
            <a:pPr marL="355600" marR="5715" indent="-342900">
              <a:lnSpc>
                <a:spcPct val="100000"/>
              </a:lnSpc>
              <a:buClr>
                <a:srgbClr val="FF0000"/>
              </a:buClr>
              <a:buFont typeface="Wingdings"/>
              <a:buChar char=""/>
              <a:tabLst>
                <a:tab pos="354965" algn="l"/>
                <a:tab pos="355600" algn="l"/>
              </a:tabLst>
            </a:pPr>
            <a:endParaRPr sz="2000" dirty="0">
              <a:latin typeface="Calibri"/>
              <a:cs typeface="Calibri"/>
            </a:endParaRPr>
          </a:p>
        </p:txBody>
      </p:sp>
      <p:sp>
        <p:nvSpPr>
          <p:cNvPr id="3" name="object 3"/>
          <p:cNvSpPr txBox="1">
            <a:spLocks/>
          </p:cNvSpPr>
          <p:nvPr/>
        </p:nvSpPr>
        <p:spPr>
          <a:xfrm>
            <a:off x="2124635" y="685514"/>
            <a:ext cx="8579223" cy="566181"/>
          </a:xfrm>
          <a:prstGeom prst="rect">
            <a:avLst/>
          </a:prstGeom>
        </p:spPr>
        <p:txBody>
          <a:bodyPr vert="horz" wrap="square" lIns="0" tIns="12065" rIns="0" bIns="0" rtlCol="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2700" algn="ctr">
              <a:lnSpc>
                <a:spcPct val="100000"/>
              </a:lnSpc>
              <a:spcBef>
                <a:spcPts val="95"/>
              </a:spcBef>
            </a:pPr>
            <a:r>
              <a:rPr lang="es-PE" sz="3600" b="1" spc="-105" dirty="0" smtClean="0">
                <a:solidFill>
                  <a:srgbClr val="FF0000"/>
                </a:solidFill>
              </a:rPr>
              <a:t>Precisiones para la propuesta de contrato docente </a:t>
            </a:r>
            <a:endParaRPr lang="es-PE" sz="3600" b="1" spc="-20" dirty="0">
              <a:solidFill>
                <a:srgbClr val="FF0000"/>
              </a:solidFill>
            </a:endParaRPr>
          </a:p>
        </p:txBody>
      </p:sp>
    </p:spTree>
    <p:extLst>
      <p:ext uri="{BB962C8B-B14F-4D97-AF65-F5344CB8AC3E}">
        <p14:creationId xmlns:p14="http://schemas.microsoft.com/office/powerpoint/2010/main" val="26983460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p:cNvSpPr txBox="1"/>
          <p:nvPr/>
        </p:nvSpPr>
        <p:spPr>
          <a:xfrm>
            <a:off x="757882" y="2023056"/>
            <a:ext cx="3429804" cy="923330"/>
          </a:xfrm>
          <a:prstGeom prst="rect">
            <a:avLst/>
          </a:prstGeom>
          <a:noFill/>
        </p:spPr>
        <p:txBody>
          <a:bodyPr wrap="square" rtlCol="0">
            <a:spAutoFit/>
          </a:bodyPr>
          <a:lstStyle/>
          <a:p>
            <a:pPr algn="ctr"/>
            <a:r>
              <a:rPr lang="es-PE" sz="5400" dirty="0" smtClean="0">
                <a:solidFill>
                  <a:srgbClr val="0070C0"/>
                </a:solidFill>
              </a:rPr>
              <a:t>GRACIAS</a:t>
            </a:r>
            <a:endParaRPr lang="es-PE" sz="5400" dirty="0">
              <a:solidFill>
                <a:srgbClr val="0070C0"/>
              </a:solidFill>
            </a:endParaRPr>
          </a:p>
        </p:txBody>
      </p:sp>
      <p:pic>
        <p:nvPicPr>
          <p:cNvPr id="8" name="Imagen 7" descr="D:\jsantagadea\Pictures\images.jpg"/>
          <p:cNvPicPr/>
          <p:nvPr/>
        </p:nvPicPr>
        <p:blipFill>
          <a:blip r:embed="rId2">
            <a:extLst>
              <a:ext uri="{28A0092B-C50C-407E-A947-70E740481C1C}">
                <a14:useLocalDpi xmlns:a14="http://schemas.microsoft.com/office/drawing/2010/main" val="0"/>
              </a:ext>
            </a:extLst>
          </a:blip>
          <a:srcRect/>
          <a:stretch>
            <a:fillRect/>
          </a:stretch>
        </p:blipFill>
        <p:spPr bwMode="auto">
          <a:xfrm>
            <a:off x="4251694" y="2163301"/>
            <a:ext cx="3525079" cy="2650022"/>
          </a:xfrm>
          <a:prstGeom prst="rect">
            <a:avLst/>
          </a:prstGeom>
          <a:noFill/>
          <a:ln>
            <a:noFill/>
          </a:ln>
        </p:spPr>
      </p:pic>
      <p:sp>
        <p:nvSpPr>
          <p:cNvPr id="9" name="Título 1"/>
          <p:cNvSpPr>
            <a:spLocks noGrp="1"/>
          </p:cNvSpPr>
          <p:nvPr>
            <p:ph type="ctrTitle"/>
          </p:nvPr>
        </p:nvSpPr>
        <p:spPr>
          <a:xfrm>
            <a:off x="0" y="188913"/>
            <a:ext cx="12192000" cy="944562"/>
          </a:xfrm>
          <a:solidFill>
            <a:schemeClr val="bg1">
              <a:lumMod val="65000"/>
            </a:schemeClr>
          </a:solidFill>
        </p:spPr>
        <p:txBody>
          <a:bodyPr>
            <a:normAutofit/>
          </a:bodyPr>
          <a:lstStyle/>
          <a:p>
            <a:endParaRPr lang="es-PE" sz="3200" b="1" dirty="0">
              <a:solidFill>
                <a:srgbClr val="C00000"/>
              </a:solidFill>
            </a:endParaRPr>
          </a:p>
        </p:txBody>
      </p:sp>
    </p:spTree>
    <p:extLst>
      <p:ext uri="{BB962C8B-B14F-4D97-AF65-F5344CB8AC3E}">
        <p14:creationId xmlns:p14="http://schemas.microsoft.com/office/powerpoint/2010/main" val="4202406918"/>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5706</TotalTime>
  <Words>535</Words>
  <Application>Microsoft Office PowerPoint</Application>
  <PresentationFormat>Panorámica</PresentationFormat>
  <Paragraphs>37</Paragraphs>
  <Slides>6</Slides>
  <Notes>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6</vt:i4>
      </vt:variant>
    </vt:vector>
  </HeadingPairs>
  <TitlesOfParts>
    <vt:vector size="12" baseType="lpstr">
      <vt:lpstr>Arial</vt:lpstr>
      <vt:lpstr>Calibri</vt:lpstr>
      <vt:lpstr>Calibri Light</vt:lpstr>
      <vt:lpstr>Times New Roman</vt:lpstr>
      <vt:lpstr>Wingdings</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DESTAQUE DOCENTES</dc:title>
  <dc:creator>JOHN MARTIN SANTA GADEA GUERRERO</dc:creator>
  <cp:lastModifiedBy>ORLANDO</cp:lastModifiedBy>
  <cp:revision>329</cp:revision>
  <dcterms:created xsi:type="dcterms:W3CDTF">2016-04-21T20:53:32Z</dcterms:created>
  <dcterms:modified xsi:type="dcterms:W3CDTF">2018-02-26T16:24:02Z</dcterms:modified>
</cp:coreProperties>
</file>