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1" r:id="rId6"/>
    <p:sldId id="265" r:id="rId7"/>
    <p:sldId id="262" r:id="rId8"/>
    <p:sldId id="263" r:id="rId9"/>
    <p:sldId id="264" r:id="rId10"/>
    <p:sldId id="260" r:id="rId11"/>
    <p:sldId id="266" r:id="rId12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42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Título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6" name="15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974E-1A9A-4001-895A-BCAF33D3A645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965CC0C-D6D4-47AA-8A54-72BB88D7ABB2}" type="slidenum">
              <a:rPr lang="es-PE" smtClean="0"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974E-1A9A-4001-895A-BCAF33D3A645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5CC0C-D6D4-47AA-8A54-72BB88D7ABB2}" type="slidenum">
              <a:rPr lang="es-PE" smtClean="0"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974E-1A9A-4001-895A-BCAF33D3A645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5CC0C-D6D4-47AA-8A54-72BB88D7ABB2}" type="slidenum">
              <a:rPr lang="es-PE" smtClean="0"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7" name="26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974E-1A9A-4001-895A-BCAF33D3A645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s-PE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965CC0C-D6D4-47AA-8A54-72BB88D7ABB2}" type="slidenum">
              <a:rPr lang="es-PE" smtClean="0"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9" name="18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974E-1A9A-4001-895A-BCAF33D3A645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11" name="1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5CC0C-D6D4-47AA-8A54-72BB88D7ABB2}" type="slidenum">
              <a:rPr lang="es-PE" smtClean="0"/>
              <a:t>‹Nº›</a:t>
            </a:fld>
            <a:endParaRPr lang="es-PE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Título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4" name="13 Marcador de contenido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974E-1A9A-4001-895A-BCAF33D3A645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5CC0C-D6D4-47AA-8A54-72BB88D7ABB2}" type="slidenum">
              <a:rPr lang="es-PE" smtClean="0"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Título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25" name="24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8" name="27 Marcador de contenido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974E-1A9A-4001-895A-BCAF33D3A645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965CC0C-D6D4-47AA-8A54-72BB88D7ABB2}" type="slidenum">
              <a:rPr lang="es-PE" smtClean="0"/>
              <a:t>‹Nº›</a:t>
            </a:fld>
            <a:endParaRPr lang="es-PE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Título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974E-1A9A-4001-895A-BCAF33D3A645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5CC0C-D6D4-47AA-8A54-72BB88D7ABB2}" type="slidenum">
              <a:rPr lang="es-PE" smtClean="0"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974E-1A9A-4001-895A-BCAF33D3A645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24" name="2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5CC0C-D6D4-47AA-8A54-72BB88D7ABB2}" type="slidenum">
              <a:rPr lang="es-PE" smtClean="0"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Título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6" name="25 Marcador de texto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contenido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974E-1A9A-4001-895A-BCAF33D3A645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29" name="2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5CC0C-D6D4-47AA-8A54-72BB88D7ABB2}" type="slidenum">
              <a:rPr lang="es-PE" smtClean="0"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974E-1A9A-4001-895A-BCAF33D3A645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5CC0C-D6D4-47AA-8A54-72BB88D7ABB2}" type="slidenum">
              <a:rPr lang="es-PE" smtClean="0"/>
              <a:t>‹Nº›</a:t>
            </a:fld>
            <a:endParaRPr lang="es-PE"/>
          </a:p>
        </p:txBody>
      </p:sp>
      <p:sp>
        <p:nvSpPr>
          <p:cNvPr id="17" name="16 Título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6" name="25 Marcador de texto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arcador de texto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1" name="10 Marcador de fecha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516974E-1A9A-4001-895A-BCAF33D3A645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28" name="27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965CC0C-D6D4-47AA-8A54-72BB88D7ABB2}" type="slidenum">
              <a:rPr lang="es-PE" smtClean="0"/>
              <a:t>‹Nº›</a:t>
            </a:fld>
            <a:endParaRPr lang="es-PE"/>
          </a:p>
        </p:txBody>
      </p:sp>
      <p:sp>
        <p:nvSpPr>
          <p:cNvPr id="10" name="9 Marcador de título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51520" y="1556792"/>
            <a:ext cx="8386192" cy="2016224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s-PE" sz="2800" b="1" dirty="0" smtClean="0"/>
              <a:t>PROCEDIMIENTO ADMINISTRATIVO DISCIPLINARIO EN LA </a:t>
            </a:r>
            <a:endParaRPr lang="es-PE" sz="2800" b="1" dirty="0" smtClean="0"/>
          </a:p>
          <a:p>
            <a:pPr algn="ctr"/>
            <a:r>
              <a:rPr lang="es-PE" sz="2800" b="1" dirty="0" smtClean="0"/>
              <a:t>LEY </a:t>
            </a:r>
            <a:r>
              <a:rPr lang="es-PE" sz="2800" b="1" dirty="0" smtClean="0"/>
              <a:t>DEL SERVICIO CIVIL</a:t>
            </a:r>
          </a:p>
          <a:p>
            <a:pPr algn="ctr"/>
            <a:endParaRPr lang="es-PE" sz="2800" b="1" dirty="0"/>
          </a:p>
        </p:txBody>
      </p:sp>
    </p:spTree>
    <p:extLst>
      <p:ext uri="{BB962C8B-B14F-4D97-AF65-F5344CB8AC3E}">
        <p14:creationId xmlns:p14="http://schemas.microsoft.com/office/powerpoint/2010/main" val="118000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sz="2000" b="1" dirty="0" smtClean="0">
                <a:solidFill>
                  <a:schemeClr val="tx1"/>
                </a:solidFill>
              </a:rPr>
              <a:t>FALTAS DISCIPLINARIAS</a:t>
            </a:r>
            <a:endParaRPr lang="es-ES" sz="2000" b="1" dirty="0">
              <a:solidFill>
                <a:schemeClr val="tx1"/>
              </a:solidFill>
            </a:endParaRPr>
          </a:p>
        </p:txBody>
      </p:sp>
      <p:sp>
        <p:nvSpPr>
          <p:cNvPr id="7" name="Marcador de texto 6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ES" b="1" dirty="0" smtClean="0">
                <a:solidFill>
                  <a:schemeClr val="tx1"/>
                </a:solidFill>
              </a:rPr>
              <a:t>PRINCIPIO DE LA POTESTAD DISCIPLINARIA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4561235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s-ES" sz="1800" dirty="0" smtClean="0">
                <a:solidFill>
                  <a:schemeClr val="tx1"/>
                </a:solidFill>
              </a:rPr>
              <a:t>Las establecidas en el Art. 85 de la Ley Nº30057.</a:t>
            </a:r>
          </a:p>
          <a:p>
            <a:pPr marL="457200" indent="-457200">
              <a:buAutoNum type="arabicPeriod"/>
            </a:pPr>
            <a:r>
              <a:rPr lang="es-ES" sz="1800" dirty="0" smtClean="0">
                <a:solidFill>
                  <a:schemeClr val="tx1"/>
                </a:solidFill>
              </a:rPr>
              <a:t>Las establecidas en el Art. 98 del Reglamento de la Ley Nº 30057.</a:t>
            </a:r>
          </a:p>
          <a:p>
            <a:pPr marL="457200" indent="-457200">
              <a:buAutoNum type="arabicPeriod"/>
            </a:pPr>
            <a:r>
              <a:rPr lang="es-ES" sz="1800" dirty="0" smtClean="0">
                <a:solidFill>
                  <a:schemeClr val="tx1"/>
                </a:solidFill>
              </a:rPr>
              <a:t>El Reglamento Interno de los Servidores Civiles (leves).</a:t>
            </a:r>
          </a:p>
          <a:p>
            <a:pPr marL="457200" indent="-457200">
              <a:buAutoNum type="arabicPeriod"/>
            </a:pPr>
            <a:r>
              <a:rPr lang="es-ES" sz="1600" dirty="0" smtClean="0">
                <a:solidFill>
                  <a:schemeClr val="tx1"/>
                </a:solidFill>
              </a:rPr>
              <a:t>Previstas en el Art, 241º de la Ley Nº27444,</a:t>
            </a:r>
          </a:p>
          <a:p>
            <a:pPr marL="457200" indent="-457200">
              <a:buAutoNum type="arabicPeriod"/>
            </a:pPr>
            <a:r>
              <a:rPr lang="es-ES" sz="1600" dirty="0" smtClean="0">
                <a:solidFill>
                  <a:schemeClr val="tx1"/>
                </a:solidFill>
              </a:rPr>
              <a:t>Las previstas en los Art. 11.3, 12.3,14.3, 36.2, 38,2, 48. 4, 48.7, 49, 55.12, 91.2, 143.2, 146, 153.4, 174.1, 182.4, 188.4, 233.3 y 239 de la Ley Nº27444.</a:t>
            </a:r>
          </a:p>
          <a:p>
            <a:pPr marL="457200" indent="-457200">
              <a:buAutoNum type="arabicPeriod"/>
            </a:pPr>
            <a:r>
              <a:rPr lang="es-ES" sz="1600" dirty="0" smtClean="0">
                <a:solidFill>
                  <a:schemeClr val="tx1"/>
                </a:solidFill>
              </a:rPr>
              <a:t>Las Previstas en la Ley Nº27815, Código de Ética.</a:t>
            </a:r>
          </a:p>
          <a:p>
            <a:pPr marL="457200" indent="-457200">
              <a:buAutoNum type="arabicPeriod"/>
            </a:pPr>
            <a:endParaRPr lang="es-ES" sz="1600" dirty="0" smtClean="0">
              <a:solidFill>
                <a:schemeClr val="tx1"/>
              </a:solidFill>
            </a:endParaRPr>
          </a:p>
          <a:p>
            <a:pPr marL="457200" indent="-457200">
              <a:buAutoNum type="arabicPeriod"/>
            </a:pPr>
            <a:endParaRPr lang="es-ES" dirty="0"/>
          </a:p>
        </p:txBody>
      </p:sp>
      <p:sp>
        <p:nvSpPr>
          <p:cNvPr id="8" name="Marcador de contenido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s-ES" dirty="0" smtClean="0"/>
              <a:t>P. de Legalidad</a:t>
            </a:r>
          </a:p>
          <a:p>
            <a:pPr marL="457200" indent="-457200">
              <a:buAutoNum type="arabicPeriod"/>
            </a:pPr>
            <a:r>
              <a:rPr lang="es-ES" dirty="0" smtClean="0"/>
              <a:t>P. de Tipicidad</a:t>
            </a:r>
          </a:p>
          <a:p>
            <a:pPr marL="457200" indent="-457200">
              <a:buAutoNum type="arabicPeriod"/>
            </a:pPr>
            <a:r>
              <a:rPr lang="es-ES" dirty="0" smtClean="0"/>
              <a:t>Non bis in </a:t>
            </a:r>
            <a:r>
              <a:rPr lang="es-ES" dirty="0" smtClean="0"/>
              <a:t>ídem</a:t>
            </a:r>
          </a:p>
          <a:p>
            <a:pPr marL="457200" indent="-457200">
              <a:buAutoNum type="arabicPeriod"/>
            </a:pPr>
            <a:r>
              <a:rPr lang="es-ES" dirty="0" smtClean="0"/>
              <a:t>Debido Procedimiento</a:t>
            </a:r>
          </a:p>
          <a:p>
            <a:pPr marL="457200" indent="-457200">
              <a:buAutoNum type="arabicPeriod"/>
            </a:pPr>
            <a:r>
              <a:rPr lang="es-ES" dirty="0" smtClean="0"/>
              <a:t>Razonabilidad</a:t>
            </a:r>
          </a:p>
          <a:p>
            <a:pPr marL="457200" indent="-457200">
              <a:buAutoNum type="arabicPeriod"/>
            </a:pPr>
            <a:r>
              <a:rPr lang="es-ES" dirty="0" smtClean="0"/>
              <a:t>Irretroactividad</a:t>
            </a:r>
          </a:p>
          <a:p>
            <a:pPr marL="457200" indent="-457200">
              <a:buAutoNum type="arabicPeriod"/>
            </a:pPr>
            <a:r>
              <a:rPr lang="es-ES" dirty="0" smtClean="0"/>
              <a:t>Presunción de Licitud</a:t>
            </a:r>
          </a:p>
          <a:p>
            <a:pPr marL="457200" indent="-457200">
              <a:buAutoNum type="arabicPeriod"/>
            </a:pPr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321605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contenido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s-ES" dirty="0" smtClean="0"/>
          </a:p>
          <a:p>
            <a:pPr marL="0" indent="0" algn="ctr">
              <a:buNone/>
            </a:pPr>
            <a:endParaRPr lang="es-ES" dirty="0"/>
          </a:p>
          <a:p>
            <a:pPr marL="0" indent="0" algn="ctr">
              <a:buNone/>
            </a:pPr>
            <a:endParaRPr lang="es-ES" dirty="0" smtClean="0"/>
          </a:p>
          <a:p>
            <a:pPr marL="0" indent="0" algn="ctr">
              <a:buNone/>
            </a:pPr>
            <a:r>
              <a:rPr lang="es-ES" dirty="0" smtClean="0"/>
              <a:t>GRACIAS…………….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5460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27584"/>
          </a:xfrm>
        </p:spPr>
        <p:txBody>
          <a:bodyPr>
            <a:normAutofit/>
          </a:bodyPr>
          <a:lstStyle/>
          <a:p>
            <a:pPr algn="just"/>
            <a:r>
              <a:rPr lang="es-PE" dirty="0" smtClean="0"/>
              <a:t>VIGENCIA DEL REGIMEN DISCIPLINARIO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988840"/>
            <a:ext cx="8524056" cy="4091285"/>
          </a:xfrm>
        </p:spPr>
        <p:txBody>
          <a:bodyPr/>
          <a:lstStyle/>
          <a:p>
            <a:endParaRPr lang="es-P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8263361" cy="4627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707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AMBITO DE APLICACIÓN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s-PE" dirty="0"/>
              <a:t> </a:t>
            </a:r>
            <a:r>
              <a:rPr lang="es-PE" dirty="0" smtClean="0"/>
              <a:t>El régimen </a:t>
            </a:r>
            <a:r>
              <a:rPr lang="es-PE" dirty="0"/>
              <a:t>disciplinario y procedimiento sancionador y es aplicable a todos los servidores y ex servidores de los regímenes regulados bajo los </a:t>
            </a:r>
            <a:r>
              <a:rPr lang="es-PE" b="1" dirty="0"/>
              <a:t>Decretos Legislativos 276, 728, 1057 y Ley Nº 30057</a:t>
            </a:r>
            <a:r>
              <a:rPr lang="es-PE" dirty="0"/>
              <a:t>, con las exclusiones establecidas en el artículo 90 del Reglamento.</a:t>
            </a:r>
          </a:p>
        </p:txBody>
      </p:sp>
    </p:spTree>
    <p:extLst>
      <p:ext uri="{BB962C8B-B14F-4D97-AF65-F5344CB8AC3E}">
        <p14:creationId xmlns:p14="http://schemas.microsoft.com/office/powerpoint/2010/main" val="234612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10600" cy="882650"/>
          </a:xfrm>
        </p:spPr>
        <p:txBody>
          <a:bodyPr>
            <a:normAutofit fontScale="90000"/>
          </a:bodyPr>
          <a:lstStyle/>
          <a:p>
            <a:r>
              <a:rPr lang="es-PE" dirty="0" smtClean="0"/>
              <a:t>Autoridades del procedimiento disciplinario.-</a:t>
            </a:r>
            <a:endParaRPr lang="es-PE" dirty="0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18548" cy="4489227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s-PE" sz="1600" b="1" dirty="0" smtClean="0"/>
              <a:t>JEFE INMEDIATO</a:t>
            </a:r>
          </a:p>
          <a:p>
            <a:pPr marL="457200" indent="-457200">
              <a:buAutoNum type="arabicPeriod"/>
            </a:pPr>
            <a:r>
              <a:rPr lang="es-PE" sz="1600" b="1" dirty="0" smtClean="0"/>
              <a:t>JEFE DE RECURSO HUMANOS o quien haga sus veces.</a:t>
            </a:r>
          </a:p>
          <a:p>
            <a:pPr marL="457200" indent="-457200">
              <a:buAutoNum type="arabicPeriod"/>
            </a:pPr>
            <a:r>
              <a:rPr lang="es-PE" sz="1600" b="1" dirty="0" smtClean="0"/>
              <a:t>TITULAR DE LA ENTIDAD</a:t>
            </a:r>
            <a:endParaRPr lang="es-PE" sz="1600" b="1" dirty="0"/>
          </a:p>
        </p:txBody>
      </p:sp>
      <p:sp>
        <p:nvSpPr>
          <p:cNvPr id="7" name="6 Marcador de contenido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4705251"/>
          </a:xfrm>
        </p:spPr>
        <p:txBody>
          <a:bodyPr/>
          <a:lstStyle/>
          <a:p>
            <a:r>
              <a:rPr lang="es-PE" b="1" dirty="0" smtClean="0"/>
              <a:t>EJEM:</a:t>
            </a:r>
          </a:p>
          <a:p>
            <a:endParaRPr lang="es-PE" sz="1600" b="1" dirty="0"/>
          </a:p>
          <a:p>
            <a:pPr marL="0" indent="0">
              <a:buNone/>
            </a:pPr>
            <a:r>
              <a:rPr lang="es-PE" sz="1600" b="1" u="sng" dirty="0" smtClean="0"/>
              <a:t>AMONESTACION ESCRITA</a:t>
            </a:r>
            <a:r>
              <a:rPr lang="es-PE" sz="1600" b="1" dirty="0" smtClean="0"/>
              <a:t>: El Director de la I.E. sería a la vez órgano  instructor y sancionador. </a:t>
            </a:r>
          </a:p>
          <a:p>
            <a:pPr marL="0" indent="0">
              <a:buNone/>
            </a:pPr>
            <a:endParaRPr lang="es-PE" sz="1600" b="1" dirty="0"/>
          </a:p>
          <a:p>
            <a:pPr marL="0" indent="0">
              <a:buNone/>
            </a:pPr>
            <a:r>
              <a:rPr lang="es-PE" sz="1600" b="1" u="sng" dirty="0" smtClean="0"/>
              <a:t>SUSPENSION:  </a:t>
            </a:r>
            <a:r>
              <a:rPr lang="es-PE" sz="1600" b="1" dirty="0" smtClean="0"/>
              <a:t>El Directo de la I.E. sólo es órgano instructor.  El Jefe de Administración de la UGEL Tacna es órgano sancionador.</a:t>
            </a:r>
          </a:p>
          <a:p>
            <a:pPr marL="0" indent="0">
              <a:buNone/>
            </a:pPr>
            <a:endParaRPr lang="es-PE" sz="1600" b="1" dirty="0"/>
          </a:p>
          <a:p>
            <a:pPr marL="0" indent="0">
              <a:buNone/>
            </a:pPr>
            <a:r>
              <a:rPr lang="es-PE" sz="1600" b="1" u="sng" dirty="0" smtClean="0"/>
              <a:t>DESTITUCION: </a:t>
            </a:r>
            <a:r>
              <a:rPr lang="es-PE" sz="1600" b="1" dirty="0"/>
              <a:t>El Jefe de Administración de la UGEL Tacna es órgano </a:t>
            </a:r>
            <a:r>
              <a:rPr lang="es-PE" sz="1600" b="1" dirty="0" smtClean="0"/>
              <a:t> instructor ; y la Directora de la UGEL es órgano sancionador.</a:t>
            </a:r>
            <a:endParaRPr lang="es-PE" sz="16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36912"/>
            <a:ext cx="356271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452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95536"/>
          </a:xfrm>
        </p:spPr>
        <p:txBody>
          <a:bodyPr>
            <a:normAutofit fontScale="90000"/>
          </a:bodyPr>
          <a:lstStyle/>
          <a:p>
            <a:r>
              <a:rPr lang="es-PE" dirty="0" smtClean="0"/>
              <a:t>FASES DEL PROCEDIMIENTO:</a:t>
            </a:r>
            <a:endParaRPr lang="es-PE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s-PE" b="1" u="sng" dirty="0" smtClean="0"/>
              <a:t>FASE INSTRUCTIVA</a:t>
            </a:r>
            <a:r>
              <a:rPr lang="es-PE" dirty="0" smtClean="0"/>
              <a:t>:</a:t>
            </a:r>
          </a:p>
          <a:p>
            <a:r>
              <a:rPr lang="es-PE" dirty="0"/>
              <a:t>Esta fase se encuentra a cargo del órgano instructor y comprende las actuaciones conducentes a la determinación de la responsabilidad administrativa disciplinaria. Se </a:t>
            </a:r>
            <a:r>
              <a:rPr lang="es-PE" b="1" dirty="0"/>
              <a:t>inicia con la </a:t>
            </a:r>
            <a:r>
              <a:rPr lang="es-PE" b="1" dirty="0" smtClean="0"/>
              <a:t>notificación </a:t>
            </a:r>
            <a:r>
              <a:rPr lang="es-PE" b="1" dirty="0"/>
              <a:t>al servidor civil de la comunicación que determina el inicio del procedimiento administrativo disciplinario</a:t>
            </a:r>
            <a:r>
              <a:rPr lang="es-PE" dirty="0"/>
              <a:t>, brindándole un plazo de cinco (05) días hábiles para presentar su descargo, plazo que puede ser prorrogable. Vencido dicho plazo, el órgano instructor llevará a cabo el análisis e indagaciones necesarios para determinar la existencia de la responsabilidad imputada al servidor civil, en un plazo máximo de quince (15) días hábiles. La fase instructiva </a:t>
            </a:r>
            <a:r>
              <a:rPr lang="es-PE" b="1" dirty="0"/>
              <a:t>culmina con la emisión y </a:t>
            </a:r>
            <a:r>
              <a:rPr lang="es-PE" b="1" dirty="0" smtClean="0"/>
              <a:t>notificación </a:t>
            </a:r>
            <a:r>
              <a:rPr lang="es-PE" b="1" dirty="0"/>
              <a:t>del informe </a:t>
            </a:r>
            <a:r>
              <a:rPr lang="es-PE" dirty="0"/>
              <a:t>en el que el órgano instructor se pronuncia sobre la existencia o no de la falta imputada al servidor civil, recomendando al órgano sancionador la sanción a ser impuesta, de corresponder</a:t>
            </a:r>
            <a:r>
              <a:rPr lang="es-PE" dirty="0" smtClean="0"/>
              <a:t>. (ART. 106 RLSC)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75520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Fase sancionadora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s-ES" dirty="0"/>
              <a:t>Esta fase se encuentra a cargo del órgano </a:t>
            </a:r>
            <a:r>
              <a:rPr lang="es-ES" dirty="0" smtClean="0"/>
              <a:t>sancionador y </a:t>
            </a:r>
            <a:r>
              <a:rPr lang="es-ES" dirty="0"/>
              <a:t>comprende </a:t>
            </a:r>
            <a:r>
              <a:rPr lang="es-ES" b="1" dirty="0"/>
              <a:t>desde la recepción del informe del </a:t>
            </a:r>
            <a:r>
              <a:rPr lang="es-ES" b="1" dirty="0" smtClean="0"/>
              <a:t>órgano instructor</a:t>
            </a:r>
            <a:r>
              <a:rPr lang="es-ES" b="1" dirty="0"/>
              <a:t>,</a:t>
            </a:r>
            <a:r>
              <a:rPr lang="es-ES" dirty="0"/>
              <a:t> </a:t>
            </a:r>
            <a:r>
              <a:rPr lang="es-ES" b="1" dirty="0"/>
              <a:t>hasta la emisión de la comunicación </a:t>
            </a:r>
            <a:r>
              <a:rPr lang="es-ES" b="1" dirty="0" smtClean="0"/>
              <a:t>que determina </a:t>
            </a:r>
            <a:r>
              <a:rPr lang="es-ES" b="1" dirty="0"/>
              <a:t>la imposición de sanción o que determina </a:t>
            </a:r>
            <a:r>
              <a:rPr lang="es-ES" b="1" dirty="0" smtClean="0"/>
              <a:t>la declaración </a:t>
            </a:r>
            <a:r>
              <a:rPr lang="es-ES" b="1" dirty="0"/>
              <a:t>de no a lugar, disponiendo, en este </a:t>
            </a:r>
            <a:r>
              <a:rPr lang="es-ES" b="1" dirty="0" smtClean="0"/>
              <a:t>último caso</a:t>
            </a:r>
            <a:r>
              <a:rPr lang="es-ES" b="1" dirty="0"/>
              <a:t>, el archivo del </a:t>
            </a:r>
            <a:r>
              <a:rPr lang="es-ES" b="1" dirty="0" smtClean="0"/>
              <a:t>procedimiento</a:t>
            </a:r>
            <a:r>
              <a:rPr lang="es-ES" dirty="0" smtClean="0"/>
              <a:t>. El </a:t>
            </a:r>
            <a:r>
              <a:rPr lang="es-ES" dirty="0"/>
              <a:t>órgano sancionador debe emitir la </a:t>
            </a:r>
            <a:r>
              <a:rPr lang="es-ES" dirty="0" smtClean="0"/>
              <a:t>comunicación pronunciándose </a:t>
            </a:r>
            <a:r>
              <a:rPr lang="es-ES" dirty="0"/>
              <a:t>sobre la comisión de la </a:t>
            </a:r>
            <a:r>
              <a:rPr lang="es-ES" dirty="0" smtClean="0"/>
              <a:t>infracción imputada </a:t>
            </a:r>
            <a:r>
              <a:rPr lang="es-ES" dirty="0"/>
              <a:t>al servidor civil, dentro de los diez (10) </a:t>
            </a:r>
            <a:r>
              <a:rPr lang="es-ES" dirty="0" smtClean="0"/>
              <a:t>días hábiles </a:t>
            </a:r>
            <a:r>
              <a:rPr lang="es-ES" dirty="0"/>
              <a:t>siguientes de haber recibido el informe del </a:t>
            </a:r>
            <a:r>
              <a:rPr lang="es-ES" dirty="0" smtClean="0"/>
              <a:t>órgano instructor</a:t>
            </a:r>
            <a:r>
              <a:rPr lang="es-ES" dirty="0"/>
              <a:t>, prorrogable hasta por diez (10) días </a:t>
            </a:r>
            <a:r>
              <a:rPr lang="es-ES" dirty="0" smtClean="0"/>
              <a:t>hábiles adicionales</a:t>
            </a:r>
            <a:r>
              <a:rPr lang="es-ES" dirty="0"/>
              <a:t>, debiendo sustentar tal decisión.</a:t>
            </a:r>
          </a:p>
          <a:p>
            <a:pPr algn="just"/>
            <a:endParaRPr lang="es-ES" dirty="0" smtClean="0"/>
          </a:p>
          <a:p>
            <a:pPr algn="just"/>
            <a:r>
              <a:rPr lang="es-ES" dirty="0" smtClean="0"/>
              <a:t>Entre </a:t>
            </a:r>
            <a:r>
              <a:rPr lang="es-ES" dirty="0"/>
              <a:t>el inicio del procedimiento </a:t>
            </a:r>
            <a:r>
              <a:rPr lang="es-ES" dirty="0" smtClean="0"/>
              <a:t>administrativo disciplinario </a:t>
            </a:r>
            <a:r>
              <a:rPr lang="es-ES" dirty="0"/>
              <a:t>y la </a:t>
            </a:r>
            <a:r>
              <a:rPr lang="es-ES" dirty="0" smtClean="0"/>
              <a:t>notificación </a:t>
            </a:r>
            <a:r>
              <a:rPr lang="es-ES" dirty="0"/>
              <a:t>de la comunicación </a:t>
            </a:r>
            <a:r>
              <a:rPr lang="es-ES" dirty="0" smtClean="0"/>
              <a:t>que impone </a:t>
            </a:r>
            <a:r>
              <a:rPr lang="es-ES" dirty="0"/>
              <a:t>sanción o determina el archivamiento </a:t>
            </a:r>
            <a:r>
              <a:rPr lang="es-ES" dirty="0" smtClean="0"/>
              <a:t>del procedimiento</a:t>
            </a:r>
            <a:r>
              <a:rPr lang="es-ES" dirty="0"/>
              <a:t>, no puede transcurrir un plazo mayor a </a:t>
            </a:r>
            <a:r>
              <a:rPr lang="es-ES" dirty="0" smtClean="0"/>
              <a:t>un(01</a:t>
            </a:r>
            <a:r>
              <a:rPr lang="es-ES" dirty="0"/>
              <a:t>) año calendario.</a:t>
            </a:r>
          </a:p>
        </p:txBody>
      </p:sp>
    </p:spTree>
    <p:extLst>
      <p:ext uri="{BB962C8B-B14F-4D97-AF65-F5344CB8AC3E}">
        <p14:creationId xmlns:p14="http://schemas.microsoft.com/office/powerpoint/2010/main" val="337806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PE" sz="2000" b="1" u="sng" dirty="0" smtClean="0"/>
              <a:t>INFORME DEL ORGANO INSTRUCTOR</a:t>
            </a:r>
            <a:endParaRPr lang="es-PE" sz="2000" b="1" u="sn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412776"/>
            <a:ext cx="4176464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24744"/>
            <a:ext cx="2520280" cy="2075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490" y="3199463"/>
            <a:ext cx="2464894" cy="2751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957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CAUSALES DE ABSTENCION</a:t>
            </a:r>
            <a:endParaRPr lang="es-PE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PE" sz="1800" b="1" u="sng" dirty="0" smtClean="0"/>
              <a:t>ART. 97º del TUO de la Ley Nº27444</a:t>
            </a:r>
          </a:p>
          <a:p>
            <a:pPr marL="0" indent="0">
              <a:buNone/>
            </a:pPr>
            <a:endParaRPr lang="es-PE" sz="1600" b="1" u="sng" dirty="0" smtClean="0"/>
          </a:p>
          <a:p>
            <a:pPr marL="0" indent="0" algn="just">
              <a:buNone/>
            </a:pPr>
            <a:r>
              <a:rPr lang="es-ES" sz="1200" b="1" dirty="0"/>
              <a:t>1. Si es cónyuge, conviviente, pariente </a:t>
            </a:r>
            <a:r>
              <a:rPr lang="es-ES" sz="1200" b="1" dirty="0" smtClean="0"/>
              <a:t>dentro del </a:t>
            </a:r>
            <a:r>
              <a:rPr lang="es-ES" sz="1200" b="1" dirty="0"/>
              <a:t>cuarto grado de consanguinidad o segundo de</a:t>
            </a:r>
          </a:p>
          <a:p>
            <a:pPr marL="0" indent="0" algn="just">
              <a:buNone/>
            </a:pPr>
            <a:r>
              <a:rPr lang="es-ES" sz="1200" b="1" dirty="0"/>
              <a:t>afinidad, con cualquiera de los administrados o con </a:t>
            </a:r>
            <a:r>
              <a:rPr lang="es-ES" sz="1200" b="1" dirty="0" smtClean="0"/>
              <a:t>sus representantes</a:t>
            </a:r>
            <a:r>
              <a:rPr lang="es-ES" sz="1200" b="1" dirty="0"/>
              <a:t>, mandatarios, con los administradores de</a:t>
            </a:r>
          </a:p>
          <a:p>
            <a:pPr marL="0" indent="0" algn="just">
              <a:buNone/>
            </a:pPr>
            <a:r>
              <a:rPr lang="es-ES" sz="1200" b="1" dirty="0"/>
              <a:t>sus empresas, o con quienes les </a:t>
            </a:r>
            <a:r>
              <a:rPr lang="es-ES" sz="1200" b="1" dirty="0" smtClean="0"/>
              <a:t>presten </a:t>
            </a:r>
            <a:r>
              <a:rPr lang="es-ES" sz="1200" b="1" dirty="0"/>
              <a:t>servicios</a:t>
            </a:r>
            <a:r>
              <a:rPr lang="es-ES" sz="1200" b="1" dirty="0" smtClean="0"/>
              <a:t>.</a:t>
            </a:r>
          </a:p>
          <a:p>
            <a:pPr marL="0" indent="0" algn="just">
              <a:buNone/>
            </a:pPr>
            <a:r>
              <a:rPr lang="es-ES" sz="1200" b="1" dirty="0"/>
              <a:t>2. Si ha tenido intervención como asesor, perito </a:t>
            </a:r>
            <a:r>
              <a:rPr lang="es-ES" sz="1200" b="1" dirty="0" smtClean="0"/>
              <a:t>o testigo </a:t>
            </a:r>
            <a:r>
              <a:rPr lang="es-ES" sz="1200" b="1" dirty="0"/>
              <a:t>en el mismo procedimiento, o si como autoridad</a:t>
            </a:r>
          </a:p>
          <a:p>
            <a:pPr marL="0" indent="0" algn="just">
              <a:buNone/>
            </a:pPr>
            <a:r>
              <a:rPr lang="es-ES" sz="1200" b="1" dirty="0"/>
              <a:t>hubiere manifestado previamente su parecer sobre </a:t>
            </a:r>
            <a:r>
              <a:rPr lang="es-ES" sz="1200" b="1" dirty="0" smtClean="0"/>
              <a:t>el mismo</a:t>
            </a:r>
            <a:r>
              <a:rPr lang="es-ES" sz="1200" b="1" dirty="0"/>
              <a:t>, de modo que pudiera entenderse que se ha</a:t>
            </a:r>
          </a:p>
          <a:p>
            <a:pPr marL="0" indent="0" algn="just">
              <a:buNone/>
            </a:pPr>
            <a:r>
              <a:rPr lang="es-ES" sz="1200" b="1" dirty="0"/>
              <a:t>pronunciado sobre el asunto, salvo la rectificación </a:t>
            </a:r>
            <a:r>
              <a:rPr lang="es-ES" sz="1200" b="1" dirty="0" smtClean="0"/>
              <a:t>de errores </a:t>
            </a:r>
            <a:r>
              <a:rPr lang="es-ES" sz="1200" b="1" dirty="0"/>
              <a:t>o la decisión del recurso de reconsideración</a:t>
            </a:r>
            <a:r>
              <a:rPr lang="es-ES" sz="1200" b="1" dirty="0" smtClean="0"/>
              <a:t>.</a:t>
            </a:r>
          </a:p>
          <a:p>
            <a:pPr marL="0" indent="0" algn="just">
              <a:buNone/>
            </a:pPr>
            <a:r>
              <a:rPr lang="es-ES" sz="1200" b="1" dirty="0"/>
              <a:t>3. Si personalmente, o bien su cónyuge, conviviente </a:t>
            </a:r>
            <a:r>
              <a:rPr lang="es-ES" sz="1200" b="1" dirty="0" smtClean="0"/>
              <a:t>o algún </a:t>
            </a:r>
            <a:r>
              <a:rPr lang="es-ES" sz="1200" b="1" dirty="0"/>
              <a:t>pariente dentro del cuarto grado de consanguinidad</a:t>
            </a:r>
          </a:p>
          <a:p>
            <a:pPr marL="0" indent="0" algn="just">
              <a:buNone/>
            </a:pPr>
            <a:r>
              <a:rPr lang="es-ES" sz="1200" b="1" dirty="0"/>
              <a:t>o segundo de afinidad, tuviere interés en el asunto de </a:t>
            </a:r>
            <a:r>
              <a:rPr lang="es-ES" sz="1200" b="1" dirty="0" smtClean="0"/>
              <a:t>que se </a:t>
            </a:r>
            <a:r>
              <a:rPr lang="es-ES" sz="1200" b="1" dirty="0"/>
              <a:t>trate o en otro semejante, cuya resolución pueda influir</a:t>
            </a:r>
          </a:p>
          <a:p>
            <a:pPr marL="0" indent="0" algn="just">
              <a:buNone/>
            </a:pPr>
            <a:r>
              <a:rPr lang="es-ES" sz="1200" b="1" dirty="0"/>
              <a:t>en la situación de aquel</a:t>
            </a:r>
            <a:r>
              <a:rPr lang="es-ES" sz="1200" b="1" dirty="0" smtClean="0"/>
              <a:t>.</a:t>
            </a:r>
          </a:p>
          <a:p>
            <a:pPr marL="0" indent="0" algn="just">
              <a:buNone/>
            </a:pPr>
            <a:r>
              <a:rPr lang="es-ES" sz="1200" b="1" dirty="0"/>
              <a:t>4. Cuando tuviere amistad íntima, </a:t>
            </a:r>
            <a:r>
              <a:rPr lang="es-ES" sz="1200" b="1" dirty="0" smtClean="0"/>
              <a:t>enemistad manifiesta </a:t>
            </a:r>
            <a:r>
              <a:rPr lang="es-ES" sz="1200" b="1" dirty="0"/>
              <a:t>o conflicto de intereses objetivo con </a:t>
            </a:r>
            <a:r>
              <a:rPr lang="es-ES" sz="1200" b="1" dirty="0" smtClean="0"/>
              <a:t>cualquiera de </a:t>
            </a:r>
            <a:r>
              <a:rPr lang="es-ES" sz="1200" b="1" dirty="0"/>
              <a:t>los administrados intervinientes en el </a:t>
            </a:r>
            <a:r>
              <a:rPr lang="es-ES" sz="1200" b="1" dirty="0" smtClean="0"/>
              <a:t>procedimiento, que </a:t>
            </a:r>
            <a:r>
              <a:rPr lang="es-ES" sz="1200" b="1" dirty="0"/>
              <a:t>se hagan patentes mediante actitudes o </a:t>
            </a:r>
            <a:r>
              <a:rPr lang="es-ES" sz="1200" b="1" dirty="0" smtClean="0"/>
              <a:t>hechos evidentes </a:t>
            </a:r>
            <a:r>
              <a:rPr lang="es-ES" sz="1200" b="1" dirty="0"/>
              <a:t>en el procedimiento</a:t>
            </a:r>
            <a:r>
              <a:rPr lang="es-ES" sz="1200" b="1" dirty="0" smtClean="0"/>
              <a:t>.</a:t>
            </a:r>
          </a:p>
          <a:p>
            <a:pPr marL="0" indent="0" algn="just">
              <a:buNone/>
            </a:pPr>
            <a:r>
              <a:rPr lang="es-ES" sz="1200" b="1" dirty="0"/>
              <a:t>5. Cuando tuviere o hubiese tenido en </a:t>
            </a:r>
            <a:r>
              <a:rPr lang="es-ES" sz="1200" b="1" dirty="0" smtClean="0"/>
              <a:t>los últimos </a:t>
            </a:r>
            <a:r>
              <a:rPr lang="es-ES" sz="1200" b="1" dirty="0"/>
              <a:t>doce (12) meses, relación de servicio o </a:t>
            </a:r>
            <a:r>
              <a:rPr lang="es-ES" sz="1200" b="1" dirty="0" smtClean="0"/>
              <a:t>de subordinación </a:t>
            </a:r>
            <a:r>
              <a:rPr lang="es-ES" sz="1200" b="1" dirty="0"/>
              <a:t>con cualquiera de los </a:t>
            </a:r>
            <a:r>
              <a:rPr lang="es-ES" sz="1200" b="1" dirty="0" smtClean="0"/>
              <a:t>administrados o </a:t>
            </a:r>
            <a:r>
              <a:rPr lang="es-ES" sz="1200" b="1" dirty="0"/>
              <a:t>terceros directamente interesados en el asunto, </a:t>
            </a:r>
            <a:r>
              <a:rPr lang="es-ES" sz="1200" b="1" dirty="0" smtClean="0"/>
              <a:t>o si </a:t>
            </a:r>
            <a:r>
              <a:rPr lang="es-ES" sz="1200" b="1" dirty="0"/>
              <a:t>tuviera en proyecto una concertación de </a:t>
            </a:r>
            <a:r>
              <a:rPr lang="es-ES" sz="1200" b="1" dirty="0" smtClean="0"/>
              <a:t>negocios con </a:t>
            </a:r>
            <a:r>
              <a:rPr lang="es-ES" sz="1200" b="1" dirty="0"/>
              <a:t>alguna de las partes, aun cuando no se </a:t>
            </a:r>
            <a:r>
              <a:rPr lang="es-ES" sz="1200" b="1" dirty="0" smtClean="0"/>
              <a:t>concrete posteriormente</a:t>
            </a:r>
            <a:r>
              <a:rPr lang="es-ES" sz="1200" b="1" dirty="0"/>
              <a:t>.</a:t>
            </a:r>
            <a:endParaRPr lang="es-PE" sz="1200" b="1" dirty="0"/>
          </a:p>
        </p:txBody>
      </p:sp>
    </p:spTree>
    <p:extLst>
      <p:ext uri="{BB962C8B-B14F-4D97-AF65-F5344CB8AC3E}">
        <p14:creationId xmlns:p14="http://schemas.microsoft.com/office/powerpoint/2010/main" val="61702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49432"/>
            <a:ext cx="8573711" cy="5515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671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jes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Viaj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iajes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</TotalTime>
  <Words>852</Words>
  <Application>Microsoft Office PowerPoint</Application>
  <PresentationFormat>Presentación en pantalla (4:3)</PresentationFormat>
  <Paragraphs>57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5" baseType="lpstr">
      <vt:lpstr>Franklin Gothic Book</vt:lpstr>
      <vt:lpstr>Franklin Gothic Medium</vt:lpstr>
      <vt:lpstr>Wingdings 2</vt:lpstr>
      <vt:lpstr>Viajes</vt:lpstr>
      <vt:lpstr>Presentación de PowerPoint</vt:lpstr>
      <vt:lpstr>VIGENCIA DEL REGIMEN DISCIPLINARIO</vt:lpstr>
      <vt:lpstr>AMBITO DE APLICACIÓN</vt:lpstr>
      <vt:lpstr>Autoridades del procedimiento disciplinario.-</vt:lpstr>
      <vt:lpstr>FASES DEL PROCEDIMIENTO:</vt:lpstr>
      <vt:lpstr>Fase sancionadora</vt:lpstr>
      <vt:lpstr>Presentación de PowerPoint</vt:lpstr>
      <vt:lpstr>CAUSALES DE ABSTENCION</vt:lpstr>
      <vt:lpstr>Presentación de PowerPoint</vt:lpstr>
      <vt:lpstr>Presentación de PowerPoint</vt:lpstr>
      <vt:lpstr>Presentación de PowerPoint</vt:lpstr>
    </vt:vector>
  </TitlesOfParts>
  <Company>GP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Usuario</cp:lastModifiedBy>
  <cp:revision>49</cp:revision>
  <dcterms:created xsi:type="dcterms:W3CDTF">2018-02-26T00:21:45Z</dcterms:created>
  <dcterms:modified xsi:type="dcterms:W3CDTF">2018-02-26T13:31:18Z</dcterms:modified>
</cp:coreProperties>
</file>