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3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4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5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56" r:id="rId2"/>
    <p:sldId id="257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69" r:id="rId16"/>
    <p:sldId id="270" r:id="rId17"/>
    <p:sldId id="271" r:id="rId18"/>
    <p:sldId id="272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282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VAL.%20FINAL%20REGIONAL\Primaria_4to\RESUMEN%20REGIONAL%20MATEMATICA%204to%20PRIMARIA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VAL.%20FINAL%20REGIONAL\Primaria_4to\RESUMEN%20REGIONAL%20MATEMATICA%204to%20PRIMARIA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VAL.%20FINAL%20REGIONAL\Primaria_4to\RESUMEN%20REGIONAL%20COMUNICACION%204to%20PRIMARIA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MATEMATICA%204to%20PRIMARIA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1).xlsb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4to\RESUMEN%20REGIONAL%20COMUNICACION%204to%20PRIMARIA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EVALUACIÓN DE SALIDA COMUNICACIÓN</a:t>
            </a:r>
          </a:p>
          <a:p>
            <a:pPr>
              <a:defRPr/>
            </a:pPr>
            <a:r>
              <a:rPr lang="es-PE"/>
              <a:t>POR GESTIÓN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ESTADISTICAS!$B$58</c:f>
              <c:strCache>
                <c:ptCount val="1"/>
                <c:pt idx="0">
                  <c:v>PUBLICO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PREVIO AL INICIO</c:v>
                </c:pt>
                <c:pt idx="1">
                  <c:v>INICIO</c:v>
                </c:pt>
                <c:pt idx="2">
                  <c:v>PROCESO</c:v>
                </c:pt>
                <c:pt idx="3">
                  <c:v>ADECUADO</c:v>
                </c:pt>
              </c:strCache>
            </c:strRef>
          </c:cat>
          <c:val>
            <c:numRef>
              <c:f>ESTADISTICAS!$D$59:$D$62</c:f>
              <c:numCache>
                <c:formatCode>0.00%</c:formatCode>
                <c:ptCount val="4"/>
                <c:pt idx="0">
                  <c:v>1.8502764780944279E-2</c:v>
                </c:pt>
                <c:pt idx="1">
                  <c:v>0.1554657592513824</c:v>
                </c:pt>
                <c:pt idx="2">
                  <c:v>0.36622713738834539</c:v>
                </c:pt>
                <c:pt idx="3">
                  <c:v>0.27328796256911952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8F-4BB3-92B2-133EC7C712C2}"/>
            </c:ext>
          </c:extLst>
        </c:ser>
        <c:ser>
          <c:idx val="1"/>
          <c:order val="1"/>
          <c:tx>
            <c:strRef>
              <c:f>ESTADISTICAS!$F$58</c:f>
              <c:strCache>
                <c:ptCount val="1"/>
                <c:pt idx="0">
                  <c:v>PRIVADO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5000"/>
                  <a:lumOff val="85000"/>
                </a:schemeClr>
              </a:solidFill>
            </a:ln>
            <a:effectLst/>
            <a:sp3d>
              <a:contourClr>
                <a:schemeClr val="tx2">
                  <a:lumMod val="15000"/>
                  <a:lumOff val="8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3.143419115948437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8F-4BB3-92B2-133EC7C712C2}"/>
                </c:ext>
              </c:extLst>
            </c:dLbl>
            <c:dLbl>
              <c:idx val="1"/>
              <c:layout>
                <c:manualLayout>
                  <c:x val="3.143419115948428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8F-4BB3-92B2-133EC7C712C2}"/>
                </c:ext>
              </c:extLst>
            </c:dLbl>
            <c:dLbl>
              <c:idx val="2"/>
              <c:layout>
                <c:manualLayout>
                  <c:x val="3.6673223019398349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88F-4BB3-92B2-133EC7C712C2}"/>
                </c:ext>
              </c:extLst>
            </c:dLbl>
            <c:dLbl>
              <c:idx val="3"/>
              <c:layout>
                <c:manualLayout>
                  <c:x val="3.6673223019398446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88F-4BB3-92B2-133EC7C712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PREVIO AL INICIO</c:v>
                </c:pt>
                <c:pt idx="1">
                  <c:v>INICIO</c:v>
                </c:pt>
                <c:pt idx="2">
                  <c:v>PROCESO</c:v>
                </c:pt>
                <c:pt idx="3">
                  <c:v>ADECUADO</c:v>
                </c:pt>
              </c:strCache>
            </c:strRef>
          </c:cat>
          <c:val>
            <c:numRef>
              <c:f>ESTADISTICAS!$H$59:$H$62</c:f>
              <c:numCache>
                <c:formatCode>0.00%</c:formatCode>
                <c:ptCount val="4"/>
                <c:pt idx="0">
                  <c:v>1.9140791152700979E-3</c:v>
                </c:pt>
                <c:pt idx="1">
                  <c:v>2.2118247554232241E-2</c:v>
                </c:pt>
                <c:pt idx="2">
                  <c:v>8.2518077413866436E-2</c:v>
                </c:pt>
                <c:pt idx="3">
                  <c:v>7.9965971926839644E-2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8F-4BB3-92B2-133EC7C712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5750656"/>
        <c:axId val="355752192"/>
        <c:axId val="0"/>
      </c:bar3DChart>
      <c:catAx>
        <c:axId val="3557506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55752192"/>
        <c:crosses val="autoZero"/>
        <c:auto val="1"/>
        <c:lblAlgn val="ctr"/>
        <c:lblOffset val="100"/>
        <c:noMultiLvlLbl val="0"/>
      </c:catAx>
      <c:valAx>
        <c:axId val="35575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557506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s-PE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N°10: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42195 WILMA SOTILLO DE BACIGALUPO</c:v>
                </c:pt>
                <c:pt idx="1">
                  <c:v>42213 HUGO SALAZAR DEL ALCAZAR</c:v>
                </c:pt>
                <c:pt idx="2">
                  <c:v>SANTA CRUZ</c:v>
                </c:pt>
                <c:pt idx="3">
                  <c:v>43008 JORGE MARTORELL FLORES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I.E.'!$H$74:$H$83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1.2345679012345678E-2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0.1</c:v>
                </c:pt>
                <c:pt idx="8">
                  <c:v>2.8571428571428571E-2</c:v>
                </c:pt>
                <c:pt idx="9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C4-4B03-B87D-55A548390E43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42195 WILMA SOTILLO DE BACIGALUPO</c:v>
                </c:pt>
                <c:pt idx="1">
                  <c:v>42213 HUGO SALAZAR DEL ALCAZAR</c:v>
                </c:pt>
                <c:pt idx="2">
                  <c:v>SANTA CRUZ</c:v>
                </c:pt>
                <c:pt idx="3">
                  <c:v>43008 JORGE MARTORELL FLORES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I.E.'!$I$74:$I$83</c:f>
              <c:numCache>
                <c:formatCode>0.00%</c:formatCode>
                <c:ptCount val="10"/>
                <c:pt idx="0">
                  <c:v>0.3125</c:v>
                </c:pt>
                <c:pt idx="1">
                  <c:v>0.22222222222222221</c:v>
                </c:pt>
                <c:pt idx="2">
                  <c:v>0.13750000000000001</c:v>
                </c:pt>
                <c:pt idx="3">
                  <c:v>0.13580246913580246</c:v>
                </c:pt>
                <c:pt idx="4">
                  <c:v>0.15</c:v>
                </c:pt>
                <c:pt idx="5">
                  <c:v>0</c:v>
                </c:pt>
                <c:pt idx="6">
                  <c:v>0.16</c:v>
                </c:pt>
                <c:pt idx="7">
                  <c:v>0.5</c:v>
                </c:pt>
                <c:pt idx="8">
                  <c:v>5.7142857142857141E-2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C4-4B03-B87D-55A548390E43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42195 WILMA SOTILLO DE BACIGALUPO</c:v>
                </c:pt>
                <c:pt idx="1">
                  <c:v>42213 HUGO SALAZAR DEL ALCAZAR</c:v>
                </c:pt>
                <c:pt idx="2">
                  <c:v>SANTA CRUZ</c:v>
                </c:pt>
                <c:pt idx="3">
                  <c:v>43008 JORGE MARTORELL FLORES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I.E.'!$J$74:$J$83</c:f>
              <c:numCache>
                <c:formatCode>0.00%</c:formatCode>
                <c:ptCount val="10"/>
                <c:pt idx="0">
                  <c:v>0.5</c:v>
                </c:pt>
                <c:pt idx="1">
                  <c:v>0.77777777777777779</c:v>
                </c:pt>
                <c:pt idx="2">
                  <c:v>0.47499999999999998</c:v>
                </c:pt>
                <c:pt idx="3">
                  <c:v>0.32098765432098764</c:v>
                </c:pt>
                <c:pt idx="4">
                  <c:v>0.56000000000000005</c:v>
                </c:pt>
                <c:pt idx="5">
                  <c:v>0</c:v>
                </c:pt>
                <c:pt idx="6">
                  <c:v>0.56000000000000005</c:v>
                </c:pt>
                <c:pt idx="7">
                  <c:v>0.3</c:v>
                </c:pt>
                <c:pt idx="8">
                  <c:v>0.14285714285714285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C4-4B03-B87D-55A548390E43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42195 WILMA SOTILLO DE BACIGALUPO</c:v>
                </c:pt>
                <c:pt idx="1">
                  <c:v>42213 HUGO SALAZAR DEL ALCAZAR</c:v>
                </c:pt>
                <c:pt idx="2">
                  <c:v>SANTA CRUZ</c:v>
                </c:pt>
                <c:pt idx="3">
                  <c:v>43008 JORGE MARTORELL FLORES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I.E.'!$K$74:$K$83</c:f>
              <c:numCache>
                <c:formatCode>0.00%</c:formatCode>
                <c:ptCount val="10"/>
                <c:pt idx="0">
                  <c:v>0.1875</c:v>
                </c:pt>
                <c:pt idx="1">
                  <c:v>0</c:v>
                </c:pt>
                <c:pt idx="2">
                  <c:v>0.38750000000000001</c:v>
                </c:pt>
                <c:pt idx="3">
                  <c:v>0.53086419753086422</c:v>
                </c:pt>
                <c:pt idx="4">
                  <c:v>0.28999999999999998</c:v>
                </c:pt>
                <c:pt idx="5">
                  <c:v>1</c:v>
                </c:pt>
                <c:pt idx="6">
                  <c:v>0.28000000000000003</c:v>
                </c:pt>
                <c:pt idx="7">
                  <c:v>0.1</c:v>
                </c:pt>
                <c:pt idx="8">
                  <c:v>0.77142857142857146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7C4-4B03-B87D-55A548390E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6545775"/>
        <c:axId val="1766546607"/>
        <c:axId val="0"/>
      </c:bar3DChart>
      <c:catAx>
        <c:axId val="1766545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66546607"/>
        <c:crosses val="autoZero"/>
        <c:auto val="1"/>
        <c:lblAlgn val="ctr"/>
        <c:lblOffset val="100"/>
        <c:noMultiLvlLbl val="0"/>
      </c:catAx>
      <c:valAx>
        <c:axId val="1766546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6654577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N°11: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I.E.'!$H$84:$H$93</c:f>
              <c:numCache>
                <c:formatCode>0.00%</c:formatCode>
                <c:ptCount val="10"/>
                <c:pt idx="0">
                  <c:v>0.10344827586206896</c:v>
                </c:pt>
                <c:pt idx="1">
                  <c:v>0</c:v>
                </c:pt>
                <c:pt idx="2">
                  <c:v>1.3888888888888888E-2</c:v>
                </c:pt>
                <c:pt idx="3">
                  <c:v>1.8867924528301886E-2</c:v>
                </c:pt>
                <c:pt idx="4">
                  <c:v>9.5238095238095233E-2</c:v>
                </c:pt>
                <c:pt idx="5">
                  <c:v>0</c:v>
                </c:pt>
                <c:pt idx="6">
                  <c:v>0</c:v>
                </c:pt>
                <c:pt idx="7">
                  <c:v>2.1276595744680851E-2</c:v>
                </c:pt>
                <c:pt idx="8">
                  <c:v>3.2786885245901641E-2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83-4FAA-B41B-7986C9FA5B9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I.E.'!$I$84:$I$93</c:f>
              <c:numCache>
                <c:formatCode>0.00%</c:formatCode>
                <c:ptCount val="10"/>
                <c:pt idx="0">
                  <c:v>0.41379310344827586</c:v>
                </c:pt>
                <c:pt idx="1">
                  <c:v>0</c:v>
                </c:pt>
                <c:pt idx="2">
                  <c:v>9.7222222222222224E-2</c:v>
                </c:pt>
                <c:pt idx="3">
                  <c:v>0.13207547169811321</c:v>
                </c:pt>
                <c:pt idx="4">
                  <c:v>9.5238095238095233E-2</c:v>
                </c:pt>
                <c:pt idx="5">
                  <c:v>0</c:v>
                </c:pt>
                <c:pt idx="6">
                  <c:v>0</c:v>
                </c:pt>
                <c:pt idx="7">
                  <c:v>0.1276595744680851</c:v>
                </c:pt>
                <c:pt idx="8">
                  <c:v>0.42622950819672129</c:v>
                </c:pt>
                <c:pt idx="9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83-4FAA-B41B-7986C9FA5B90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I.E.'!$J$84:$J$93</c:f>
              <c:numCache>
                <c:formatCode>0.00%</c:formatCode>
                <c:ptCount val="10"/>
                <c:pt idx="0">
                  <c:v>0.44827586206896552</c:v>
                </c:pt>
                <c:pt idx="1">
                  <c:v>0.5</c:v>
                </c:pt>
                <c:pt idx="2">
                  <c:v>0.47222222222222221</c:v>
                </c:pt>
                <c:pt idx="3">
                  <c:v>0.35849056603773582</c:v>
                </c:pt>
                <c:pt idx="4">
                  <c:v>0.5714285714285714</c:v>
                </c:pt>
                <c:pt idx="5">
                  <c:v>0.2</c:v>
                </c:pt>
                <c:pt idx="6">
                  <c:v>3.5714285714285712E-2</c:v>
                </c:pt>
                <c:pt idx="7">
                  <c:v>0.41489361702127658</c:v>
                </c:pt>
                <c:pt idx="8">
                  <c:v>0.42622950819672129</c:v>
                </c:pt>
                <c:pt idx="9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83-4FAA-B41B-7986C9FA5B90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I.E.'!$K$84:$K$93</c:f>
              <c:numCache>
                <c:formatCode>0.00%</c:formatCode>
                <c:ptCount val="10"/>
                <c:pt idx="0">
                  <c:v>3.4482758620689655E-2</c:v>
                </c:pt>
                <c:pt idx="1">
                  <c:v>0.5</c:v>
                </c:pt>
                <c:pt idx="2">
                  <c:v>0.41666666666666669</c:v>
                </c:pt>
                <c:pt idx="3">
                  <c:v>0.49056603773584906</c:v>
                </c:pt>
                <c:pt idx="4">
                  <c:v>0.23809523809523808</c:v>
                </c:pt>
                <c:pt idx="5">
                  <c:v>0.8</c:v>
                </c:pt>
                <c:pt idx="6">
                  <c:v>0.9642857142857143</c:v>
                </c:pt>
                <c:pt idx="7">
                  <c:v>0.43617021276595747</c:v>
                </c:pt>
                <c:pt idx="8">
                  <c:v>0.11475409836065574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883-4FAA-B41B-7986C9FA5B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6322479"/>
        <c:axId val="1781490543"/>
        <c:axId val="0"/>
      </c:bar3DChart>
      <c:catAx>
        <c:axId val="179632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90543"/>
        <c:crosses val="autoZero"/>
        <c:auto val="1"/>
        <c:lblAlgn val="ctr"/>
        <c:lblOffset val="100"/>
        <c:noMultiLvlLbl val="0"/>
      </c:catAx>
      <c:valAx>
        <c:axId val="1781490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963224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N°12: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42223 MANUEL DE MENDIBURU</c:v>
                </c:pt>
                <c:pt idx="1">
                  <c:v>42010 SANTISIMA NIÑA MARIA</c:v>
                </c:pt>
                <c:pt idx="2">
                  <c:v>FEDERICO BARRETO</c:v>
                </c:pt>
                <c:pt idx="3">
                  <c:v>SAN JUAN BOSCO</c:v>
                </c:pt>
                <c:pt idx="4">
                  <c:v>DR. JOSE ANTONIO ENCINAS FRANCO</c:v>
                </c:pt>
                <c:pt idx="5">
                  <c:v>CIMA</c:v>
                </c:pt>
                <c:pt idx="6">
                  <c:v>INNOVA SCHOOLS</c:v>
                </c:pt>
                <c:pt idx="7">
                  <c:v>PERUANO BRITANICO</c:v>
                </c:pt>
                <c:pt idx="8">
                  <c:v>SAN IGNACIO DE LOYOLA</c:v>
                </c:pt>
                <c:pt idx="9">
                  <c:v>42002 CARLOS WIESSE</c:v>
                </c:pt>
              </c:strCache>
            </c:strRef>
          </c:cat>
          <c:val>
            <c:numRef>
              <c:f>'RESULTADOS POR I.E.'!$H$94:$H$103</c:f>
              <c:numCache>
                <c:formatCode>0.00%</c:formatCode>
                <c:ptCount val="10"/>
                <c:pt idx="0">
                  <c:v>4.1666666666666664E-2</c:v>
                </c:pt>
                <c:pt idx="1">
                  <c:v>0</c:v>
                </c:pt>
                <c:pt idx="2">
                  <c:v>0.1111111111111111</c:v>
                </c:pt>
                <c:pt idx="3">
                  <c:v>0</c:v>
                </c:pt>
                <c:pt idx="4">
                  <c:v>1.1627906976744186E-2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1.2987012987012988E-2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52-41B9-A36D-039E06661869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42223 MANUEL DE MENDIBURU</c:v>
                </c:pt>
                <c:pt idx="1">
                  <c:v>42010 SANTISIMA NIÑA MARIA</c:v>
                </c:pt>
                <c:pt idx="2">
                  <c:v>FEDERICO BARRETO</c:v>
                </c:pt>
                <c:pt idx="3">
                  <c:v>SAN JUAN BOSCO</c:v>
                </c:pt>
                <c:pt idx="4">
                  <c:v>DR. JOSE ANTONIO ENCINAS FRANCO</c:v>
                </c:pt>
                <c:pt idx="5">
                  <c:v>CIMA</c:v>
                </c:pt>
                <c:pt idx="6">
                  <c:v>INNOVA SCHOOLS</c:v>
                </c:pt>
                <c:pt idx="7">
                  <c:v>PERUANO BRITANICO</c:v>
                </c:pt>
                <c:pt idx="8">
                  <c:v>SAN IGNACIO DE LOYOLA</c:v>
                </c:pt>
                <c:pt idx="9">
                  <c:v>42002 CARLOS WIESSE</c:v>
                </c:pt>
              </c:strCache>
            </c:strRef>
          </c:cat>
          <c:val>
            <c:numRef>
              <c:f>'RESULTADOS POR I.E.'!$I$94:$I$103</c:f>
              <c:numCache>
                <c:formatCode>0.00%</c:formatCode>
                <c:ptCount val="10"/>
                <c:pt idx="0">
                  <c:v>0.19444444444444445</c:v>
                </c:pt>
                <c:pt idx="1">
                  <c:v>4.4444444444444446E-2</c:v>
                </c:pt>
                <c:pt idx="2">
                  <c:v>0.58333333333333337</c:v>
                </c:pt>
                <c:pt idx="3">
                  <c:v>0.25</c:v>
                </c:pt>
                <c:pt idx="4">
                  <c:v>0.18604651162790697</c:v>
                </c:pt>
                <c:pt idx="5">
                  <c:v>0.234375</c:v>
                </c:pt>
                <c:pt idx="6">
                  <c:v>0.14285714285714285</c:v>
                </c:pt>
                <c:pt idx="7">
                  <c:v>0.19047619047619047</c:v>
                </c:pt>
                <c:pt idx="8">
                  <c:v>0</c:v>
                </c:pt>
                <c:pt idx="9">
                  <c:v>0.18181818181818182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52-41B9-A36D-039E06661869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42223 MANUEL DE MENDIBURU</c:v>
                </c:pt>
                <c:pt idx="1">
                  <c:v>42010 SANTISIMA NIÑA MARIA</c:v>
                </c:pt>
                <c:pt idx="2">
                  <c:v>FEDERICO BARRETO</c:v>
                </c:pt>
                <c:pt idx="3">
                  <c:v>SAN JUAN BOSCO</c:v>
                </c:pt>
                <c:pt idx="4">
                  <c:v>DR. JOSE ANTONIO ENCINAS FRANCO</c:v>
                </c:pt>
                <c:pt idx="5">
                  <c:v>CIMA</c:v>
                </c:pt>
                <c:pt idx="6">
                  <c:v>INNOVA SCHOOLS</c:v>
                </c:pt>
                <c:pt idx="7">
                  <c:v>PERUANO BRITANICO</c:v>
                </c:pt>
                <c:pt idx="8">
                  <c:v>SAN IGNACIO DE LOYOLA</c:v>
                </c:pt>
                <c:pt idx="9">
                  <c:v>42002 CARLOS WIESSE</c:v>
                </c:pt>
              </c:strCache>
            </c:strRef>
          </c:cat>
          <c:val>
            <c:numRef>
              <c:f>'RESULTADOS POR I.E.'!$J$94:$J$103</c:f>
              <c:numCache>
                <c:formatCode>0.00%</c:formatCode>
                <c:ptCount val="10"/>
                <c:pt idx="0">
                  <c:v>0.44444444444444442</c:v>
                </c:pt>
                <c:pt idx="1">
                  <c:v>0.41111111111111109</c:v>
                </c:pt>
                <c:pt idx="2">
                  <c:v>0.25</c:v>
                </c:pt>
                <c:pt idx="3">
                  <c:v>0.75</c:v>
                </c:pt>
                <c:pt idx="4">
                  <c:v>0.40697674418604651</c:v>
                </c:pt>
                <c:pt idx="5">
                  <c:v>0.4375</c:v>
                </c:pt>
                <c:pt idx="6">
                  <c:v>0.52857142857142858</c:v>
                </c:pt>
                <c:pt idx="7">
                  <c:v>0.47619047619047616</c:v>
                </c:pt>
                <c:pt idx="8">
                  <c:v>0</c:v>
                </c:pt>
                <c:pt idx="9">
                  <c:v>0.55844155844155841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52-41B9-A36D-039E06661869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42223 MANUEL DE MENDIBURU</c:v>
                </c:pt>
                <c:pt idx="1">
                  <c:v>42010 SANTISIMA NIÑA MARIA</c:v>
                </c:pt>
                <c:pt idx="2">
                  <c:v>FEDERICO BARRETO</c:v>
                </c:pt>
                <c:pt idx="3">
                  <c:v>SAN JUAN BOSCO</c:v>
                </c:pt>
                <c:pt idx="4">
                  <c:v>DR. JOSE ANTONIO ENCINAS FRANCO</c:v>
                </c:pt>
                <c:pt idx="5">
                  <c:v>CIMA</c:v>
                </c:pt>
                <c:pt idx="6">
                  <c:v>INNOVA SCHOOLS</c:v>
                </c:pt>
                <c:pt idx="7">
                  <c:v>PERUANO BRITANICO</c:v>
                </c:pt>
                <c:pt idx="8">
                  <c:v>SAN IGNACIO DE LOYOLA</c:v>
                </c:pt>
                <c:pt idx="9">
                  <c:v>42002 CARLOS WIESSE</c:v>
                </c:pt>
              </c:strCache>
            </c:strRef>
          </c:cat>
          <c:val>
            <c:numRef>
              <c:f>'RESULTADOS POR I.E.'!$K$94:$K$103</c:f>
              <c:numCache>
                <c:formatCode>0.00%</c:formatCode>
                <c:ptCount val="10"/>
                <c:pt idx="0">
                  <c:v>0.31944444444444442</c:v>
                </c:pt>
                <c:pt idx="1">
                  <c:v>0.5444444444444444</c:v>
                </c:pt>
                <c:pt idx="2">
                  <c:v>5.5555555555555552E-2</c:v>
                </c:pt>
                <c:pt idx="3">
                  <c:v>0</c:v>
                </c:pt>
                <c:pt idx="4">
                  <c:v>0.39534883720930231</c:v>
                </c:pt>
                <c:pt idx="5">
                  <c:v>0.328125</c:v>
                </c:pt>
                <c:pt idx="6">
                  <c:v>0.32857142857142857</c:v>
                </c:pt>
                <c:pt idx="7">
                  <c:v>0.33333333333333331</c:v>
                </c:pt>
                <c:pt idx="8">
                  <c:v>1</c:v>
                </c:pt>
                <c:pt idx="9">
                  <c:v>0.24675324675324675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952-41B9-A36D-039E066618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73098767"/>
        <c:axId val="1773100431"/>
        <c:axId val="0"/>
      </c:bar3DChart>
      <c:catAx>
        <c:axId val="1773098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73100431"/>
        <c:crosses val="autoZero"/>
        <c:auto val="1"/>
        <c:lblAlgn val="ctr"/>
        <c:lblOffset val="100"/>
        <c:noMultiLvlLbl val="0"/>
      </c:catAx>
      <c:valAx>
        <c:axId val="17731004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7309876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N°03: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'RESULTADOS POR I.E.'!$B$104</c:f>
              <c:strCache>
                <c:ptCount val="1"/>
                <c:pt idx="0">
                  <c:v>FRANCISCO ANTONIO DE ZELA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val>
            <c:numRef>
              <c:f>'RESULTADOS POR I.E.'!$H$104:$K$104</c:f>
              <c:numCache>
                <c:formatCode>0.00%</c:formatCode>
                <c:ptCount val="4"/>
                <c:pt idx="0">
                  <c:v>1.9801980198019802E-2</c:v>
                </c:pt>
                <c:pt idx="1">
                  <c:v>0.15841584158415842</c:v>
                </c:pt>
                <c:pt idx="2">
                  <c:v>0.41584158415841582</c:v>
                </c:pt>
                <c:pt idx="3">
                  <c:v>0.40594059405940597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08-4DD4-8D8F-53A4BF698E7E}"/>
            </c:ext>
          </c:extLst>
        </c:ser>
        <c:ser>
          <c:idx val="1"/>
          <c:order val="1"/>
          <c:tx>
            <c:strRef>
              <c:f>'RESULTADOS POR I.E.'!$B$105</c:f>
              <c:strCache>
                <c:ptCount val="1"/>
                <c:pt idx="0">
                  <c:v>42237 JORGE CHAVEZ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  <a:sp3d>
              <a:contourClr>
                <a:schemeClr val="tx1">
                  <a:lumMod val="15000"/>
                  <a:lumOff val="85000"/>
                </a:schemeClr>
              </a:contourClr>
            </a:sp3d>
          </c:spPr>
          <c:invertIfNegative val="0"/>
          <c:val>
            <c:numRef>
              <c:f>'RESULTADOS POR I.E.'!$H$105:$K$105</c:f>
              <c:numCache>
                <c:formatCode>0.00%</c:formatCode>
                <c:ptCount val="4"/>
                <c:pt idx="0">
                  <c:v>1.1834319526627219E-2</c:v>
                </c:pt>
                <c:pt idx="1">
                  <c:v>0.24852071005917159</c:v>
                </c:pt>
                <c:pt idx="2">
                  <c:v>0.45562130177514792</c:v>
                </c:pt>
                <c:pt idx="3">
                  <c:v>0.28402366863905326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08-4DD4-8D8F-53A4BF698E7E}"/>
            </c:ext>
          </c:extLst>
        </c:ser>
        <c:ser>
          <c:idx val="2"/>
          <c:order val="2"/>
          <c:tx>
            <c:strRef>
              <c:f>'RESULTADOS POR I.E.'!$B$106</c:f>
              <c:strCache>
                <c:ptCount val="1"/>
                <c:pt idx="0">
                  <c:v>42073 MARIA PILAR VILLANUEVA BLANCO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val>
            <c:numRef>
              <c:f>'RESULTADOS POR I.E.'!$H$106:$K$106</c:f>
              <c:numCache>
                <c:formatCode>0.00%</c:formatCode>
                <c:ptCount val="4"/>
                <c:pt idx="0">
                  <c:v>0</c:v>
                </c:pt>
                <c:pt idx="1">
                  <c:v>0.25</c:v>
                </c:pt>
                <c:pt idx="2">
                  <c:v>0.75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08-4DD4-8D8F-53A4BF698E7E}"/>
            </c:ext>
          </c:extLst>
        </c:ser>
        <c:ser>
          <c:idx val="3"/>
          <c:order val="3"/>
          <c:tx>
            <c:strRef>
              <c:f>'RESULTADOS POR I.E.'!$B$107</c:f>
              <c:strCache>
                <c:ptCount val="1"/>
                <c:pt idx="0">
                  <c:v>43009 MARIA UGARTECHE DE MACLEAN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val>
            <c:numRef>
              <c:f>'RESULTADOS POR I.E.'!$H$107:$K$107</c:f>
              <c:numCache>
                <c:formatCode>0.00%</c:formatCode>
                <c:ptCount val="4"/>
                <c:pt idx="0">
                  <c:v>2.3529411764705882E-2</c:v>
                </c:pt>
                <c:pt idx="1">
                  <c:v>9.4117647058823528E-2</c:v>
                </c:pt>
                <c:pt idx="2">
                  <c:v>0.42352941176470588</c:v>
                </c:pt>
                <c:pt idx="3">
                  <c:v>0.45882352941176469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708-4DD4-8D8F-53A4BF698E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73106255"/>
        <c:axId val="1773097519"/>
        <c:axId val="0"/>
      </c:bar3DChart>
      <c:catAx>
        <c:axId val="177310625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73097519"/>
        <c:crosses val="autoZero"/>
        <c:auto val="1"/>
        <c:lblAlgn val="ctr"/>
        <c:lblOffset val="100"/>
        <c:noMultiLvlLbl val="0"/>
      </c:catAx>
      <c:valAx>
        <c:axId val="17730975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73106255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</a:t>
            </a:r>
            <a:r>
              <a:rPr lang="es-PE" baseline="0"/>
              <a:t> EVALUACIÓN</a:t>
            </a:r>
            <a:r>
              <a:rPr lang="es-PE"/>
              <a:t> DE SALIDA MATEMÁTICA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GESTIÓN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ESTADISTICAS!$B$58</c:f>
              <c:strCache>
                <c:ptCount val="1"/>
                <c:pt idx="0">
                  <c:v>PUBLICO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2">
                  <a:lumMod val="15000"/>
                  <a:lumOff val="85000"/>
                </a:schemeClr>
              </a:solidFill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PREVIO AL INICIO</c:v>
                </c:pt>
                <c:pt idx="1">
                  <c:v>EN INICIO</c:v>
                </c:pt>
                <c:pt idx="2">
                  <c:v>EN PROCESO</c:v>
                </c:pt>
                <c:pt idx="3">
                  <c:v>SATISFACTORIO</c:v>
                </c:pt>
              </c:strCache>
            </c:strRef>
          </c:cat>
          <c:val>
            <c:numRef>
              <c:f>ESTADISTICAS!$D$59:$D$62</c:f>
              <c:numCache>
                <c:formatCode>0.00%</c:formatCode>
                <c:ptCount val="4"/>
                <c:pt idx="0">
                  <c:v>1.9778817524457679E-2</c:v>
                </c:pt>
                <c:pt idx="1">
                  <c:v>0.2139515099957465</c:v>
                </c:pt>
                <c:pt idx="2">
                  <c:v>0.39812845597618035</c:v>
                </c:pt>
                <c:pt idx="3">
                  <c:v>0.18162484049340705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E1-4B66-ABA2-1C916FB2C3BE}"/>
            </c:ext>
          </c:extLst>
        </c:ser>
        <c:ser>
          <c:idx val="1"/>
          <c:order val="1"/>
          <c:tx>
            <c:strRef>
              <c:f>ESTADISTICAS!$F$58</c:f>
              <c:strCache>
                <c:ptCount val="1"/>
                <c:pt idx="0">
                  <c:v>PRIVADO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143419115948437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FE1-4B66-ABA2-1C916FB2C3BE}"/>
                </c:ext>
              </c:extLst>
            </c:dLbl>
            <c:dLbl>
              <c:idx val="1"/>
              <c:layout>
                <c:manualLayout>
                  <c:x val="3.143419115948428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FE1-4B66-ABA2-1C916FB2C3BE}"/>
                </c:ext>
              </c:extLst>
            </c:dLbl>
            <c:dLbl>
              <c:idx val="2"/>
              <c:layout>
                <c:manualLayout>
                  <c:x val="3.6673223019398349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FE1-4B66-ABA2-1C916FB2C3BE}"/>
                </c:ext>
              </c:extLst>
            </c:dLbl>
            <c:dLbl>
              <c:idx val="3"/>
              <c:layout>
                <c:manualLayout>
                  <c:x val="3.6673223019398446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FE1-4B66-ABA2-1C916FB2C3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PREVIO AL INICIO</c:v>
                </c:pt>
                <c:pt idx="1">
                  <c:v>EN INICIO</c:v>
                </c:pt>
                <c:pt idx="2">
                  <c:v>EN PROCESO</c:v>
                </c:pt>
                <c:pt idx="3">
                  <c:v>SATISFACTORIO</c:v>
                </c:pt>
              </c:strCache>
            </c:strRef>
          </c:cat>
          <c:val>
            <c:numRef>
              <c:f>ESTADISTICAS!$H$59:$H$62</c:f>
              <c:numCache>
                <c:formatCode>0.00%</c:formatCode>
                <c:ptCount val="4"/>
                <c:pt idx="0">
                  <c:v>3.6154827732879625E-3</c:v>
                </c:pt>
                <c:pt idx="1">
                  <c:v>4.4236495108464481E-2</c:v>
                </c:pt>
                <c:pt idx="2">
                  <c:v>8.9961718417694597E-2</c:v>
                </c:pt>
                <c:pt idx="3">
                  <c:v>4.8702679710761379E-2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FE1-4B66-ABA2-1C916FB2C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91106944"/>
        <c:axId val="691108480"/>
        <c:axId val="0"/>
      </c:bar3DChart>
      <c:catAx>
        <c:axId val="691106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1108480"/>
        <c:crosses val="autoZero"/>
        <c:auto val="1"/>
        <c:lblAlgn val="ctr"/>
        <c:lblOffset val="100"/>
        <c:noMultiLvlLbl val="0"/>
      </c:catAx>
      <c:valAx>
        <c:axId val="69110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110694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</a:t>
            </a:r>
            <a:r>
              <a:rPr lang="es-PE" baseline="0"/>
              <a:t> EVALUACIÓN</a:t>
            </a:r>
            <a:r>
              <a:rPr lang="es-PE"/>
              <a:t> DE SALIDA MATEMÁTICA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ÁREA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ESTADISTICAS!$Q$58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0709915610924985E-3"/>
                  <c:y val="-1.91466099645593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C07-48AA-B683-DB0E289F5DBA}"/>
                </c:ext>
              </c:extLst>
            </c:dLbl>
            <c:dLbl>
              <c:idx val="1"/>
              <c:layout>
                <c:manualLayout>
                  <c:x val="-2.1419831221849575E-3"/>
                  <c:y val="-3.0634575943294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C07-48AA-B683-DB0E289F5DBA}"/>
                </c:ext>
              </c:extLst>
            </c:dLbl>
            <c:dLbl>
              <c:idx val="2"/>
              <c:layout>
                <c:manualLayout>
                  <c:x val="-7.8538473863629762E-17"/>
                  <c:y val="-3.44638979362065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C07-48AA-B683-DB0E289F5DBA}"/>
                </c:ext>
              </c:extLst>
            </c:dLbl>
            <c:dLbl>
              <c:idx val="3"/>
              <c:layout>
                <c:manualLayout>
                  <c:x val="2.1419831221849575E-3"/>
                  <c:y val="-1.9146609964559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C07-48AA-B683-DB0E289F5D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PREVIO AL INICIO</c:v>
                </c:pt>
                <c:pt idx="1">
                  <c:v>EN INICIO</c:v>
                </c:pt>
                <c:pt idx="2">
                  <c:v>EN PROCESO</c:v>
                </c:pt>
                <c:pt idx="3">
                  <c:v>SATISFACTORIO</c:v>
                </c:pt>
              </c:strCache>
            </c:strRef>
          </c:cat>
          <c:val>
            <c:numRef>
              <c:f>ESTADISTICAS!$S$59:$S$62</c:f>
              <c:numCache>
                <c:formatCode>0.00%</c:formatCode>
                <c:ptCount val="4"/>
                <c:pt idx="0">
                  <c:v>2.1692896639727774E-2</c:v>
                </c:pt>
                <c:pt idx="1">
                  <c:v>0.24372607401105911</c:v>
                </c:pt>
                <c:pt idx="2">
                  <c:v>0.45342407486176095</c:v>
                </c:pt>
                <c:pt idx="3">
                  <c:v>0.20714589536367503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07-48AA-B683-DB0E289F5DBA}"/>
            </c:ext>
          </c:extLst>
        </c:ser>
        <c:ser>
          <c:idx val="1"/>
          <c:order val="1"/>
          <c:tx>
            <c:strRef>
              <c:f>ESTADISTICAS!$U$58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35045566577331E-2"/>
                  <c:y val="-3.94477317554240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07-48AA-B683-DB0E289F5DBA}"/>
                </c:ext>
              </c:extLst>
            </c:dLbl>
            <c:dLbl>
              <c:idx val="1"/>
              <c:layout>
                <c:manualLayout>
                  <c:x val="3.162054679892787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07-48AA-B683-DB0E289F5DBA}"/>
                </c:ext>
              </c:extLst>
            </c:dLbl>
            <c:dLbl>
              <c:idx val="2"/>
              <c:layout>
                <c:manualLayout>
                  <c:x val="2.898550123235054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07-48AA-B683-DB0E289F5DBA}"/>
                </c:ext>
              </c:extLst>
            </c:dLbl>
            <c:dLbl>
              <c:idx val="3"/>
              <c:layout>
                <c:manualLayout>
                  <c:x val="3.4255592365505204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07-48AA-B683-DB0E289F5D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PREVIO AL INICIO</c:v>
                </c:pt>
                <c:pt idx="1">
                  <c:v>EN INICIO</c:v>
                </c:pt>
                <c:pt idx="2">
                  <c:v>EN PROCESO</c:v>
                </c:pt>
                <c:pt idx="3">
                  <c:v>SATISFACTORIO</c:v>
                </c:pt>
              </c:strCache>
            </c:strRef>
          </c:cat>
          <c:val>
            <c:numRef>
              <c:f>ESTADISTICAS!$W$59:$W$62</c:f>
              <c:numCache>
                <c:formatCode>0.00%</c:formatCode>
                <c:ptCount val="4"/>
                <c:pt idx="0">
                  <c:v>1.7014036580178648E-3</c:v>
                </c:pt>
                <c:pt idx="1">
                  <c:v>1.446193109315185E-2</c:v>
                </c:pt>
                <c:pt idx="2">
                  <c:v>3.4666099532113991E-2</c:v>
                </c:pt>
                <c:pt idx="3">
                  <c:v>2.3181624840493405E-2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C07-48AA-B683-DB0E289F5D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91507584"/>
        <c:axId val="691509120"/>
        <c:axId val="0"/>
      </c:bar3DChart>
      <c:catAx>
        <c:axId val="691507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1509120"/>
        <c:crosses val="autoZero"/>
        <c:auto val="1"/>
        <c:lblAlgn val="ctr"/>
        <c:lblOffset val="100"/>
        <c:noMultiLvlLbl val="0"/>
      </c:catAx>
      <c:valAx>
        <c:axId val="69150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6915075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dirty="0" smtClean="0"/>
              <a:t>GRÁFICO N°03: RESULTADOS DE LA PRUEBA DE SALIDA POR II.EE MATEMÁTICA CUARTO GRADO DE PRIMARIA</a:t>
            </a:r>
            <a:endParaRPr lang="es-P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I.E.'!$H$4:$H$13</c:f>
              <c:numCache>
                <c:formatCode>0.00%</c:formatCode>
                <c:ptCount val="10"/>
                <c:pt idx="0">
                  <c:v>0</c:v>
                </c:pt>
                <c:pt idx="1">
                  <c:v>2.247191011235955E-2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4.5454545454545456E-2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8.3333333333333329E-2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5E-4146-92F3-B1F5AB0DB133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I.E.'!$I$4:$I$13</c:f>
              <c:numCache>
                <c:formatCode>0.00%</c:formatCode>
                <c:ptCount val="10"/>
                <c:pt idx="0">
                  <c:v>0</c:v>
                </c:pt>
                <c:pt idx="1">
                  <c:v>0.15730337078651685</c:v>
                </c:pt>
                <c:pt idx="2">
                  <c:v>0</c:v>
                </c:pt>
                <c:pt idx="3">
                  <c:v>0.48780487804878048</c:v>
                </c:pt>
                <c:pt idx="4">
                  <c:v>0.41666666666666669</c:v>
                </c:pt>
                <c:pt idx="5">
                  <c:v>0.36363636363636365</c:v>
                </c:pt>
                <c:pt idx="6">
                  <c:v>0</c:v>
                </c:pt>
                <c:pt idx="7">
                  <c:v>0.34482758620689657</c:v>
                </c:pt>
                <c:pt idx="8">
                  <c:v>0.15384615384615385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5E-4146-92F3-B1F5AB0DB133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I.E.'!$J$4:$J$13</c:f>
              <c:numCache>
                <c:formatCode>0.00%</c:formatCode>
                <c:ptCount val="10"/>
                <c:pt idx="0">
                  <c:v>0.75</c:v>
                </c:pt>
                <c:pt idx="1">
                  <c:v>0.5955056179775281</c:v>
                </c:pt>
                <c:pt idx="2">
                  <c:v>0.5</c:v>
                </c:pt>
                <c:pt idx="3">
                  <c:v>0.47560975609756095</c:v>
                </c:pt>
                <c:pt idx="4">
                  <c:v>0.58333333333333337</c:v>
                </c:pt>
                <c:pt idx="5">
                  <c:v>0.45454545454545453</c:v>
                </c:pt>
                <c:pt idx="6">
                  <c:v>0.25</c:v>
                </c:pt>
                <c:pt idx="7">
                  <c:v>0.65517241379310343</c:v>
                </c:pt>
                <c:pt idx="8">
                  <c:v>0.69230769230769229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5E-4146-92F3-B1F5AB0DB133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I.E.'!$K$4:$K$13</c:f>
              <c:numCache>
                <c:formatCode>0.00%</c:formatCode>
                <c:ptCount val="10"/>
                <c:pt idx="0">
                  <c:v>0.25</c:v>
                </c:pt>
                <c:pt idx="1">
                  <c:v>0.2247191011235955</c:v>
                </c:pt>
                <c:pt idx="2">
                  <c:v>0.5</c:v>
                </c:pt>
                <c:pt idx="3">
                  <c:v>3.6585365853658534E-2</c:v>
                </c:pt>
                <c:pt idx="4">
                  <c:v>0</c:v>
                </c:pt>
                <c:pt idx="5">
                  <c:v>0.13636363636363635</c:v>
                </c:pt>
                <c:pt idx="6">
                  <c:v>0.75</c:v>
                </c:pt>
                <c:pt idx="7">
                  <c:v>0</c:v>
                </c:pt>
                <c:pt idx="8">
                  <c:v>0.15384615384615385</c:v>
                </c:pt>
                <c:pt idx="9">
                  <c:v>0.16666666666666666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5E-4146-92F3-B1F5AB0DB1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68995056"/>
        <c:axId val="1568996720"/>
        <c:axId val="0"/>
      </c:bar3DChart>
      <c:catAx>
        <c:axId val="156899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68996720"/>
        <c:crosses val="autoZero"/>
        <c:auto val="1"/>
        <c:lblAlgn val="ctr"/>
        <c:lblOffset val="100"/>
        <c:noMultiLvlLbl val="0"/>
      </c:catAx>
      <c:valAx>
        <c:axId val="1568996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689950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N°04: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ISAAC NEWTON</c:v>
                </c:pt>
                <c:pt idx="1">
                  <c:v>42015 ZOILA SABEL CACERES</c:v>
                </c:pt>
                <c:pt idx="2">
                  <c:v>42003 GREGORIO ALBARRACIN</c:v>
                </c:pt>
                <c:pt idx="3">
                  <c:v>NUEVO HORIZONTE</c:v>
                </c:pt>
                <c:pt idx="4">
                  <c:v>HERMANAS BARCIA BONIFFATTI</c:v>
                </c:pt>
                <c:pt idx="5">
                  <c:v>42016 MAXIMILIANA VELASQUEZ DE SOTILLO</c:v>
                </c:pt>
                <c:pt idx="6">
                  <c:v>42032 JOSE JOAQUIN INCLAN</c:v>
                </c:pt>
                <c:pt idx="7">
                  <c:v>43505 GUSTAVO PONS MUZZO</c:v>
                </c:pt>
                <c:pt idx="8">
                  <c:v>43004 JUSTO ARIAS ARAGUEZ</c:v>
                </c:pt>
                <c:pt idx="9">
                  <c:v>SANTA ANA</c:v>
                </c:pt>
              </c:strCache>
            </c:strRef>
          </c:cat>
          <c:val>
            <c:numRef>
              <c:f>'RESULTADOS POR I.E.'!$H$24:$H$33</c:f>
              <c:numCache>
                <c:formatCode>0.00%</c:formatCode>
                <c:ptCount val="10"/>
                <c:pt idx="0">
                  <c:v>0</c:v>
                </c:pt>
                <c:pt idx="1">
                  <c:v>2.7777777777777776E-2</c:v>
                </c:pt>
                <c:pt idx="2">
                  <c:v>9.433962264150943E-3</c:v>
                </c:pt>
                <c:pt idx="3">
                  <c:v>0</c:v>
                </c:pt>
                <c:pt idx="4">
                  <c:v>0</c:v>
                </c:pt>
                <c:pt idx="5">
                  <c:v>3.5714285714285712E-2</c:v>
                </c:pt>
                <c:pt idx="6">
                  <c:v>5.2631578947368418E-2</c:v>
                </c:pt>
                <c:pt idx="7">
                  <c:v>5.2631578947368418E-2</c:v>
                </c:pt>
                <c:pt idx="8">
                  <c:v>0.15384615384615385</c:v>
                </c:pt>
                <c:pt idx="9">
                  <c:v>3.9215686274509803E-2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F0-428E-9C34-82C783CAEA4B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ISAAC NEWTON</c:v>
                </c:pt>
                <c:pt idx="1">
                  <c:v>42015 ZOILA SABEL CACERES</c:v>
                </c:pt>
                <c:pt idx="2">
                  <c:v>42003 GREGORIO ALBARRACIN</c:v>
                </c:pt>
                <c:pt idx="3">
                  <c:v>NUEVO HORIZONTE</c:v>
                </c:pt>
                <c:pt idx="4">
                  <c:v>HERMANAS BARCIA BONIFFATTI</c:v>
                </c:pt>
                <c:pt idx="5">
                  <c:v>42016 MAXIMILIANA VELASQUEZ DE SOTILLO</c:v>
                </c:pt>
                <c:pt idx="6">
                  <c:v>42032 JOSE JOAQUIN INCLAN</c:v>
                </c:pt>
                <c:pt idx="7">
                  <c:v>43505 GUSTAVO PONS MUZZO</c:v>
                </c:pt>
                <c:pt idx="8">
                  <c:v>43004 JUSTO ARIAS ARAGUEZ</c:v>
                </c:pt>
                <c:pt idx="9">
                  <c:v>SANTA ANA</c:v>
                </c:pt>
              </c:strCache>
            </c:strRef>
          </c:cat>
          <c:val>
            <c:numRef>
              <c:f>'RESULTADOS POR I.E.'!$I$24:$I$33</c:f>
              <c:numCache>
                <c:formatCode>0.00%</c:formatCode>
                <c:ptCount val="10"/>
                <c:pt idx="0">
                  <c:v>0</c:v>
                </c:pt>
                <c:pt idx="1">
                  <c:v>0.47222222222222221</c:v>
                </c:pt>
                <c:pt idx="2">
                  <c:v>0.16981132075471697</c:v>
                </c:pt>
                <c:pt idx="3">
                  <c:v>0.18181818181818182</c:v>
                </c:pt>
                <c:pt idx="4">
                  <c:v>0.2857142857142857</c:v>
                </c:pt>
                <c:pt idx="5">
                  <c:v>0.30357142857142855</c:v>
                </c:pt>
                <c:pt idx="6">
                  <c:v>0.34210526315789475</c:v>
                </c:pt>
                <c:pt idx="7">
                  <c:v>0.21052631578947367</c:v>
                </c:pt>
                <c:pt idx="8">
                  <c:v>0.34615384615384615</c:v>
                </c:pt>
                <c:pt idx="9">
                  <c:v>0.27450980392156865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F0-428E-9C34-82C783CAEA4B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ISAAC NEWTON</c:v>
                </c:pt>
                <c:pt idx="1">
                  <c:v>42015 ZOILA SABEL CACERES</c:v>
                </c:pt>
                <c:pt idx="2">
                  <c:v>42003 GREGORIO ALBARRACIN</c:v>
                </c:pt>
                <c:pt idx="3">
                  <c:v>NUEVO HORIZONTE</c:v>
                </c:pt>
                <c:pt idx="4">
                  <c:v>HERMANAS BARCIA BONIFFATTI</c:v>
                </c:pt>
                <c:pt idx="5">
                  <c:v>42016 MAXIMILIANA VELASQUEZ DE SOTILLO</c:v>
                </c:pt>
                <c:pt idx="6">
                  <c:v>42032 JOSE JOAQUIN INCLAN</c:v>
                </c:pt>
                <c:pt idx="7">
                  <c:v>43505 GUSTAVO PONS MUZZO</c:v>
                </c:pt>
                <c:pt idx="8">
                  <c:v>43004 JUSTO ARIAS ARAGUEZ</c:v>
                </c:pt>
                <c:pt idx="9">
                  <c:v>SANTA ANA</c:v>
                </c:pt>
              </c:strCache>
            </c:strRef>
          </c:cat>
          <c:val>
            <c:numRef>
              <c:f>'RESULTADOS POR I.E.'!$J$24:$J$33</c:f>
              <c:numCache>
                <c:formatCode>0.00%</c:formatCode>
                <c:ptCount val="10"/>
                <c:pt idx="0">
                  <c:v>0</c:v>
                </c:pt>
                <c:pt idx="1">
                  <c:v>0.44444444444444442</c:v>
                </c:pt>
                <c:pt idx="2">
                  <c:v>0.54716981132075471</c:v>
                </c:pt>
                <c:pt idx="3">
                  <c:v>0.45454545454545453</c:v>
                </c:pt>
                <c:pt idx="4">
                  <c:v>0.5</c:v>
                </c:pt>
                <c:pt idx="5">
                  <c:v>0.6071428571428571</c:v>
                </c:pt>
                <c:pt idx="6">
                  <c:v>0.39473684210526316</c:v>
                </c:pt>
                <c:pt idx="7">
                  <c:v>0.42105263157894735</c:v>
                </c:pt>
                <c:pt idx="8">
                  <c:v>0.46153846153846156</c:v>
                </c:pt>
                <c:pt idx="9">
                  <c:v>0.62745098039215685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F0-428E-9C34-82C783CAEA4B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ISAAC NEWTON</c:v>
                </c:pt>
                <c:pt idx="1">
                  <c:v>42015 ZOILA SABEL CACERES</c:v>
                </c:pt>
                <c:pt idx="2">
                  <c:v>42003 GREGORIO ALBARRACIN</c:v>
                </c:pt>
                <c:pt idx="3">
                  <c:v>NUEVO HORIZONTE</c:v>
                </c:pt>
                <c:pt idx="4">
                  <c:v>HERMANAS BARCIA BONIFFATTI</c:v>
                </c:pt>
                <c:pt idx="5">
                  <c:v>42016 MAXIMILIANA VELASQUEZ DE SOTILLO</c:v>
                </c:pt>
                <c:pt idx="6">
                  <c:v>42032 JOSE JOAQUIN INCLAN</c:v>
                </c:pt>
                <c:pt idx="7">
                  <c:v>43505 GUSTAVO PONS MUZZO</c:v>
                </c:pt>
                <c:pt idx="8">
                  <c:v>43004 JUSTO ARIAS ARAGUEZ</c:v>
                </c:pt>
                <c:pt idx="9">
                  <c:v>SANTA ANA</c:v>
                </c:pt>
              </c:strCache>
            </c:strRef>
          </c:cat>
          <c:val>
            <c:numRef>
              <c:f>'RESULTADOS POR I.E.'!$K$24:$K$33</c:f>
              <c:numCache>
                <c:formatCode>0.00%</c:formatCode>
                <c:ptCount val="10"/>
                <c:pt idx="0">
                  <c:v>1</c:v>
                </c:pt>
                <c:pt idx="1">
                  <c:v>5.5555555555555552E-2</c:v>
                </c:pt>
                <c:pt idx="2">
                  <c:v>0.27358490566037735</c:v>
                </c:pt>
                <c:pt idx="3">
                  <c:v>0.36363636363636365</c:v>
                </c:pt>
                <c:pt idx="4">
                  <c:v>0.21428571428571427</c:v>
                </c:pt>
                <c:pt idx="5">
                  <c:v>5.3571428571428568E-2</c:v>
                </c:pt>
                <c:pt idx="6">
                  <c:v>0.21052631578947367</c:v>
                </c:pt>
                <c:pt idx="7">
                  <c:v>0.31578947368421051</c:v>
                </c:pt>
                <c:pt idx="8">
                  <c:v>3.8461538461538464E-2</c:v>
                </c:pt>
                <c:pt idx="9">
                  <c:v>5.8823529411764705E-2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5F0-428E-9C34-82C783CAEA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69262576"/>
        <c:axId val="1469263408"/>
        <c:axId val="0"/>
      </c:bar3DChart>
      <c:catAx>
        <c:axId val="146926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469263408"/>
        <c:crosses val="autoZero"/>
        <c:auto val="1"/>
        <c:lblAlgn val="ctr"/>
        <c:lblOffset val="100"/>
        <c:noMultiLvlLbl val="0"/>
      </c:catAx>
      <c:valAx>
        <c:axId val="146926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4692625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N°05: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42257 NUESTRO SEÑOR DE LA MISERICORDIA</c:v>
                </c:pt>
                <c:pt idx="1">
                  <c:v>42207 SAN PEDRO</c:v>
                </c:pt>
                <c:pt idx="2">
                  <c:v>GUILLERMO AUZA ARCE</c:v>
                </c:pt>
                <c:pt idx="3">
                  <c:v>SEÑOR DE LOS MILAGROS</c:v>
                </c:pt>
                <c:pt idx="4">
                  <c:v>42007 LEONCIO PRADO</c:v>
                </c:pt>
                <c:pt idx="5">
                  <c:v>PARAISO DEL NIÑO</c:v>
                </c:pt>
                <c:pt idx="6">
                  <c:v>SAINT GREGORY AMERICAN COLLEGE</c:v>
                </c:pt>
                <c:pt idx="7">
                  <c:v>FEDERICO VILLARREAL</c:v>
                </c:pt>
                <c:pt idx="8">
                  <c:v>28 DE JULIO</c:v>
                </c:pt>
                <c:pt idx="9">
                  <c:v>42088 DON JOSE DE SAN MARTIN</c:v>
                </c:pt>
              </c:strCache>
            </c:strRef>
          </c:cat>
          <c:val>
            <c:numRef>
              <c:f>'RESULTADOS POR I.E.'!$H$34:$H$43</c:f>
              <c:numCache>
                <c:formatCode>0.00%</c:formatCode>
                <c:ptCount val="10"/>
                <c:pt idx="0">
                  <c:v>4.6511627906976744E-2</c:v>
                </c:pt>
                <c:pt idx="1">
                  <c:v>0</c:v>
                </c:pt>
                <c:pt idx="2">
                  <c:v>2.4390243902439025E-2</c:v>
                </c:pt>
                <c:pt idx="3">
                  <c:v>0</c:v>
                </c:pt>
                <c:pt idx="4">
                  <c:v>5.0632911392405063E-2</c:v>
                </c:pt>
                <c:pt idx="5">
                  <c:v>5.4054054054054057E-2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86-42C3-AE18-3D24C2FB3DCD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42257 NUESTRO SEÑOR DE LA MISERICORDIA</c:v>
                </c:pt>
                <c:pt idx="1">
                  <c:v>42207 SAN PEDRO</c:v>
                </c:pt>
                <c:pt idx="2">
                  <c:v>GUILLERMO AUZA ARCE</c:v>
                </c:pt>
                <c:pt idx="3">
                  <c:v>SEÑOR DE LOS MILAGROS</c:v>
                </c:pt>
                <c:pt idx="4">
                  <c:v>42007 LEONCIO PRADO</c:v>
                </c:pt>
                <c:pt idx="5">
                  <c:v>PARAISO DEL NIÑO</c:v>
                </c:pt>
                <c:pt idx="6">
                  <c:v>SAINT GREGORY AMERICAN COLLEGE</c:v>
                </c:pt>
                <c:pt idx="7">
                  <c:v>FEDERICO VILLARREAL</c:v>
                </c:pt>
                <c:pt idx="8">
                  <c:v>28 DE JULIO</c:v>
                </c:pt>
                <c:pt idx="9">
                  <c:v>42088 DON JOSE DE SAN MARTIN</c:v>
                </c:pt>
              </c:strCache>
            </c:strRef>
          </c:cat>
          <c:val>
            <c:numRef>
              <c:f>'RESULTADOS POR I.E.'!$I$34:$I$43</c:f>
              <c:numCache>
                <c:formatCode>0.00%</c:formatCode>
                <c:ptCount val="10"/>
                <c:pt idx="0">
                  <c:v>0.51162790697674421</c:v>
                </c:pt>
                <c:pt idx="1">
                  <c:v>0</c:v>
                </c:pt>
                <c:pt idx="2">
                  <c:v>0.26829268292682928</c:v>
                </c:pt>
                <c:pt idx="3">
                  <c:v>0</c:v>
                </c:pt>
                <c:pt idx="4">
                  <c:v>0.36708860759493672</c:v>
                </c:pt>
                <c:pt idx="5">
                  <c:v>0.29729729729729731</c:v>
                </c:pt>
                <c:pt idx="6">
                  <c:v>0</c:v>
                </c:pt>
                <c:pt idx="7">
                  <c:v>0.32432432432432434</c:v>
                </c:pt>
                <c:pt idx="8">
                  <c:v>0.125</c:v>
                </c:pt>
                <c:pt idx="9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86-42C3-AE18-3D24C2FB3DCD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42257 NUESTRO SEÑOR DE LA MISERICORDIA</c:v>
                </c:pt>
                <c:pt idx="1">
                  <c:v>42207 SAN PEDRO</c:v>
                </c:pt>
                <c:pt idx="2">
                  <c:v>GUILLERMO AUZA ARCE</c:v>
                </c:pt>
                <c:pt idx="3">
                  <c:v>SEÑOR DE LOS MILAGROS</c:v>
                </c:pt>
                <c:pt idx="4">
                  <c:v>42007 LEONCIO PRADO</c:v>
                </c:pt>
                <c:pt idx="5">
                  <c:v>PARAISO DEL NIÑO</c:v>
                </c:pt>
                <c:pt idx="6">
                  <c:v>SAINT GREGORY AMERICAN COLLEGE</c:v>
                </c:pt>
                <c:pt idx="7">
                  <c:v>FEDERICO VILLARREAL</c:v>
                </c:pt>
                <c:pt idx="8">
                  <c:v>28 DE JULIO</c:v>
                </c:pt>
                <c:pt idx="9">
                  <c:v>42088 DON JOSE DE SAN MARTIN</c:v>
                </c:pt>
              </c:strCache>
            </c:strRef>
          </c:cat>
          <c:val>
            <c:numRef>
              <c:f>'RESULTADOS POR I.E.'!$J$34:$J$43</c:f>
              <c:numCache>
                <c:formatCode>0.00%</c:formatCode>
                <c:ptCount val="10"/>
                <c:pt idx="0">
                  <c:v>0.37209302325581395</c:v>
                </c:pt>
                <c:pt idx="1">
                  <c:v>0</c:v>
                </c:pt>
                <c:pt idx="2">
                  <c:v>0.46341463414634149</c:v>
                </c:pt>
                <c:pt idx="3">
                  <c:v>0.25</c:v>
                </c:pt>
                <c:pt idx="4">
                  <c:v>0.48101265822784811</c:v>
                </c:pt>
                <c:pt idx="5">
                  <c:v>0.56756756756756754</c:v>
                </c:pt>
                <c:pt idx="6">
                  <c:v>7.1428571428571425E-2</c:v>
                </c:pt>
                <c:pt idx="7">
                  <c:v>0.51351351351351349</c:v>
                </c:pt>
                <c:pt idx="8">
                  <c:v>0.5535714285714286</c:v>
                </c:pt>
                <c:pt idx="9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86-42C3-AE18-3D24C2FB3DCD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42257 NUESTRO SEÑOR DE LA MISERICORDIA</c:v>
                </c:pt>
                <c:pt idx="1">
                  <c:v>42207 SAN PEDRO</c:v>
                </c:pt>
                <c:pt idx="2">
                  <c:v>GUILLERMO AUZA ARCE</c:v>
                </c:pt>
                <c:pt idx="3">
                  <c:v>SEÑOR DE LOS MILAGROS</c:v>
                </c:pt>
                <c:pt idx="4">
                  <c:v>42007 LEONCIO PRADO</c:v>
                </c:pt>
                <c:pt idx="5">
                  <c:v>PARAISO DEL NIÑO</c:v>
                </c:pt>
                <c:pt idx="6">
                  <c:v>SAINT GREGORY AMERICAN COLLEGE</c:v>
                </c:pt>
                <c:pt idx="7">
                  <c:v>FEDERICO VILLARREAL</c:v>
                </c:pt>
                <c:pt idx="8">
                  <c:v>28 DE JULIO</c:v>
                </c:pt>
                <c:pt idx="9">
                  <c:v>42088 DON JOSE DE SAN MARTIN</c:v>
                </c:pt>
              </c:strCache>
            </c:strRef>
          </c:cat>
          <c:val>
            <c:numRef>
              <c:f>'RESULTADOS POR I.E.'!$K$34:$K$43</c:f>
              <c:numCache>
                <c:formatCode>0.00%</c:formatCode>
                <c:ptCount val="10"/>
                <c:pt idx="0">
                  <c:v>6.9767441860465115E-2</c:v>
                </c:pt>
                <c:pt idx="1">
                  <c:v>1</c:v>
                </c:pt>
                <c:pt idx="2">
                  <c:v>0.24390243902439024</c:v>
                </c:pt>
                <c:pt idx="3">
                  <c:v>0.75</c:v>
                </c:pt>
                <c:pt idx="4">
                  <c:v>0.10126582278481013</c:v>
                </c:pt>
                <c:pt idx="5">
                  <c:v>8.1081081081081086E-2</c:v>
                </c:pt>
                <c:pt idx="6">
                  <c:v>0.9285714285714286</c:v>
                </c:pt>
                <c:pt idx="7">
                  <c:v>0.16216216216216217</c:v>
                </c:pt>
                <c:pt idx="8">
                  <c:v>0.32142857142857145</c:v>
                </c:pt>
                <c:pt idx="9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86-42C3-AE18-3D24C2FB3D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6225520"/>
        <c:axId val="1656233424"/>
        <c:axId val="0"/>
      </c:bar3DChart>
      <c:catAx>
        <c:axId val="165622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6233424"/>
        <c:crosses val="autoZero"/>
        <c:auto val="1"/>
        <c:lblAlgn val="ctr"/>
        <c:lblOffset val="100"/>
        <c:noMultiLvlLbl val="0"/>
      </c:catAx>
      <c:valAx>
        <c:axId val="165623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62255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N°06: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CEPA EL FARO</c:v>
                </c:pt>
                <c:pt idx="1">
                  <c:v>CRISTO SALVADOR </c:v>
                </c:pt>
                <c:pt idx="2">
                  <c:v>42006 SAN FRANCISCO DE ASIS</c:v>
                </c:pt>
                <c:pt idx="3">
                  <c:v>449 EDUARDO PEREZ GAMBOA</c:v>
                </c:pt>
                <c:pt idx="4">
                  <c:v>CHAMPAGNAT</c:v>
                </c:pt>
                <c:pt idx="5">
                  <c:v>43007 LUIS BANCHERO ROSSI</c:v>
                </c:pt>
                <c:pt idx="6">
                  <c:v>42025 AURELIA ARCE VILDOSO</c:v>
                </c:pt>
                <c:pt idx="7">
                  <c:v>NUESTRA SEÑORA DE FATIMA</c:v>
                </c:pt>
                <c:pt idx="8">
                  <c:v>FUTURA SCHOOLS</c:v>
                </c:pt>
                <c:pt idx="9">
                  <c:v>42005 JOSE ROSA ARA</c:v>
                </c:pt>
              </c:strCache>
            </c:strRef>
          </c:cat>
          <c:val>
            <c:numRef>
              <c:f>'RESULTADOS POR I.E.'!$H$44:$H$53</c:f>
              <c:numCache>
                <c:formatCode>0.00%</c:formatCode>
                <c:ptCount val="10"/>
                <c:pt idx="0">
                  <c:v>0</c:v>
                </c:pt>
                <c:pt idx="1">
                  <c:v>0.16666666666666666</c:v>
                </c:pt>
                <c:pt idx="2">
                  <c:v>0</c:v>
                </c:pt>
                <c:pt idx="3">
                  <c:v>0</c:v>
                </c:pt>
                <c:pt idx="4">
                  <c:v>1.1494252873563218E-2</c:v>
                </c:pt>
                <c:pt idx="5">
                  <c:v>1.7857142857142856E-2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1.6666666666666666E-2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8D-4B78-9F5C-41DDBEED0F7A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CEPA EL FARO</c:v>
                </c:pt>
                <c:pt idx="1">
                  <c:v>CRISTO SALVADOR </c:v>
                </c:pt>
                <c:pt idx="2">
                  <c:v>42006 SAN FRANCISCO DE ASIS</c:v>
                </c:pt>
                <c:pt idx="3">
                  <c:v>449 EDUARDO PEREZ GAMBOA</c:v>
                </c:pt>
                <c:pt idx="4">
                  <c:v>CHAMPAGNAT</c:v>
                </c:pt>
                <c:pt idx="5">
                  <c:v>43007 LUIS BANCHERO ROSSI</c:v>
                </c:pt>
                <c:pt idx="6">
                  <c:v>42025 AURELIA ARCE VILDOSO</c:v>
                </c:pt>
                <c:pt idx="7">
                  <c:v>NUESTRA SEÑORA DE FATIMA</c:v>
                </c:pt>
                <c:pt idx="8">
                  <c:v>FUTURA SCHOOLS</c:v>
                </c:pt>
                <c:pt idx="9">
                  <c:v>42005 JOSE ROSA ARA</c:v>
                </c:pt>
              </c:strCache>
            </c:strRef>
          </c:cat>
          <c:val>
            <c:numRef>
              <c:f>'RESULTADOS POR I.E.'!$I$44:$I$53</c:f>
              <c:numCache>
                <c:formatCode>0.00%</c:formatCode>
                <c:ptCount val="10"/>
                <c:pt idx="0">
                  <c:v>0.1951219512195122</c:v>
                </c:pt>
                <c:pt idx="1">
                  <c:v>0.66666666666666663</c:v>
                </c:pt>
                <c:pt idx="2">
                  <c:v>0.38235294117647056</c:v>
                </c:pt>
                <c:pt idx="3">
                  <c:v>0.13333333333333333</c:v>
                </c:pt>
                <c:pt idx="4">
                  <c:v>0.28735632183908044</c:v>
                </c:pt>
                <c:pt idx="5">
                  <c:v>0.35714285714285715</c:v>
                </c:pt>
                <c:pt idx="6">
                  <c:v>0</c:v>
                </c:pt>
                <c:pt idx="7">
                  <c:v>1</c:v>
                </c:pt>
                <c:pt idx="8">
                  <c:v>0.16666666666666666</c:v>
                </c:pt>
                <c:pt idx="9">
                  <c:v>3.3333333333333333E-2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18D-4B78-9F5C-41DDBEED0F7A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CEPA EL FARO</c:v>
                </c:pt>
                <c:pt idx="1">
                  <c:v>CRISTO SALVADOR </c:v>
                </c:pt>
                <c:pt idx="2">
                  <c:v>42006 SAN FRANCISCO DE ASIS</c:v>
                </c:pt>
                <c:pt idx="3">
                  <c:v>449 EDUARDO PEREZ GAMBOA</c:v>
                </c:pt>
                <c:pt idx="4">
                  <c:v>CHAMPAGNAT</c:v>
                </c:pt>
                <c:pt idx="5">
                  <c:v>43007 LUIS BANCHERO ROSSI</c:v>
                </c:pt>
                <c:pt idx="6">
                  <c:v>42025 AURELIA ARCE VILDOSO</c:v>
                </c:pt>
                <c:pt idx="7">
                  <c:v>NUESTRA SEÑORA DE FATIMA</c:v>
                </c:pt>
                <c:pt idx="8">
                  <c:v>FUTURA SCHOOLS</c:v>
                </c:pt>
                <c:pt idx="9">
                  <c:v>42005 JOSE ROSA ARA</c:v>
                </c:pt>
              </c:strCache>
            </c:strRef>
          </c:cat>
          <c:val>
            <c:numRef>
              <c:f>'RESULTADOS POR I.E.'!$J$44:$J$53</c:f>
              <c:numCache>
                <c:formatCode>0.00%</c:formatCode>
                <c:ptCount val="10"/>
                <c:pt idx="0">
                  <c:v>0.63414634146341464</c:v>
                </c:pt>
                <c:pt idx="1">
                  <c:v>0.16666666666666666</c:v>
                </c:pt>
                <c:pt idx="2">
                  <c:v>0.44117647058823528</c:v>
                </c:pt>
                <c:pt idx="3">
                  <c:v>0.46666666666666667</c:v>
                </c:pt>
                <c:pt idx="4">
                  <c:v>0.57471264367816088</c:v>
                </c:pt>
                <c:pt idx="5">
                  <c:v>0.48214285714285715</c:v>
                </c:pt>
                <c:pt idx="6">
                  <c:v>0.3125</c:v>
                </c:pt>
                <c:pt idx="7">
                  <c:v>0</c:v>
                </c:pt>
                <c:pt idx="8">
                  <c:v>0.16666666666666666</c:v>
                </c:pt>
                <c:pt idx="9">
                  <c:v>0.38333333333333336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8D-4B78-9F5C-41DDBEED0F7A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CEPA EL FARO</c:v>
                </c:pt>
                <c:pt idx="1">
                  <c:v>CRISTO SALVADOR </c:v>
                </c:pt>
                <c:pt idx="2">
                  <c:v>42006 SAN FRANCISCO DE ASIS</c:v>
                </c:pt>
                <c:pt idx="3">
                  <c:v>449 EDUARDO PEREZ GAMBOA</c:v>
                </c:pt>
                <c:pt idx="4">
                  <c:v>CHAMPAGNAT</c:v>
                </c:pt>
                <c:pt idx="5">
                  <c:v>43007 LUIS BANCHERO ROSSI</c:v>
                </c:pt>
                <c:pt idx="6">
                  <c:v>42025 AURELIA ARCE VILDOSO</c:v>
                </c:pt>
                <c:pt idx="7">
                  <c:v>NUESTRA SEÑORA DE FATIMA</c:v>
                </c:pt>
                <c:pt idx="8">
                  <c:v>FUTURA SCHOOLS</c:v>
                </c:pt>
                <c:pt idx="9">
                  <c:v>42005 JOSE ROSA ARA</c:v>
                </c:pt>
              </c:strCache>
            </c:strRef>
          </c:cat>
          <c:val>
            <c:numRef>
              <c:f>'RESULTADOS POR I.E.'!$K$44:$K$53</c:f>
              <c:numCache>
                <c:formatCode>0.00%</c:formatCode>
                <c:ptCount val="10"/>
                <c:pt idx="0">
                  <c:v>0.17073170731707318</c:v>
                </c:pt>
                <c:pt idx="1">
                  <c:v>0</c:v>
                </c:pt>
                <c:pt idx="2">
                  <c:v>0.17647058823529413</c:v>
                </c:pt>
                <c:pt idx="3">
                  <c:v>0.4</c:v>
                </c:pt>
                <c:pt idx="4">
                  <c:v>0.12643678160919541</c:v>
                </c:pt>
                <c:pt idx="5">
                  <c:v>0.14285714285714285</c:v>
                </c:pt>
                <c:pt idx="6">
                  <c:v>0.6875</c:v>
                </c:pt>
                <c:pt idx="7">
                  <c:v>0</c:v>
                </c:pt>
                <c:pt idx="8">
                  <c:v>0.66666666666666663</c:v>
                </c:pt>
                <c:pt idx="9">
                  <c:v>0.56666666666666665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18D-4B78-9F5C-41DDBEED0F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8838272"/>
        <c:axId val="1558831200"/>
        <c:axId val="0"/>
      </c:bar3DChart>
      <c:catAx>
        <c:axId val="155883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31200"/>
        <c:crosses val="autoZero"/>
        <c:auto val="1"/>
        <c:lblAlgn val="ctr"/>
        <c:lblOffset val="100"/>
        <c:noMultiLvlLbl val="0"/>
      </c:catAx>
      <c:valAx>
        <c:axId val="1558831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382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</a:t>
            </a:r>
            <a:r>
              <a:rPr lang="es-PE" baseline="0"/>
              <a:t>EVALUACIÓN</a:t>
            </a:r>
            <a:r>
              <a:rPr lang="es-PE"/>
              <a:t> DE SALIDA COMUNICACIÓN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ÁREA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ESTADISTICAS!$Q$58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rgbClr val="CC33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PREVIO AL INICIO</c:v>
                </c:pt>
                <c:pt idx="1">
                  <c:v>INICIO</c:v>
                </c:pt>
                <c:pt idx="2">
                  <c:v>PROCESO</c:v>
                </c:pt>
                <c:pt idx="3">
                  <c:v>ADECUADO</c:v>
                </c:pt>
              </c:strCache>
            </c:strRef>
          </c:cat>
          <c:val>
            <c:numRef>
              <c:f>ESTADISTICAS!$S$59:$S$62</c:f>
              <c:numCache>
                <c:formatCode>0.00%</c:formatCode>
                <c:ptCount val="4"/>
                <c:pt idx="0">
                  <c:v>1.7439387494683115E-2</c:v>
                </c:pt>
                <c:pt idx="1">
                  <c:v>0.1620586984262016</c:v>
                </c:pt>
                <c:pt idx="2">
                  <c:v>0.41705657167162907</c:v>
                </c:pt>
                <c:pt idx="3">
                  <c:v>0.32943428328370905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7-49A7-B579-7F4478AE2152}"/>
            </c:ext>
          </c:extLst>
        </c:ser>
        <c:ser>
          <c:idx val="1"/>
          <c:order val="1"/>
          <c:tx>
            <c:strRef>
              <c:f>ESTADISTICAS!$U$58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2">
                  <a:lumMod val="15000"/>
                  <a:lumOff val="85000"/>
                </a:schemeClr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35045566577331E-2"/>
                  <c:y val="-3.94477317554240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387-49A7-B579-7F4478AE2152}"/>
                </c:ext>
              </c:extLst>
            </c:dLbl>
            <c:dLbl>
              <c:idx val="1"/>
              <c:layout>
                <c:manualLayout>
                  <c:x val="3.162054679892787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387-49A7-B579-7F4478AE2152}"/>
                </c:ext>
              </c:extLst>
            </c:dLbl>
            <c:dLbl>
              <c:idx val="2"/>
              <c:layout>
                <c:manualLayout>
                  <c:x val="2.898550123235054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387-49A7-B579-7F4478AE2152}"/>
                </c:ext>
              </c:extLst>
            </c:dLbl>
            <c:dLbl>
              <c:idx val="3"/>
              <c:layout>
                <c:manualLayout>
                  <c:x val="3.4255592365505204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387-49A7-B579-7F4478AE21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PREVIO AL INICIO</c:v>
                </c:pt>
                <c:pt idx="1">
                  <c:v>INICIO</c:v>
                </c:pt>
                <c:pt idx="2">
                  <c:v>PROCESO</c:v>
                </c:pt>
                <c:pt idx="3">
                  <c:v>ADECUADO</c:v>
                </c:pt>
              </c:strCache>
            </c:strRef>
          </c:cat>
          <c:val>
            <c:numRef>
              <c:f>ESTADISTICAS!$W$59:$W$62</c:f>
              <c:numCache>
                <c:formatCode>0.00%</c:formatCode>
                <c:ptCount val="4"/>
                <c:pt idx="0">
                  <c:v>2.9774564015312634E-3</c:v>
                </c:pt>
                <c:pt idx="1">
                  <c:v>1.5525308379413016E-2</c:v>
                </c:pt>
                <c:pt idx="2">
                  <c:v>3.1688643130582728E-2</c:v>
                </c:pt>
                <c:pt idx="3">
                  <c:v>2.3819651212250107E-2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387-49A7-B579-7F4478AE2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5893248"/>
        <c:axId val="355894784"/>
        <c:axId val="0"/>
      </c:bar3DChart>
      <c:catAx>
        <c:axId val="3558932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55894784"/>
        <c:crosses val="autoZero"/>
        <c:auto val="1"/>
        <c:lblAlgn val="ctr"/>
        <c:lblOffset val="100"/>
        <c:noMultiLvlLbl val="0"/>
      </c:catAx>
      <c:valAx>
        <c:axId val="355894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558932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N°07: RESULTADOS DE LA PRUEBA DE SALIDA POR II.EE MATEMÁTICA CUARTO GRADO DE PRIMARIA</a:t>
            </a:r>
            <a:endParaRPr lang="es-PE" dirty="0">
              <a:effectLst/>
            </a:endParaRPr>
          </a:p>
        </c:rich>
      </c:tx>
      <c:layout>
        <c:manualLayout>
          <c:xMode val="edge"/>
          <c:yMode val="edge"/>
          <c:x val="0.439377991354022"/>
          <c:y val="7.11554752737524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INTERNACIONAL ELIM</c:v>
                </c:pt>
                <c:pt idx="1">
                  <c:v>WILLIAM PRESCOTT</c:v>
                </c:pt>
                <c:pt idx="2">
                  <c:v>42198 VICTOR RAUL HAYA DE LA TORRE</c:v>
                </c:pt>
                <c:pt idx="3">
                  <c:v>42255 SANTA TERESITA DEL NIÑO JESUS</c:v>
                </c:pt>
                <c:pt idx="4">
                  <c:v>42245 MICAELA BASTIDAS</c:v>
                </c:pt>
                <c:pt idx="5">
                  <c:v>DANIEL COMBONI</c:v>
                </c:pt>
                <c:pt idx="6">
                  <c:v>SAN MARTIN DE PORRES</c:v>
                </c:pt>
                <c:pt idx="7">
                  <c:v>443 SANTA TERESITA</c:v>
                </c:pt>
                <c:pt idx="8">
                  <c:v>EL BUEN PASTOR</c:v>
                </c:pt>
                <c:pt idx="9">
                  <c:v>CORONEL BOLOGNESI</c:v>
                </c:pt>
              </c:strCache>
            </c:strRef>
          </c:cat>
          <c:val>
            <c:numRef>
              <c:f>'RESULTADOS POR I.E.'!$H$54:$H$63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8.5714285714285715E-2</c:v>
                </c:pt>
                <c:pt idx="3">
                  <c:v>0</c:v>
                </c:pt>
                <c:pt idx="4">
                  <c:v>7.1428571428571425E-2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0.05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9F-4463-BC09-594C78E683B1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INTERNACIONAL ELIM</c:v>
                </c:pt>
                <c:pt idx="1">
                  <c:v>WILLIAM PRESCOTT</c:v>
                </c:pt>
                <c:pt idx="2">
                  <c:v>42198 VICTOR RAUL HAYA DE LA TORRE</c:v>
                </c:pt>
                <c:pt idx="3">
                  <c:v>42255 SANTA TERESITA DEL NIÑO JESUS</c:v>
                </c:pt>
                <c:pt idx="4">
                  <c:v>42245 MICAELA BASTIDAS</c:v>
                </c:pt>
                <c:pt idx="5">
                  <c:v>DANIEL COMBONI</c:v>
                </c:pt>
                <c:pt idx="6">
                  <c:v>SAN MARTIN DE PORRES</c:v>
                </c:pt>
                <c:pt idx="7">
                  <c:v>443 SANTA TERESITA</c:v>
                </c:pt>
                <c:pt idx="8">
                  <c:v>EL BUEN PASTOR</c:v>
                </c:pt>
                <c:pt idx="9">
                  <c:v>CORONEL BOLOGNESI</c:v>
                </c:pt>
              </c:strCache>
            </c:strRef>
          </c:cat>
          <c:val>
            <c:numRef>
              <c:f>'RESULTADOS POR I.E.'!$I$54:$I$63</c:f>
              <c:numCache>
                <c:formatCode>0.00%</c:formatCode>
                <c:ptCount val="10"/>
                <c:pt idx="0">
                  <c:v>6.4516129032258063E-2</c:v>
                </c:pt>
                <c:pt idx="1">
                  <c:v>0.17391304347826086</c:v>
                </c:pt>
                <c:pt idx="2">
                  <c:v>0.34285714285714286</c:v>
                </c:pt>
                <c:pt idx="3">
                  <c:v>8.4337349397590355E-2</c:v>
                </c:pt>
                <c:pt idx="4">
                  <c:v>0.35714285714285715</c:v>
                </c:pt>
                <c:pt idx="5">
                  <c:v>0.25806451612903225</c:v>
                </c:pt>
                <c:pt idx="6">
                  <c:v>0.27777777777777779</c:v>
                </c:pt>
                <c:pt idx="7">
                  <c:v>0.42857142857142855</c:v>
                </c:pt>
                <c:pt idx="8">
                  <c:v>0.45</c:v>
                </c:pt>
                <c:pt idx="9">
                  <c:v>0.20618556701030927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9F-4463-BC09-594C78E683B1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INTERNACIONAL ELIM</c:v>
                </c:pt>
                <c:pt idx="1">
                  <c:v>WILLIAM PRESCOTT</c:v>
                </c:pt>
                <c:pt idx="2">
                  <c:v>42198 VICTOR RAUL HAYA DE LA TORRE</c:v>
                </c:pt>
                <c:pt idx="3">
                  <c:v>42255 SANTA TERESITA DEL NIÑO JESUS</c:v>
                </c:pt>
                <c:pt idx="4">
                  <c:v>42245 MICAELA BASTIDAS</c:v>
                </c:pt>
                <c:pt idx="5">
                  <c:v>DANIEL COMBONI</c:v>
                </c:pt>
                <c:pt idx="6">
                  <c:v>SAN MARTIN DE PORRES</c:v>
                </c:pt>
                <c:pt idx="7">
                  <c:v>443 SANTA TERESITA</c:v>
                </c:pt>
                <c:pt idx="8">
                  <c:v>EL BUEN PASTOR</c:v>
                </c:pt>
                <c:pt idx="9">
                  <c:v>CORONEL BOLOGNESI</c:v>
                </c:pt>
              </c:strCache>
            </c:strRef>
          </c:cat>
          <c:val>
            <c:numRef>
              <c:f>'RESULTADOS POR I.E.'!$J$54:$J$63</c:f>
              <c:numCache>
                <c:formatCode>0.00%</c:formatCode>
                <c:ptCount val="10"/>
                <c:pt idx="0">
                  <c:v>0.25806451612903225</c:v>
                </c:pt>
                <c:pt idx="1">
                  <c:v>0.56521739130434778</c:v>
                </c:pt>
                <c:pt idx="2">
                  <c:v>0.34285714285714286</c:v>
                </c:pt>
                <c:pt idx="3">
                  <c:v>0.57831325301204817</c:v>
                </c:pt>
                <c:pt idx="4">
                  <c:v>0.5714285714285714</c:v>
                </c:pt>
                <c:pt idx="5">
                  <c:v>0.64516129032258063</c:v>
                </c:pt>
                <c:pt idx="6">
                  <c:v>0.58888888888888891</c:v>
                </c:pt>
                <c:pt idx="7">
                  <c:v>0.5714285714285714</c:v>
                </c:pt>
                <c:pt idx="8">
                  <c:v>0.3</c:v>
                </c:pt>
                <c:pt idx="9">
                  <c:v>0.49484536082474229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9F-4463-BC09-594C78E683B1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INTERNACIONAL ELIM</c:v>
                </c:pt>
                <c:pt idx="1">
                  <c:v>WILLIAM PRESCOTT</c:v>
                </c:pt>
                <c:pt idx="2">
                  <c:v>42198 VICTOR RAUL HAYA DE LA TORRE</c:v>
                </c:pt>
                <c:pt idx="3">
                  <c:v>42255 SANTA TERESITA DEL NIÑO JESUS</c:v>
                </c:pt>
                <c:pt idx="4">
                  <c:v>42245 MICAELA BASTIDAS</c:v>
                </c:pt>
                <c:pt idx="5">
                  <c:v>DANIEL COMBONI</c:v>
                </c:pt>
                <c:pt idx="6">
                  <c:v>SAN MARTIN DE PORRES</c:v>
                </c:pt>
                <c:pt idx="7">
                  <c:v>443 SANTA TERESITA</c:v>
                </c:pt>
                <c:pt idx="8">
                  <c:v>EL BUEN PASTOR</c:v>
                </c:pt>
                <c:pt idx="9">
                  <c:v>CORONEL BOLOGNESI</c:v>
                </c:pt>
              </c:strCache>
            </c:strRef>
          </c:cat>
          <c:val>
            <c:numRef>
              <c:f>'RESULTADOS POR I.E.'!$K$54:$K$63</c:f>
              <c:numCache>
                <c:formatCode>0.00%</c:formatCode>
                <c:ptCount val="10"/>
                <c:pt idx="0">
                  <c:v>0.67741935483870963</c:v>
                </c:pt>
                <c:pt idx="1">
                  <c:v>0.2608695652173913</c:v>
                </c:pt>
                <c:pt idx="2">
                  <c:v>0.22857142857142856</c:v>
                </c:pt>
                <c:pt idx="3">
                  <c:v>0.33734939759036142</c:v>
                </c:pt>
                <c:pt idx="4">
                  <c:v>0</c:v>
                </c:pt>
                <c:pt idx="5">
                  <c:v>9.6774193548387094E-2</c:v>
                </c:pt>
                <c:pt idx="6">
                  <c:v>0.13333333333333333</c:v>
                </c:pt>
                <c:pt idx="7">
                  <c:v>0</c:v>
                </c:pt>
                <c:pt idx="8">
                  <c:v>0.2</c:v>
                </c:pt>
                <c:pt idx="9">
                  <c:v>0.29896907216494845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E9F-4463-BC09-594C78E683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8837024"/>
        <c:axId val="1558832032"/>
        <c:axId val="0"/>
      </c:bar3DChart>
      <c:catAx>
        <c:axId val="155883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32032"/>
        <c:crosses val="autoZero"/>
        <c:auto val="1"/>
        <c:lblAlgn val="ctr"/>
        <c:lblOffset val="100"/>
        <c:noMultiLvlLbl val="0"/>
      </c:catAx>
      <c:valAx>
        <c:axId val="1558832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370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N°08: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43006 MERCEDES INDACOCHEA</c:v>
                </c:pt>
                <c:pt idx="1">
                  <c:v>JORGE BASADRE GROHMANN</c:v>
                </c:pt>
                <c:pt idx="2">
                  <c:v>MANUEL A ODRIA</c:v>
                </c:pt>
                <c:pt idx="3">
                  <c:v>42238 ENRIQUE PAILLARDELLE</c:v>
                </c:pt>
                <c:pt idx="4">
                  <c:v>ALEXANDER VON HUMBOLDT</c:v>
                </c:pt>
                <c:pt idx="5">
                  <c:v>42252 GERARDO ARIAS COPAJA</c:v>
                </c:pt>
                <c:pt idx="6">
                  <c:v>42014 JOSE JIMENEZ BORJA</c:v>
                </c:pt>
                <c:pt idx="7">
                  <c:v>42044 ALFONSO UGARTE</c:v>
                </c:pt>
                <c:pt idx="8">
                  <c:v>FRANKLIN ROOSEVELT</c:v>
                </c:pt>
                <c:pt idx="9">
                  <c:v>MARIA DE LOS ANGELES</c:v>
                </c:pt>
              </c:strCache>
            </c:strRef>
          </c:cat>
          <c:val>
            <c:numRef>
              <c:f>'RESULTADOS POR I.E.'!$H$64:$H$73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5.2173913043478258E-2</c:v>
                </c:pt>
                <c:pt idx="3">
                  <c:v>5.5944055944055944E-2</c:v>
                </c:pt>
                <c:pt idx="4">
                  <c:v>0</c:v>
                </c:pt>
                <c:pt idx="5">
                  <c:v>0</c:v>
                </c:pt>
                <c:pt idx="6">
                  <c:v>1.8867924528301886E-2</c:v>
                </c:pt>
                <c:pt idx="7">
                  <c:v>3.0303030303030304E-2</c:v>
                </c:pt>
                <c:pt idx="8">
                  <c:v>0</c:v>
                </c:pt>
                <c:pt idx="9">
                  <c:v>0.14285714285714285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C2-4989-A437-D03454FFA5B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43006 MERCEDES INDACOCHEA</c:v>
                </c:pt>
                <c:pt idx="1">
                  <c:v>JORGE BASADRE GROHMANN</c:v>
                </c:pt>
                <c:pt idx="2">
                  <c:v>MANUEL A ODRIA</c:v>
                </c:pt>
                <c:pt idx="3">
                  <c:v>42238 ENRIQUE PAILLARDELLE</c:v>
                </c:pt>
                <c:pt idx="4">
                  <c:v>ALEXANDER VON HUMBOLDT</c:v>
                </c:pt>
                <c:pt idx="5">
                  <c:v>42252 GERARDO ARIAS COPAJA</c:v>
                </c:pt>
                <c:pt idx="6">
                  <c:v>42014 JOSE JIMENEZ BORJA</c:v>
                </c:pt>
                <c:pt idx="7">
                  <c:v>42044 ALFONSO UGARTE</c:v>
                </c:pt>
                <c:pt idx="8">
                  <c:v>FRANKLIN ROOSEVELT</c:v>
                </c:pt>
                <c:pt idx="9">
                  <c:v>MARIA DE LOS ANGELES</c:v>
                </c:pt>
              </c:strCache>
            </c:strRef>
          </c:cat>
          <c:val>
            <c:numRef>
              <c:f>'RESULTADOS POR I.E.'!$I$64:$I$73</c:f>
              <c:numCache>
                <c:formatCode>0.00%</c:formatCode>
                <c:ptCount val="10"/>
                <c:pt idx="0">
                  <c:v>0.19480519480519481</c:v>
                </c:pt>
                <c:pt idx="1">
                  <c:v>0.48571428571428571</c:v>
                </c:pt>
                <c:pt idx="2">
                  <c:v>0.36521739130434783</c:v>
                </c:pt>
                <c:pt idx="3">
                  <c:v>0.46853146853146854</c:v>
                </c:pt>
                <c:pt idx="4">
                  <c:v>0.27272727272727271</c:v>
                </c:pt>
                <c:pt idx="5">
                  <c:v>0.40476190476190477</c:v>
                </c:pt>
                <c:pt idx="6">
                  <c:v>0.22641509433962265</c:v>
                </c:pt>
                <c:pt idx="7">
                  <c:v>0.39393939393939392</c:v>
                </c:pt>
                <c:pt idx="8">
                  <c:v>0.5</c:v>
                </c:pt>
                <c:pt idx="9">
                  <c:v>0.14285714285714285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C2-4989-A437-D03454FFA5B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43006 MERCEDES INDACOCHEA</c:v>
                </c:pt>
                <c:pt idx="1">
                  <c:v>JORGE BASADRE GROHMANN</c:v>
                </c:pt>
                <c:pt idx="2">
                  <c:v>MANUEL A ODRIA</c:v>
                </c:pt>
                <c:pt idx="3">
                  <c:v>42238 ENRIQUE PAILLARDELLE</c:v>
                </c:pt>
                <c:pt idx="4">
                  <c:v>ALEXANDER VON HUMBOLDT</c:v>
                </c:pt>
                <c:pt idx="5">
                  <c:v>42252 GERARDO ARIAS COPAJA</c:v>
                </c:pt>
                <c:pt idx="6">
                  <c:v>42014 JOSE JIMENEZ BORJA</c:v>
                </c:pt>
                <c:pt idx="7">
                  <c:v>42044 ALFONSO UGARTE</c:v>
                </c:pt>
                <c:pt idx="8">
                  <c:v>FRANKLIN ROOSEVELT</c:v>
                </c:pt>
                <c:pt idx="9">
                  <c:v>MARIA DE LOS ANGELES</c:v>
                </c:pt>
              </c:strCache>
            </c:strRef>
          </c:cat>
          <c:val>
            <c:numRef>
              <c:f>'RESULTADOS POR I.E.'!$J$64:$J$73</c:f>
              <c:numCache>
                <c:formatCode>0.00%</c:formatCode>
                <c:ptCount val="10"/>
                <c:pt idx="0">
                  <c:v>0.54545454545454541</c:v>
                </c:pt>
                <c:pt idx="1">
                  <c:v>0.37142857142857144</c:v>
                </c:pt>
                <c:pt idx="2">
                  <c:v>0.5043478260869565</c:v>
                </c:pt>
                <c:pt idx="3">
                  <c:v>0.41258741258741261</c:v>
                </c:pt>
                <c:pt idx="4">
                  <c:v>0.61818181818181817</c:v>
                </c:pt>
                <c:pt idx="5">
                  <c:v>0.52380952380952384</c:v>
                </c:pt>
                <c:pt idx="6">
                  <c:v>0.67924528301886788</c:v>
                </c:pt>
                <c:pt idx="7">
                  <c:v>0.48484848484848486</c:v>
                </c:pt>
                <c:pt idx="8">
                  <c:v>0.5</c:v>
                </c:pt>
                <c:pt idx="9">
                  <c:v>0.6428571428571429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C2-4989-A437-D03454FFA5B5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43006 MERCEDES INDACOCHEA</c:v>
                </c:pt>
                <c:pt idx="1">
                  <c:v>JORGE BASADRE GROHMANN</c:v>
                </c:pt>
                <c:pt idx="2">
                  <c:v>MANUEL A ODRIA</c:v>
                </c:pt>
                <c:pt idx="3">
                  <c:v>42238 ENRIQUE PAILLARDELLE</c:v>
                </c:pt>
                <c:pt idx="4">
                  <c:v>ALEXANDER VON HUMBOLDT</c:v>
                </c:pt>
                <c:pt idx="5">
                  <c:v>42252 GERARDO ARIAS COPAJA</c:v>
                </c:pt>
                <c:pt idx="6">
                  <c:v>42014 JOSE JIMENEZ BORJA</c:v>
                </c:pt>
                <c:pt idx="7">
                  <c:v>42044 ALFONSO UGARTE</c:v>
                </c:pt>
                <c:pt idx="8">
                  <c:v>FRANKLIN ROOSEVELT</c:v>
                </c:pt>
                <c:pt idx="9">
                  <c:v>MARIA DE LOS ANGELES</c:v>
                </c:pt>
              </c:strCache>
            </c:strRef>
          </c:cat>
          <c:val>
            <c:numRef>
              <c:f>'RESULTADOS POR I.E.'!$K$64:$K$73</c:f>
              <c:numCache>
                <c:formatCode>0.00%</c:formatCode>
                <c:ptCount val="10"/>
                <c:pt idx="0">
                  <c:v>0.25974025974025972</c:v>
                </c:pt>
                <c:pt idx="1">
                  <c:v>0.14285714285714285</c:v>
                </c:pt>
                <c:pt idx="2">
                  <c:v>7.8260869565217397E-2</c:v>
                </c:pt>
                <c:pt idx="3">
                  <c:v>6.2937062937062943E-2</c:v>
                </c:pt>
                <c:pt idx="4">
                  <c:v>0.10909090909090909</c:v>
                </c:pt>
                <c:pt idx="5">
                  <c:v>7.1428571428571425E-2</c:v>
                </c:pt>
                <c:pt idx="6">
                  <c:v>7.5471698113207544E-2</c:v>
                </c:pt>
                <c:pt idx="7">
                  <c:v>9.0909090909090912E-2</c:v>
                </c:pt>
                <c:pt idx="8">
                  <c:v>0</c:v>
                </c:pt>
                <c:pt idx="9">
                  <c:v>7.1428571428571425E-2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C2-4989-A437-D03454FFA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65157360"/>
        <c:axId val="1465159024"/>
        <c:axId val="0"/>
      </c:bar3DChart>
      <c:catAx>
        <c:axId val="146515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465159024"/>
        <c:crosses val="autoZero"/>
        <c:auto val="1"/>
        <c:lblAlgn val="ctr"/>
        <c:lblOffset val="100"/>
        <c:noMultiLvlLbl val="0"/>
      </c:catAx>
      <c:valAx>
        <c:axId val="146515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4651573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N°09: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MANUEL FLORES CALVO</c:v>
                </c:pt>
                <c:pt idx="1">
                  <c:v>42195 WILMA SOTILLO DE BACIGALUPO</c:v>
                </c:pt>
                <c:pt idx="2">
                  <c:v>42213 HUGO SALAZAR DEL ALCAZAR</c:v>
                </c:pt>
                <c:pt idx="3">
                  <c:v>SANTA CRUZ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I.E.'!$H$74:$H$83</c:f>
              <c:numCache>
                <c:formatCode>0.00%</c:formatCode>
                <c:ptCount val="10"/>
                <c:pt idx="0">
                  <c:v>4.1666666666666664E-2</c:v>
                </c:pt>
                <c:pt idx="1">
                  <c:v>2.0833333333333332E-2</c:v>
                </c:pt>
                <c:pt idx="2">
                  <c:v>0</c:v>
                </c:pt>
                <c:pt idx="3">
                  <c:v>1.2500000000000001E-2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2.8571428571428571E-2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A8-4655-A241-592C8CB72364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MANUEL FLORES CALVO</c:v>
                </c:pt>
                <c:pt idx="1">
                  <c:v>42195 WILMA SOTILLO DE BACIGALUPO</c:v>
                </c:pt>
                <c:pt idx="2">
                  <c:v>42213 HUGO SALAZAR DEL ALCAZAR</c:v>
                </c:pt>
                <c:pt idx="3">
                  <c:v>SANTA CRUZ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I.E.'!$I$74:$I$83</c:f>
              <c:numCache>
                <c:formatCode>0.00%</c:formatCode>
                <c:ptCount val="10"/>
                <c:pt idx="0">
                  <c:v>0.375</c:v>
                </c:pt>
                <c:pt idx="1">
                  <c:v>0.375</c:v>
                </c:pt>
                <c:pt idx="2">
                  <c:v>0.22222222222222221</c:v>
                </c:pt>
                <c:pt idx="3">
                  <c:v>0.27500000000000002</c:v>
                </c:pt>
                <c:pt idx="4">
                  <c:v>0.4</c:v>
                </c:pt>
                <c:pt idx="5">
                  <c:v>0.14285714285714285</c:v>
                </c:pt>
                <c:pt idx="6">
                  <c:v>0.2</c:v>
                </c:pt>
                <c:pt idx="7">
                  <c:v>0.2</c:v>
                </c:pt>
                <c:pt idx="8">
                  <c:v>0.11428571428571428</c:v>
                </c:pt>
                <c:pt idx="9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A8-4655-A241-592C8CB72364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MANUEL FLORES CALVO</c:v>
                </c:pt>
                <c:pt idx="1">
                  <c:v>42195 WILMA SOTILLO DE BACIGALUPO</c:v>
                </c:pt>
                <c:pt idx="2">
                  <c:v>42213 HUGO SALAZAR DEL ALCAZAR</c:v>
                </c:pt>
                <c:pt idx="3">
                  <c:v>SANTA CRUZ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I.E.'!$J$74:$J$83</c:f>
              <c:numCache>
                <c:formatCode>0.00%</c:formatCode>
                <c:ptCount val="10"/>
                <c:pt idx="0">
                  <c:v>0.5</c:v>
                </c:pt>
                <c:pt idx="1">
                  <c:v>0.41666666666666669</c:v>
                </c:pt>
                <c:pt idx="2">
                  <c:v>0.55555555555555558</c:v>
                </c:pt>
                <c:pt idx="3">
                  <c:v>0.625</c:v>
                </c:pt>
                <c:pt idx="4">
                  <c:v>0.51</c:v>
                </c:pt>
                <c:pt idx="5">
                  <c:v>0.7142857142857143</c:v>
                </c:pt>
                <c:pt idx="6">
                  <c:v>0.56000000000000005</c:v>
                </c:pt>
                <c:pt idx="7">
                  <c:v>0.7</c:v>
                </c:pt>
                <c:pt idx="8">
                  <c:v>0.54285714285714282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A8-4655-A241-592C8CB72364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I.E.'!$B$74:$B$83</c:f>
              <c:strCache>
                <c:ptCount val="10"/>
                <c:pt idx="0">
                  <c:v>MANUEL FLORES CALVO</c:v>
                </c:pt>
                <c:pt idx="1">
                  <c:v>42195 WILMA SOTILLO DE BACIGALUPO</c:v>
                </c:pt>
                <c:pt idx="2">
                  <c:v>42213 HUGO SALAZAR DEL ALCAZAR</c:v>
                </c:pt>
                <c:pt idx="3">
                  <c:v>SANTA CRUZ</c:v>
                </c:pt>
                <c:pt idx="4">
                  <c:v>43001 HERMANOS BARRETO</c:v>
                </c:pt>
                <c:pt idx="5">
                  <c:v>EL SHADDAI</c:v>
                </c:pt>
                <c:pt idx="6">
                  <c:v>42251 SIMON BOLIVAR</c:v>
                </c:pt>
                <c:pt idx="7">
                  <c:v>IMAGINA SCHOOLS</c:v>
                </c:pt>
                <c:pt idx="8">
                  <c:v>42020 ALMIRANTE MIGUEL GRAU</c:v>
                </c:pt>
                <c:pt idx="9">
                  <c:v>42196</c:v>
                </c:pt>
              </c:strCache>
            </c:strRef>
          </c:cat>
          <c:val>
            <c:numRef>
              <c:f>'RESULTADOS POR I.E.'!$K$74:$K$83</c:f>
              <c:numCache>
                <c:formatCode>0.00%</c:formatCode>
                <c:ptCount val="10"/>
                <c:pt idx="0">
                  <c:v>8.3333333333333329E-2</c:v>
                </c:pt>
                <c:pt idx="1">
                  <c:v>0.1875</c:v>
                </c:pt>
                <c:pt idx="2">
                  <c:v>0.22222222222222221</c:v>
                </c:pt>
                <c:pt idx="3">
                  <c:v>8.7499999999999994E-2</c:v>
                </c:pt>
                <c:pt idx="4">
                  <c:v>0.09</c:v>
                </c:pt>
                <c:pt idx="5">
                  <c:v>0.14285714285714285</c:v>
                </c:pt>
                <c:pt idx="6">
                  <c:v>0.24</c:v>
                </c:pt>
                <c:pt idx="7">
                  <c:v>0.1</c:v>
                </c:pt>
                <c:pt idx="8">
                  <c:v>0.31428571428571428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5A8-4655-A241-592C8CB723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29082656"/>
        <c:axId val="1629083904"/>
        <c:axId val="0"/>
      </c:bar3DChart>
      <c:catAx>
        <c:axId val="162908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29083904"/>
        <c:crosses val="autoZero"/>
        <c:auto val="1"/>
        <c:lblAlgn val="ctr"/>
        <c:lblOffset val="100"/>
        <c:noMultiLvlLbl val="0"/>
      </c:catAx>
      <c:valAx>
        <c:axId val="162908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290826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N°10: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I.E.'!$H$84:$H$93</c:f>
              <c:numCache>
                <c:formatCode>0.00%</c:formatCode>
                <c:ptCount val="10"/>
                <c:pt idx="0">
                  <c:v>3.4482758620689655E-2</c:v>
                </c:pt>
                <c:pt idx="1">
                  <c:v>0</c:v>
                </c:pt>
                <c:pt idx="2">
                  <c:v>0</c:v>
                </c:pt>
                <c:pt idx="3">
                  <c:v>1.8867924528301886E-2</c:v>
                </c:pt>
                <c:pt idx="4">
                  <c:v>0.14285714285714285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0.14754098360655737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74-4483-BA6B-EF8BBEDD8439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I.E.'!$I$84:$I$93</c:f>
              <c:numCache>
                <c:formatCode>0.00%</c:formatCode>
                <c:ptCount val="10"/>
                <c:pt idx="0">
                  <c:v>0.34482758620689657</c:v>
                </c:pt>
                <c:pt idx="1">
                  <c:v>0</c:v>
                </c:pt>
                <c:pt idx="2">
                  <c:v>0.1111111111111111</c:v>
                </c:pt>
                <c:pt idx="3">
                  <c:v>0.24528301886792453</c:v>
                </c:pt>
                <c:pt idx="4">
                  <c:v>9.5238095238095233E-2</c:v>
                </c:pt>
                <c:pt idx="5">
                  <c:v>0.2</c:v>
                </c:pt>
                <c:pt idx="6">
                  <c:v>0</c:v>
                </c:pt>
                <c:pt idx="7">
                  <c:v>0.14893617021276595</c:v>
                </c:pt>
                <c:pt idx="8">
                  <c:v>0.4098360655737705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74-4483-BA6B-EF8BBEDD8439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I.E.'!$J$84:$J$93</c:f>
              <c:numCache>
                <c:formatCode>0.00%</c:formatCode>
                <c:ptCount val="10"/>
                <c:pt idx="0">
                  <c:v>0.51724137931034486</c:v>
                </c:pt>
                <c:pt idx="1">
                  <c:v>0.375</c:v>
                </c:pt>
                <c:pt idx="2">
                  <c:v>0.3611111111111111</c:v>
                </c:pt>
                <c:pt idx="3">
                  <c:v>0.54716981132075471</c:v>
                </c:pt>
                <c:pt idx="4">
                  <c:v>0.52380952380952384</c:v>
                </c:pt>
                <c:pt idx="5">
                  <c:v>0.2</c:v>
                </c:pt>
                <c:pt idx="6">
                  <c:v>0</c:v>
                </c:pt>
                <c:pt idx="7">
                  <c:v>0.5</c:v>
                </c:pt>
                <c:pt idx="8">
                  <c:v>0.4098360655737705</c:v>
                </c:pt>
                <c:pt idx="9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74-4483-BA6B-EF8BBEDD8439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I.E.'!$B$84:$B$93</c:f>
              <c:strCache>
                <c:ptCount val="10"/>
                <c:pt idx="0">
                  <c:v>43506 JUVENAL UBALDO ORDOÑEZ SALAZAR</c:v>
                </c:pt>
                <c:pt idx="1">
                  <c:v>ALEXANDER FLEMING</c:v>
                </c:pt>
                <c:pt idx="2">
                  <c:v>43003 CARLOS ARMANDO LAURA</c:v>
                </c:pt>
                <c:pt idx="3">
                  <c:v>42241 HERMOGENES ARENAS YAÑEZ</c:v>
                </c:pt>
                <c:pt idx="4">
                  <c:v>42036 JUAN MARIA REJAS</c:v>
                </c:pt>
                <c:pt idx="5">
                  <c:v>DIVINO REDENTOR</c:v>
                </c:pt>
                <c:pt idx="6">
                  <c:v>42022 DR. MODESTO MONTESINOS ZAMALLOA</c:v>
                </c:pt>
                <c:pt idx="7">
                  <c:v>42011 REPUBLICA ARGENTINA</c:v>
                </c:pt>
                <c:pt idx="8">
                  <c:v>42021 FORTUNATO ZORA CARVAJAL</c:v>
                </c:pt>
                <c:pt idx="9">
                  <c:v>42256 ESPERANZA MARTINEZ DE LOPEZ</c:v>
                </c:pt>
              </c:strCache>
            </c:strRef>
          </c:cat>
          <c:val>
            <c:numRef>
              <c:f>'RESULTADOS POR I.E.'!$K$84:$K$93</c:f>
              <c:numCache>
                <c:formatCode>0.00%</c:formatCode>
                <c:ptCount val="10"/>
                <c:pt idx="0">
                  <c:v>0.10344827586206896</c:v>
                </c:pt>
                <c:pt idx="1">
                  <c:v>0.625</c:v>
                </c:pt>
                <c:pt idx="2">
                  <c:v>0.52777777777777779</c:v>
                </c:pt>
                <c:pt idx="3">
                  <c:v>0.18867924528301888</c:v>
                </c:pt>
                <c:pt idx="4">
                  <c:v>0.23809523809523808</c:v>
                </c:pt>
                <c:pt idx="5">
                  <c:v>0.6</c:v>
                </c:pt>
                <c:pt idx="6">
                  <c:v>1</c:v>
                </c:pt>
                <c:pt idx="7">
                  <c:v>0.35106382978723405</c:v>
                </c:pt>
                <c:pt idx="8">
                  <c:v>3.2786885245901641E-2</c:v>
                </c:pt>
                <c:pt idx="9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874-4483-BA6B-EF8BBEDD8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44145728"/>
        <c:axId val="1644143232"/>
        <c:axId val="0"/>
      </c:bar3DChart>
      <c:catAx>
        <c:axId val="1644145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44143232"/>
        <c:crosses val="autoZero"/>
        <c:auto val="1"/>
        <c:lblAlgn val="ctr"/>
        <c:lblOffset val="100"/>
        <c:noMultiLvlLbl val="0"/>
      </c:catAx>
      <c:valAx>
        <c:axId val="164414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441457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N°11: RESULTADOS DE LA PRUEBA DE SALIDA POR II.EE MATEMÁTICA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42010 SANTISIMA NIÑA MARIA</c:v>
                </c:pt>
                <c:pt idx="1">
                  <c:v>FEDERICO BARRETO</c:v>
                </c:pt>
                <c:pt idx="2">
                  <c:v>SAN JUAN BOSCO</c:v>
                </c:pt>
                <c:pt idx="3">
                  <c:v>DR. JOSE ANTONIO ENCINAS FRANCO</c:v>
                </c:pt>
                <c:pt idx="4">
                  <c:v>CIMA</c:v>
                </c:pt>
                <c:pt idx="5">
                  <c:v>INNOVA SCHOOLS</c:v>
                </c:pt>
                <c:pt idx="6">
                  <c:v>PERUANO BRITANICO</c:v>
                </c:pt>
                <c:pt idx="7">
                  <c:v>SAN IGNACIO DE LOYOLA</c:v>
                </c:pt>
                <c:pt idx="8">
                  <c:v>42002 CARLOS WIESSE</c:v>
                </c:pt>
                <c:pt idx="9">
                  <c:v>FRANCISCO ANTONIO DE ZELA</c:v>
                </c:pt>
              </c:strCache>
            </c:strRef>
          </c:cat>
          <c:val>
            <c:numRef>
              <c:f>'RESULTADOS POR I.E.'!$H$94:$H$103</c:f>
              <c:numCache>
                <c:formatCode>0.00%</c:formatCode>
                <c:ptCount val="10"/>
                <c:pt idx="0">
                  <c:v>0</c:v>
                </c:pt>
                <c:pt idx="1">
                  <c:v>2.7777777777777776E-2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5.7142857142857141E-2</c:v>
                </c:pt>
                <c:pt idx="6">
                  <c:v>4.7619047619047616E-2</c:v>
                </c:pt>
                <c:pt idx="7">
                  <c:v>0</c:v>
                </c:pt>
                <c:pt idx="8">
                  <c:v>1.2987012987012988E-2</c:v>
                </c:pt>
                <c:pt idx="9">
                  <c:v>4.9504950495049507E-2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79-49BC-8F41-9E3704E5784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42010 SANTISIMA NIÑA MARIA</c:v>
                </c:pt>
                <c:pt idx="1">
                  <c:v>FEDERICO BARRETO</c:v>
                </c:pt>
                <c:pt idx="2">
                  <c:v>SAN JUAN BOSCO</c:v>
                </c:pt>
                <c:pt idx="3">
                  <c:v>DR. JOSE ANTONIO ENCINAS FRANCO</c:v>
                </c:pt>
                <c:pt idx="4">
                  <c:v>CIMA</c:v>
                </c:pt>
                <c:pt idx="5">
                  <c:v>INNOVA SCHOOLS</c:v>
                </c:pt>
                <c:pt idx="6">
                  <c:v>PERUANO BRITANICO</c:v>
                </c:pt>
                <c:pt idx="7">
                  <c:v>SAN IGNACIO DE LOYOLA</c:v>
                </c:pt>
                <c:pt idx="8">
                  <c:v>42002 CARLOS WIESSE</c:v>
                </c:pt>
                <c:pt idx="9">
                  <c:v>FRANCISCO ANTONIO DE ZELA</c:v>
                </c:pt>
              </c:strCache>
            </c:strRef>
          </c:cat>
          <c:val>
            <c:numRef>
              <c:f>'RESULTADOS POR I.E.'!$I$94:$I$103</c:f>
              <c:numCache>
                <c:formatCode>0.00%</c:formatCode>
                <c:ptCount val="10"/>
                <c:pt idx="0">
                  <c:v>7.7777777777777779E-2</c:v>
                </c:pt>
                <c:pt idx="1">
                  <c:v>0.72222222222222221</c:v>
                </c:pt>
                <c:pt idx="2">
                  <c:v>0</c:v>
                </c:pt>
                <c:pt idx="3">
                  <c:v>4.6511627906976744E-2</c:v>
                </c:pt>
                <c:pt idx="4">
                  <c:v>0.203125</c:v>
                </c:pt>
                <c:pt idx="5">
                  <c:v>0.42857142857142855</c:v>
                </c:pt>
                <c:pt idx="6">
                  <c:v>0.14285714285714285</c:v>
                </c:pt>
                <c:pt idx="7">
                  <c:v>0</c:v>
                </c:pt>
                <c:pt idx="8">
                  <c:v>0.31168831168831168</c:v>
                </c:pt>
                <c:pt idx="9">
                  <c:v>0.28712871287128711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79-49BC-8F41-9E3704E57840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42010 SANTISIMA NIÑA MARIA</c:v>
                </c:pt>
                <c:pt idx="1">
                  <c:v>FEDERICO BARRETO</c:v>
                </c:pt>
                <c:pt idx="2">
                  <c:v>SAN JUAN BOSCO</c:v>
                </c:pt>
                <c:pt idx="3">
                  <c:v>DR. JOSE ANTONIO ENCINAS FRANCO</c:v>
                </c:pt>
                <c:pt idx="4">
                  <c:v>CIMA</c:v>
                </c:pt>
                <c:pt idx="5">
                  <c:v>INNOVA SCHOOLS</c:v>
                </c:pt>
                <c:pt idx="6">
                  <c:v>PERUANO BRITANICO</c:v>
                </c:pt>
                <c:pt idx="7">
                  <c:v>SAN IGNACIO DE LOYOLA</c:v>
                </c:pt>
                <c:pt idx="8">
                  <c:v>42002 CARLOS WIESSE</c:v>
                </c:pt>
                <c:pt idx="9">
                  <c:v>FRANCISCO ANTONIO DE ZELA</c:v>
                </c:pt>
              </c:strCache>
            </c:strRef>
          </c:cat>
          <c:val>
            <c:numRef>
              <c:f>'RESULTADOS POR I.E.'!$J$94:$J$103</c:f>
              <c:numCache>
                <c:formatCode>0.00%</c:formatCode>
                <c:ptCount val="10"/>
                <c:pt idx="0">
                  <c:v>0.6</c:v>
                </c:pt>
                <c:pt idx="1">
                  <c:v>0.22222222222222221</c:v>
                </c:pt>
                <c:pt idx="2">
                  <c:v>0.375</c:v>
                </c:pt>
                <c:pt idx="3">
                  <c:v>0.59302325581395354</c:v>
                </c:pt>
                <c:pt idx="4">
                  <c:v>0.46875</c:v>
                </c:pt>
                <c:pt idx="5">
                  <c:v>0.41428571428571431</c:v>
                </c:pt>
                <c:pt idx="6">
                  <c:v>0.66666666666666663</c:v>
                </c:pt>
                <c:pt idx="7">
                  <c:v>0.16666666666666666</c:v>
                </c:pt>
                <c:pt idx="8">
                  <c:v>0.51948051948051943</c:v>
                </c:pt>
                <c:pt idx="9">
                  <c:v>0.49504950495049505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79-49BC-8F41-9E3704E57840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I.E.'!$B$94:$B$103</c:f>
              <c:strCache>
                <c:ptCount val="10"/>
                <c:pt idx="0">
                  <c:v>42010 SANTISIMA NIÑA MARIA</c:v>
                </c:pt>
                <c:pt idx="1">
                  <c:v>FEDERICO BARRETO</c:v>
                </c:pt>
                <c:pt idx="2">
                  <c:v>SAN JUAN BOSCO</c:v>
                </c:pt>
                <c:pt idx="3">
                  <c:v>DR. JOSE ANTONIO ENCINAS FRANCO</c:v>
                </c:pt>
                <c:pt idx="4">
                  <c:v>CIMA</c:v>
                </c:pt>
                <c:pt idx="5">
                  <c:v>INNOVA SCHOOLS</c:v>
                </c:pt>
                <c:pt idx="6">
                  <c:v>PERUANO BRITANICO</c:v>
                </c:pt>
                <c:pt idx="7">
                  <c:v>SAN IGNACIO DE LOYOLA</c:v>
                </c:pt>
                <c:pt idx="8">
                  <c:v>42002 CARLOS WIESSE</c:v>
                </c:pt>
                <c:pt idx="9">
                  <c:v>FRANCISCO ANTONIO DE ZELA</c:v>
                </c:pt>
              </c:strCache>
            </c:strRef>
          </c:cat>
          <c:val>
            <c:numRef>
              <c:f>'RESULTADOS POR I.E.'!$K$94:$K$103</c:f>
              <c:numCache>
                <c:formatCode>0.00%</c:formatCode>
                <c:ptCount val="10"/>
                <c:pt idx="0">
                  <c:v>0.32222222222222224</c:v>
                </c:pt>
                <c:pt idx="1">
                  <c:v>2.7777777777777776E-2</c:v>
                </c:pt>
                <c:pt idx="2">
                  <c:v>0.625</c:v>
                </c:pt>
                <c:pt idx="3">
                  <c:v>0.36046511627906974</c:v>
                </c:pt>
                <c:pt idx="4">
                  <c:v>0.328125</c:v>
                </c:pt>
                <c:pt idx="5">
                  <c:v>0.1</c:v>
                </c:pt>
                <c:pt idx="6">
                  <c:v>0.14285714285714285</c:v>
                </c:pt>
                <c:pt idx="7">
                  <c:v>0.83333333333333337</c:v>
                </c:pt>
                <c:pt idx="8">
                  <c:v>0.15584415584415584</c:v>
                </c:pt>
                <c:pt idx="9">
                  <c:v>0.16831683168316833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379-49BC-8F41-9E3704E578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58843680"/>
        <c:axId val="1558844928"/>
        <c:axId val="0"/>
      </c:bar3DChart>
      <c:catAx>
        <c:axId val="155884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44928"/>
        <c:crosses val="autoZero"/>
        <c:auto val="1"/>
        <c:lblAlgn val="ctr"/>
        <c:lblOffset val="100"/>
        <c:noMultiLvlLbl val="0"/>
      </c:catAx>
      <c:valAx>
        <c:axId val="1558844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588436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400" b="1" i="0" baseline="0" dirty="0">
                <a:effectLst/>
              </a:rPr>
              <a:t>GRÁFICO </a:t>
            </a:r>
            <a:r>
              <a:rPr lang="es-PE" sz="1400" b="1" i="0" baseline="0" dirty="0" smtClean="0">
                <a:effectLst/>
              </a:rPr>
              <a:t>N°21: </a:t>
            </a:r>
            <a:r>
              <a:rPr lang="es-PE" sz="1400" b="1" i="0" baseline="0" dirty="0">
                <a:effectLst/>
              </a:rPr>
              <a:t>RESULTADOS DE LA PRUEBA DE SALIDA POR II.EE </a:t>
            </a:r>
            <a:r>
              <a:rPr lang="es-PE" sz="1400" b="1" i="0" baseline="0" dirty="0" smtClean="0">
                <a:effectLst/>
              </a:rPr>
              <a:t>MATEMÁTICA </a:t>
            </a:r>
            <a:r>
              <a:rPr lang="es-PE" sz="1400" b="1" i="0" baseline="0" dirty="0">
                <a:effectLst/>
              </a:rPr>
              <a:t>CUARTO GRADO DE PRIMARIA</a:t>
            </a:r>
            <a:endParaRPr lang="es-PE" sz="1400" dirty="0">
              <a:effectLst/>
            </a:endParaRPr>
          </a:p>
        </c:rich>
      </c:tx>
      <c:layout>
        <c:manualLayout>
          <c:xMode val="edge"/>
          <c:yMode val="edge"/>
          <c:x val="0.11652877489578509"/>
          <c:y val="1.1126566297835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58574571560907"/>
          <c:y val="0.16810194991117866"/>
          <c:w val="0.8645809524328939"/>
          <c:h val="0.6582470051391088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Hoja1!$B$5:$B$8</c:f>
              <c:strCache>
                <c:ptCount val="4"/>
                <c:pt idx="0">
                  <c:v>42237 JORGE CHAVEZ</c:v>
                </c:pt>
                <c:pt idx="1">
                  <c:v>43008 JORGE MARTORELL FLORES</c:v>
                </c:pt>
                <c:pt idx="2">
                  <c:v>42073 MARIA PILAR VILLANUEVA BLANCO</c:v>
                </c:pt>
                <c:pt idx="3">
                  <c:v>43009 MARIA UGARTECHE DE MACLEAN</c:v>
                </c:pt>
              </c:strCache>
            </c:strRef>
          </c:cat>
          <c:val>
            <c:numRef>
              <c:f>Hoja1!$H$5:$H$8</c:f>
              <c:numCache>
                <c:formatCode>0.00%</c:formatCode>
                <c:ptCount val="4"/>
                <c:pt idx="0">
                  <c:v>5.9171597633136093E-3</c:v>
                </c:pt>
                <c:pt idx="1">
                  <c:v>1.2345679012345678E-2</c:v>
                </c:pt>
                <c:pt idx="2">
                  <c:v>0</c:v>
                </c:pt>
                <c:pt idx="3">
                  <c:v>3.5294117647058823E-2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52-4BDF-A8FF-943FB4D40EB9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Hoja1!$B$5:$B$8</c:f>
              <c:strCache>
                <c:ptCount val="4"/>
                <c:pt idx="0">
                  <c:v>42237 JORGE CHAVEZ</c:v>
                </c:pt>
                <c:pt idx="1">
                  <c:v>43008 JORGE MARTORELL FLORES</c:v>
                </c:pt>
                <c:pt idx="2">
                  <c:v>42073 MARIA PILAR VILLANUEVA BLANCO</c:v>
                </c:pt>
                <c:pt idx="3">
                  <c:v>43009 MARIA UGARTECHE DE MACLEAN</c:v>
                </c:pt>
              </c:strCache>
            </c:strRef>
          </c:cat>
          <c:val>
            <c:numRef>
              <c:f>Hoja1!$I$5:$I$8</c:f>
              <c:numCache>
                <c:formatCode>0.00%</c:formatCode>
                <c:ptCount val="4"/>
                <c:pt idx="0">
                  <c:v>0.21301775147928995</c:v>
                </c:pt>
                <c:pt idx="1">
                  <c:v>0.18518518518518517</c:v>
                </c:pt>
                <c:pt idx="2">
                  <c:v>0.25</c:v>
                </c:pt>
                <c:pt idx="3">
                  <c:v>0.11764705882352941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52-4BDF-A8FF-943FB4D40EB9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Hoja1!$B$5:$B$8</c:f>
              <c:strCache>
                <c:ptCount val="4"/>
                <c:pt idx="0">
                  <c:v>42237 JORGE CHAVEZ</c:v>
                </c:pt>
                <c:pt idx="1">
                  <c:v>43008 JORGE MARTORELL FLORES</c:v>
                </c:pt>
                <c:pt idx="2">
                  <c:v>42073 MARIA PILAR VILLANUEVA BLANCO</c:v>
                </c:pt>
                <c:pt idx="3">
                  <c:v>43009 MARIA UGARTECHE DE MACLEAN</c:v>
                </c:pt>
              </c:strCache>
            </c:strRef>
          </c:cat>
          <c:val>
            <c:numRef>
              <c:f>Hoja1!$J$5:$J$8</c:f>
              <c:numCache>
                <c:formatCode>0.00%</c:formatCode>
                <c:ptCount val="4"/>
                <c:pt idx="0">
                  <c:v>0.42011834319526625</c:v>
                </c:pt>
                <c:pt idx="1">
                  <c:v>0.44444444444444442</c:v>
                </c:pt>
                <c:pt idx="2">
                  <c:v>0.25</c:v>
                </c:pt>
                <c:pt idx="3">
                  <c:v>0.42352941176470588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52-4BDF-A8FF-943FB4D40EB9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Hoja1!$B$5:$B$8</c:f>
              <c:strCache>
                <c:ptCount val="4"/>
                <c:pt idx="0">
                  <c:v>42237 JORGE CHAVEZ</c:v>
                </c:pt>
                <c:pt idx="1">
                  <c:v>43008 JORGE MARTORELL FLORES</c:v>
                </c:pt>
                <c:pt idx="2">
                  <c:v>42073 MARIA PILAR VILLANUEVA BLANCO</c:v>
                </c:pt>
                <c:pt idx="3">
                  <c:v>43009 MARIA UGARTECHE DE MACLEAN</c:v>
                </c:pt>
              </c:strCache>
            </c:strRef>
          </c:cat>
          <c:val>
            <c:numRef>
              <c:f>Hoja1!$K$5:$K$8</c:f>
              <c:numCache>
                <c:formatCode>0.00%</c:formatCode>
                <c:ptCount val="4"/>
                <c:pt idx="0">
                  <c:v>0.36094674556213019</c:v>
                </c:pt>
                <c:pt idx="1">
                  <c:v>0.35802469135802467</c:v>
                </c:pt>
                <c:pt idx="2">
                  <c:v>0.5</c:v>
                </c:pt>
                <c:pt idx="3">
                  <c:v>0.42352941176470588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52-4BDF-A8FF-943FB4D40E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0042751"/>
        <c:axId val="100046911"/>
        <c:axId val="0"/>
      </c:bar3DChart>
      <c:catAx>
        <c:axId val="100042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00046911"/>
        <c:crosses val="autoZero"/>
        <c:auto val="1"/>
        <c:lblAlgn val="ctr"/>
        <c:lblOffset val="100"/>
        <c:noMultiLvlLbl val="0"/>
      </c:catAx>
      <c:valAx>
        <c:axId val="100046911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0004275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N°03: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I.E.'!$H$4:$H$13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2.4390243902439025E-2</c:v>
                </c:pt>
                <c:pt idx="4">
                  <c:v>8.3333333333333329E-2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0.16666666666666666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24-4149-B620-25B55B3A46D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I.E.'!$I$4:$I$13</c:f>
              <c:numCache>
                <c:formatCode>0.00%</c:formatCode>
                <c:ptCount val="10"/>
                <c:pt idx="0">
                  <c:v>0</c:v>
                </c:pt>
                <c:pt idx="1">
                  <c:v>0.10112359550561797</c:v>
                </c:pt>
                <c:pt idx="2">
                  <c:v>0</c:v>
                </c:pt>
                <c:pt idx="3">
                  <c:v>0.23170731707317074</c:v>
                </c:pt>
                <c:pt idx="4">
                  <c:v>0.25</c:v>
                </c:pt>
                <c:pt idx="5">
                  <c:v>0.18181818181818182</c:v>
                </c:pt>
                <c:pt idx="6">
                  <c:v>0</c:v>
                </c:pt>
                <c:pt idx="7">
                  <c:v>0.31034482758620691</c:v>
                </c:pt>
                <c:pt idx="8">
                  <c:v>0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24-4149-B620-25B55B3A46D0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I.E.'!$J$4:$J$13</c:f>
              <c:numCache>
                <c:formatCode>0.00%</c:formatCode>
                <c:ptCount val="10"/>
                <c:pt idx="0">
                  <c:v>0.75</c:v>
                </c:pt>
                <c:pt idx="1">
                  <c:v>0.449438202247191</c:v>
                </c:pt>
                <c:pt idx="2">
                  <c:v>0</c:v>
                </c:pt>
                <c:pt idx="3">
                  <c:v>0.42682926829268292</c:v>
                </c:pt>
                <c:pt idx="4">
                  <c:v>0.58333333333333337</c:v>
                </c:pt>
                <c:pt idx="5">
                  <c:v>0.40909090909090912</c:v>
                </c:pt>
                <c:pt idx="6">
                  <c:v>0.25</c:v>
                </c:pt>
                <c:pt idx="7">
                  <c:v>0.41379310344827586</c:v>
                </c:pt>
                <c:pt idx="8">
                  <c:v>0.61538461538461542</c:v>
                </c:pt>
                <c:pt idx="9">
                  <c:v>0.33333333333333331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24-4149-B620-25B55B3A46D0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I.E.'!$B$4:$B$13</c:f>
              <c:strCache>
                <c:ptCount val="10"/>
                <c:pt idx="0">
                  <c:v>HUGO MITCHELL</c:v>
                </c:pt>
                <c:pt idx="1">
                  <c:v>SAN JOSE FE Y ALEGRIA 40</c:v>
                </c:pt>
                <c:pt idx="2">
                  <c:v>42263 VIRGINIA LAZARO VILLAROEL</c:v>
                </c:pt>
                <c:pt idx="3">
                  <c:v>42019 LASTENIA REJAS DE CASTAÑON</c:v>
                </c:pt>
                <c:pt idx="4">
                  <c:v>CRISTINA VILDOSO BERRIOS</c:v>
                </c:pt>
                <c:pt idx="5">
                  <c:v>SANTA MARIA</c:v>
                </c:pt>
                <c:pt idx="6">
                  <c:v>JEAN LE ROND D'ALEMBERT</c:v>
                </c:pt>
                <c:pt idx="7">
                  <c:v>42013 ROSA DOMINGA PEREZ LIENDO</c:v>
                </c:pt>
                <c:pt idx="8">
                  <c:v>SAN AGUSTIN</c:v>
                </c:pt>
                <c:pt idx="9">
                  <c:v>SANTA TERESA DE JESUS</c:v>
                </c:pt>
              </c:strCache>
            </c:strRef>
          </c:cat>
          <c:val>
            <c:numRef>
              <c:f>'RESULTADOS POR I.E.'!$K$4:$K$13</c:f>
              <c:numCache>
                <c:formatCode>0.00%</c:formatCode>
                <c:ptCount val="10"/>
                <c:pt idx="0">
                  <c:v>0.25</c:v>
                </c:pt>
                <c:pt idx="1">
                  <c:v>0.449438202247191</c:v>
                </c:pt>
                <c:pt idx="2">
                  <c:v>1</c:v>
                </c:pt>
                <c:pt idx="3">
                  <c:v>0.31707317073170732</c:v>
                </c:pt>
                <c:pt idx="4">
                  <c:v>8.3333333333333329E-2</c:v>
                </c:pt>
                <c:pt idx="5">
                  <c:v>0.40909090909090912</c:v>
                </c:pt>
                <c:pt idx="6">
                  <c:v>0.75</c:v>
                </c:pt>
                <c:pt idx="7">
                  <c:v>0.27586206896551724</c:v>
                </c:pt>
                <c:pt idx="8">
                  <c:v>0.38461538461538464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24-4149-B620-25B55B3A4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66544527"/>
        <c:axId val="1766549935"/>
        <c:axId val="0"/>
      </c:bar3DChart>
      <c:catAx>
        <c:axId val="1766544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66549935"/>
        <c:crosses val="autoZero"/>
        <c:auto val="1"/>
        <c:lblAlgn val="ctr"/>
        <c:lblOffset val="100"/>
        <c:noMultiLvlLbl val="0"/>
      </c:catAx>
      <c:valAx>
        <c:axId val="17665499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6654452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N°04: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I.E.'!$B$14:$B$23</c:f>
              <c:strCache>
                <c:ptCount val="10"/>
                <c:pt idx="0">
                  <c:v>42199 JUAN VELASCO ALVARADO</c:v>
                </c:pt>
                <c:pt idx="1">
                  <c:v>42017 NEISER G. LLACSA ARCE</c:v>
                </c:pt>
                <c:pt idx="2">
                  <c:v>456 EL CARMELO DE MARIA</c:v>
                </c:pt>
                <c:pt idx="3">
                  <c:v>KINDERLAND</c:v>
                </c:pt>
                <c:pt idx="4">
                  <c:v>LOS NIÑOS REYES</c:v>
                </c:pt>
                <c:pt idx="5">
                  <c:v>PARROQUIAL CORAZON DE MARIA</c:v>
                </c:pt>
                <c:pt idx="6">
                  <c:v>42218 MARISCAL CACERES</c:v>
                </c:pt>
                <c:pt idx="7">
                  <c:v>42051 CAROLINA FREYRE ARIAS</c:v>
                </c:pt>
                <c:pt idx="8">
                  <c:v>42211 ALFONSO EYZAGUIRRE TARA</c:v>
                </c:pt>
                <c:pt idx="9">
                  <c:v>ISAAC NEWTON</c:v>
                </c:pt>
              </c:strCache>
            </c:strRef>
          </c:cat>
          <c:val>
            <c:numRef>
              <c:f>'RESULTADOS POR I.E.'!$H$14:$H$23</c:f>
              <c:numCache>
                <c:formatCode>0.00%</c:formatCode>
                <c:ptCount val="10"/>
                <c:pt idx="0">
                  <c:v>8.3333333333333329E-2</c:v>
                </c:pt>
                <c:pt idx="1">
                  <c:v>0</c:v>
                </c:pt>
                <c:pt idx="2">
                  <c:v>0.11764705882352941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6.8627450980392163E-2</c:v>
                </c:pt>
                <c:pt idx="7">
                  <c:v>0</c:v>
                </c:pt>
                <c:pt idx="8">
                  <c:v>0.1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85-45C5-B3D8-35C11949D33A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I.E.'!$B$14:$B$23</c:f>
              <c:strCache>
                <c:ptCount val="10"/>
                <c:pt idx="0">
                  <c:v>42199 JUAN VELASCO ALVARADO</c:v>
                </c:pt>
                <c:pt idx="1">
                  <c:v>42017 NEISER G. LLACSA ARCE</c:v>
                </c:pt>
                <c:pt idx="2">
                  <c:v>456 EL CARMELO DE MARIA</c:v>
                </c:pt>
                <c:pt idx="3">
                  <c:v>KINDERLAND</c:v>
                </c:pt>
                <c:pt idx="4">
                  <c:v>LOS NIÑOS REYES</c:v>
                </c:pt>
                <c:pt idx="5">
                  <c:v>PARROQUIAL CORAZON DE MARIA</c:v>
                </c:pt>
                <c:pt idx="6">
                  <c:v>42218 MARISCAL CACERES</c:v>
                </c:pt>
                <c:pt idx="7">
                  <c:v>42051 CAROLINA FREYRE ARIAS</c:v>
                </c:pt>
                <c:pt idx="8">
                  <c:v>42211 ALFONSO EYZAGUIRRE TARA</c:v>
                </c:pt>
                <c:pt idx="9">
                  <c:v>ISAAC NEWTON</c:v>
                </c:pt>
              </c:strCache>
            </c:strRef>
          </c:cat>
          <c:val>
            <c:numRef>
              <c:f>'RESULTADOS POR I.E.'!$I$14:$I$23</c:f>
              <c:numCache>
                <c:formatCode>0.00%</c:formatCode>
                <c:ptCount val="10"/>
                <c:pt idx="0">
                  <c:v>0.41666666666666669</c:v>
                </c:pt>
                <c:pt idx="1">
                  <c:v>0.15384615384615385</c:v>
                </c:pt>
                <c:pt idx="2">
                  <c:v>0.17647058823529413</c:v>
                </c:pt>
                <c:pt idx="3">
                  <c:v>0.30769230769230771</c:v>
                </c:pt>
                <c:pt idx="4">
                  <c:v>0</c:v>
                </c:pt>
                <c:pt idx="5">
                  <c:v>1.6949152542372881E-2</c:v>
                </c:pt>
                <c:pt idx="6">
                  <c:v>0.19607843137254902</c:v>
                </c:pt>
                <c:pt idx="7">
                  <c:v>5.5555555555555552E-2</c:v>
                </c:pt>
                <c:pt idx="8">
                  <c:v>0.35</c:v>
                </c:pt>
                <c:pt idx="9">
                  <c:v>8.3333333333333329E-2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85-45C5-B3D8-35C11949D33A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I.E.'!$B$14:$B$23</c:f>
              <c:strCache>
                <c:ptCount val="10"/>
                <c:pt idx="0">
                  <c:v>42199 JUAN VELASCO ALVARADO</c:v>
                </c:pt>
                <c:pt idx="1">
                  <c:v>42017 NEISER G. LLACSA ARCE</c:v>
                </c:pt>
                <c:pt idx="2">
                  <c:v>456 EL CARMELO DE MARIA</c:v>
                </c:pt>
                <c:pt idx="3">
                  <c:v>KINDERLAND</c:v>
                </c:pt>
                <c:pt idx="4">
                  <c:v>LOS NIÑOS REYES</c:v>
                </c:pt>
                <c:pt idx="5">
                  <c:v>PARROQUIAL CORAZON DE MARIA</c:v>
                </c:pt>
                <c:pt idx="6">
                  <c:v>42218 MARISCAL CACERES</c:v>
                </c:pt>
                <c:pt idx="7">
                  <c:v>42051 CAROLINA FREYRE ARIAS</c:v>
                </c:pt>
                <c:pt idx="8">
                  <c:v>42211 ALFONSO EYZAGUIRRE TARA</c:v>
                </c:pt>
                <c:pt idx="9">
                  <c:v>ISAAC NEWTON</c:v>
                </c:pt>
              </c:strCache>
            </c:strRef>
          </c:cat>
          <c:val>
            <c:numRef>
              <c:f>'RESULTADOS POR I.E.'!$J$14:$J$23</c:f>
              <c:numCache>
                <c:formatCode>0.00%</c:formatCode>
                <c:ptCount val="10"/>
                <c:pt idx="0">
                  <c:v>0.5</c:v>
                </c:pt>
                <c:pt idx="1">
                  <c:v>0.53846153846153844</c:v>
                </c:pt>
                <c:pt idx="2">
                  <c:v>0.47058823529411764</c:v>
                </c:pt>
                <c:pt idx="3">
                  <c:v>0.61538461538461542</c:v>
                </c:pt>
                <c:pt idx="4">
                  <c:v>0.13333333333333333</c:v>
                </c:pt>
                <c:pt idx="5">
                  <c:v>0.3728813559322034</c:v>
                </c:pt>
                <c:pt idx="6">
                  <c:v>0.46078431372549017</c:v>
                </c:pt>
                <c:pt idx="7">
                  <c:v>0.61111111111111116</c:v>
                </c:pt>
                <c:pt idx="8">
                  <c:v>0.4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85-45C5-B3D8-35C11949D33A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I.E.'!$B$14:$B$23</c:f>
              <c:strCache>
                <c:ptCount val="10"/>
                <c:pt idx="0">
                  <c:v>42199 JUAN VELASCO ALVARADO</c:v>
                </c:pt>
                <c:pt idx="1">
                  <c:v>42017 NEISER G. LLACSA ARCE</c:v>
                </c:pt>
                <c:pt idx="2">
                  <c:v>456 EL CARMELO DE MARIA</c:v>
                </c:pt>
                <c:pt idx="3">
                  <c:v>KINDERLAND</c:v>
                </c:pt>
                <c:pt idx="4">
                  <c:v>LOS NIÑOS REYES</c:v>
                </c:pt>
                <c:pt idx="5">
                  <c:v>PARROQUIAL CORAZON DE MARIA</c:v>
                </c:pt>
                <c:pt idx="6">
                  <c:v>42218 MARISCAL CACERES</c:v>
                </c:pt>
                <c:pt idx="7">
                  <c:v>42051 CAROLINA FREYRE ARIAS</c:v>
                </c:pt>
                <c:pt idx="8">
                  <c:v>42211 ALFONSO EYZAGUIRRE TARA</c:v>
                </c:pt>
                <c:pt idx="9">
                  <c:v>ISAAC NEWTON</c:v>
                </c:pt>
              </c:strCache>
            </c:strRef>
          </c:cat>
          <c:val>
            <c:numRef>
              <c:f>'RESULTADOS POR I.E.'!$K$14:$K$23</c:f>
              <c:numCache>
                <c:formatCode>0.00%</c:formatCode>
                <c:ptCount val="10"/>
                <c:pt idx="0">
                  <c:v>0</c:v>
                </c:pt>
                <c:pt idx="1">
                  <c:v>0.30769230769230771</c:v>
                </c:pt>
                <c:pt idx="2">
                  <c:v>0.23529411764705882</c:v>
                </c:pt>
                <c:pt idx="3">
                  <c:v>7.6923076923076927E-2</c:v>
                </c:pt>
                <c:pt idx="4">
                  <c:v>0.8666666666666667</c:v>
                </c:pt>
                <c:pt idx="5">
                  <c:v>0.61016949152542377</c:v>
                </c:pt>
                <c:pt idx="6">
                  <c:v>0.27450980392156865</c:v>
                </c:pt>
                <c:pt idx="7">
                  <c:v>0.33333333333333331</c:v>
                </c:pt>
                <c:pt idx="8">
                  <c:v>0.15</c:v>
                </c:pt>
                <c:pt idx="9">
                  <c:v>0.41666666666666669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85-45C5-B3D8-35C11949D3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6317903"/>
        <c:axId val="1796318319"/>
        <c:axId val="0"/>
      </c:bar3DChart>
      <c:catAx>
        <c:axId val="1796317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96318319"/>
        <c:crosses val="autoZero"/>
        <c:auto val="1"/>
        <c:lblAlgn val="ctr"/>
        <c:lblOffset val="100"/>
        <c:noMultiLvlLbl val="0"/>
      </c:catAx>
      <c:valAx>
        <c:axId val="17963183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9631790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N°05: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42015 ZOILA SABEL CACERES</c:v>
                </c:pt>
                <c:pt idx="1">
                  <c:v>42003 GREGORIO ALBARRACIN</c:v>
                </c:pt>
                <c:pt idx="2">
                  <c:v>NUEVO HORIZONTE</c:v>
                </c:pt>
                <c:pt idx="3">
                  <c:v>HERMANAS BARCIA BONIFFATTI</c:v>
                </c:pt>
                <c:pt idx="4">
                  <c:v>42016 MAXIMILIANA VELASQUEZ DE SOTILLO</c:v>
                </c:pt>
                <c:pt idx="5">
                  <c:v>42032 JOSE JOAQUIN INCLAN</c:v>
                </c:pt>
                <c:pt idx="6">
                  <c:v>43505 GUSTAVO PONS MUZZO</c:v>
                </c:pt>
                <c:pt idx="7">
                  <c:v>43004 JUSTO ARIAS ARAGUEZ</c:v>
                </c:pt>
                <c:pt idx="8">
                  <c:v>SANTA ANA</c:v>
                </c:pt>
                <c:pt idx="9">
                  <c:v>42257 NUESTRO SEÑOR DE LA MISERICORDIA</c:v>
                </c:pt>
              </c:strCache>
            </c:strRef>
          </c:cat>
          <c:val>
            <c:numRef>
              <c:f>'RESULTADOS POR I.E.'!$H$24:$H$33</c:f>
              <c:numCache>
                <c:formatCode>0.00%</c:formatCode>
                <c:ptCount val="10"/>
                <c:pt idx="0">
                  <c:v>2.7777777777777776E-2</c:v>
                </c:pt>
                <c:pt idx="1">
                  <c:v>1.8867924528301886E-2</c:v>
                </c:pt>
                <c:pt idx="2">
                  <c:v>0</c:v>
                </c:pt>
                <c:pt idx="3">
                  <c:v>7.1428571428571425E-2</c:v>
                </c:pt>
                <c:pt idx="4">
                  <c:v>3.5714285714285712E-2</c:v>
                </c:pt>
                <c:pt idx="5">
                  <c:v>2.6315789473684209E-2</c:v>
                </c:pt>
                <c:pt idx="6">
                  <c:v>0</c:v>
                </c:pt>
                <c:pt idx="7">
                  <c:v>3.8461538461538464E-2</c:v>
                </c:pt>
                <c:pt idx="8">
                  <c:v>0</c:v>
                </c:pt>
                <c:pt idx="9">
                  <c:v>2.3255813953488372E-2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4C-4A34-990D-52D42CFA08B4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42015 ZOILA SABEL CACERES</c:v>
                </c:pt>
                <c:pt idx="1">
                  <c:v>42003 GREGORIO ALBARRACIN</c:v>
                </c:pt>
                <c:pt idx="2">
                  <c:v>NUEVO HORIZONTE</c:v>
                </c:pt>
                <c:pt idx="3">
                  <c:v>HERMANAS BARCIA BONIFFATTI</c:v>
                </c:pt>
                <c:pt idx="4">
                  <c:v>42016 MAXIMILIANA VELASQUEZ DE SOTILLO</c:v>
                </c:pt>
                <c:pt idx="5">
                  <c:v>42032 JOSE JOAQUIN INCLAN</c:v>
                </c:pt>
                <c:pt idx="6">
                  <c:v>43505 GUSTAVO PONS MUZZO</c:v>
                </c:pt>
                <c:pt idx="7">
                  <c:v>43004 JUSTO ARIAS ARAGUEZ</c:v>
                </c:pt>
                <c:pt idx="8">
                  <c:v>SANTA ANA</c:v>
                </c:pt>
                <c:pt idx="9">
                  <c:v>42257 NUESTRO SEÑOR DE LA MISERICORDIA</c:v>
                </c:pt>
              </c:strCache>
            </c:strRef>
          </c:cat>
          <c:val>
            <c:numRef>
              <c:f>'RESULTADOS POR I.E.'!$I$24:$I$33</c:f>
              <c:numCache>
                <c:formatCode>0.00%</c:formatCode>
                <c:ptCount val="10"/>
                <c:pt idx="0">
                  <c:v>0.27777777777777779</c:v>
                </c:pt>
                <c:pt idx="1">
                  <c:v>0.16037735849056603</c:v>
                </c:pt>
                <c:pt idx="2">
                  <c:v>9.0909090909090912E-2</c:v>
                </c:pt>
                <c:pt idx="3">
                  <c:v>0.21428571428571427</c:v>
                </c:pt>
                <c:pt idx="4">
                  <c:v>0.25</c:v>
                </c:pt>
                <c:pt idx="5">
                  <c:v>0.26315789473684209</c:v>
                </c:pt>
                <c:pt idx="6">
                  <c:v>0.26315789473684209</c:v>
                </c:pt>
                <c:pt idx="7">
                  <c:v>0.34615384615384615</c:v>
                </c:pt>
                <c:pt idx="8">
                  <c:v>7.8431372549019607E-2</c:v>
                </c:pt>
                <c:pt idx="9">
                  <c:v>0.2558139534883721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4C-4A34-990D-52D42CFA08B4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42015 ZOILA SABEL CACERES</c:v>
                </c:pt>
                <c:pt idx="1">
                  <c:v>42003 GREGORIO ALBARRACIN</c:v>
                </c:pt>
                <c:pt idx="2">
                  <c:v>NUEVO HORIZONTE</c:v>
                </c:pt>
                <c:pt idx="3">
                  <c:v>HERMANAS BARCIA BONIFFATTI</c:v>
                </c:pt>
                <c:pt idx="4">
                  <c:v>42016 MAXIMILIANA VELASQUEZ DE SOTILLO</c:v>
                </c:pt>
                <c:pt idx="5">
                  <c:v>42032 JOSE JOAQUIN INCLAN</c:v>
                </c:pt>
                <c:pt idx="6">
                  <c:v>43505 GUSTAVO PONS MUZZO</c:v>
                </c:pt>
                <c:pt idx="7">
                  <c:v>43004 JUSTO ARIAS ARAGUEZ</c:v>
                </c:pt>
                <c:pt idx="8">
                  <c:v>SANTA ANA</c:v>
                </c:pt>
                <c:pt idx="9">
                  <c:v>42257 NUESTRO SEÑOR DE LA MISERICORDIA</c:v>
                </c:pt>
              </c:strCache>
            </c:strRef>
          </c:cat>
          <c:val>
            <c:numRef>
              <c:f>'RESULTADOS POR I.E.'!$J$24:$J$33</c:f>
              <c:numCache>
                <c:formatCode>0.00%</c:formatCode>
                <c:ptCount val="10"/>
                <c:pt idx="0">
                  <c:v>0.44444444444444442</c:v>
                </c:pt>
                <c:pt idx="1">
                  <c:v>0.44339622641509435</c:v>
                </c:pt>
                <c:pt idx="2">
                  <c:v>0.54545454545454541</c:v>
                </c:pt>
                <c:pt idx="3">
                  <c:v>0.6428571428571429</c:v>
                </c:pt>
                <c:pt idx="4">
                  <c:v>0.6071428571428571</c:v>
                </c:pt>
                <c:pt idx="5">
                  <c:v>0.52631578947368418</c:v>
                </c:pt>
                <c:pt idx="6">
                  <c:v>0.36842105263157893</c:v>
                </c:pt>
                <c:pt idx="7">
                  <c:v>0.42307692307692307</c:v>
                </c:pt>
                <c:pt idx="8">
                  <c:v>0.56862745098039214</c:v>
                </c:pt>
                <c:pt idx="9">
                  <c:v>0.53488372093023251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4C-4A34-990D-52D42CFA08B4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I.E.'!$B$24:$B$33</c:f>
              <c:strCache>
                <c:ptCount val="10"/>
                <c:pt idx="0">
                  <c:v>42015 ZOILA SABEL CACERES</c:v>
                </c:pt>
                <c:pt idx="1">
                  <c:v>42003 GREGORIO ALBARRACIN</c:v>
                </c:pt>
                <c:pt idx="2">
                  <c:v>NUEVO HORIZONTE</c:v>
                </c:pt>
                <c:pt idx="3">
                  <c:v>HERMANAS BARCIA BONIFFATTI</c:v>
                </c:pt>
                <c:pt idx="4">
                  <c:v>42016 MAXIMILIANA VELASQUEZ DE SOTILLO</c:v>
                </c:pt>
                <c:pt idx="5">
                  <c:v>42032 JOSE JOAQUIN INCLAN</c:v>
                </c:pt>
                <c:pt idx="6">
                  <c:v>43505 GUSTAVO PONS MUZZO</c:v>
                </c:pt>
                <c:pt idx="7">
                  <c:v>43004 JUSTO ARIAS ARAGUEZ</c:v>
                </c:pt>
                <c:pt idx="8">
                  <c:v>SANTA ANA</c:v>
                </c:pt>
                <c:pt idx="9">
                  <c:v>42257 NUESTRO SEÑOR DE LA MISERICORDIA</c:v>
                </c:pt>
              </c:strCache>
            </c:strRef>
          </c:cat>
          <c:val>
            <c:numRef>
              <c:f>'RESULTADOS POR I.E.'!$K$24:$K$33</c:f>
              <c:numCache>
                <c:formatCode>0.00%</c:formatCode>
                <c:ptCount val="10"/>
                <c:pt idx="0">
                  <c:v>0.25</c:v>
                </c:pt>
                <c:pt idx="1">
                  <c:v>0.37735849056603776</c:v>
                </c:pt>
                <c:pt idx="2">
                  <c:v>0.36363636363636365</c:v>
                </c:pt>
                <c:pt idx="3">
                  <c:v>7.1428571428571425E-2</c:v>
                </c:pt>
                <c:pt idx="4">
                  <c:v>0.10714285714285714</c:v>
                </c:pt>
                <c:pt idx="5">
                  <c:v>0.18421052631578946</c:v>
                </c:pt>
                <c:pt idx="6">
                  <c:v>0.36842105263157893</c:v>
                </c:pt>
                <c:pt idx="7">
                  <c:v>0.19230769230769232</c:v>
                </c:pt>
                <c:pt idx="8">
                  <c:v>0.35294117647058826</c:v>
                </c:pt>
                <c:pt idx="9">
                  <c:v>0.18604651162790697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A4C-4A34-990D-52D42CFA0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81486799"/>
        <c:axId val="1781488047"/>
        <c:axId val="0"/>
      </c:bar3DChart>
      <c:catAx>
        <c:axId val="17814867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88047"/>
        <c:crosses val="autoZero"/>
        <c:auto val="1"/>
        <c:lblAlgn val="ctr"/>
        <c:lblOffset val="100"/>
        <c:noMultiLvlLbl val="0"/>
      </c:catAx>
      <c:valAx>
        <c:axId val="1781488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8679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N°06: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42207 SAN PEDRO</c:v>
                </c:pt>
                <c:pt idx="1">
                  <c:v>GUILLERMO AUZA ARCE</c:v>
                </c:pt>
                <c:pt idx="2">
                  <c:v>SEÑOR DE LOS MILAGROS</c:v>
                </c:pt>
                <c:pt idx="3">
                  <c:v>42007 LEONCIO PRADO</c:v>
                </c:pt>
                <c:pt idx="4">
                  <c:v>PARAISO DEL NIÑO</c:v>
                </c:pt>
                <c:pt idx="5">
                  <c:v>SAINT GREGORY AMERICAN COLLEGE</c:v>
                </c:pt>
                <c:pt idx="6">
                  <c:v>FEDERICO VILLARREAL</c:v>
                </c:pt>
                <c:pt idx="7">
                  <c:v>28 DE JULIO</c:v>
                </c:pt>
                <c:pt idx="8">
                  <c:v>42088 DON JOSE DE SAN MARTIN</c:v>
                </c:pt>
                <c:pt idx="9">
                  <c:v>CEPA EL FARO</c:v>
                </c:pt>
              </c:strCache>
            </c:strRef>
          </c:cat>
          <c:val>
            <c:numRef>
              <c:f>'RESULTADOS POR I.E.'!$H$34:$H$43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5.0632911392405063E-2</c:v>
                </c:pt>
                <c:pt idx="4">
                  <c:v>2.7027027027027029E-2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0.05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6A-44C4-8A82-79A7F5FF3892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42207 SAN PEDRO</c:v>
                </c:pt>
                <c:pt idx="1">
                  <c:v>GUILLERMO AUZA ARCE</c:v>
                </c:pt>
                <c:pt idx="2">
                  <c:v>SEÑOR DE LOS MILAGROS</c:v>
                </c:pt>
                <c:pt idx="3">
                  <c:v>42007 LEONCIO PRADO</c:v>
                </c:pt>
                <c:pt idx="4">
                  <c:v>PARAISO DEL NIÑO</c:v>
                </c:pt>
                <c:pt idx="5">
                  <c:v>SAINT GREGORY AMERICAN COLLEGE</c:v>
                </c:pt>
                <c:pt idx="6">
                  <c:v>FEDERICO VILLARREAL</c:v>
                </c:pt>
                <c:pt idx="7">
                  <c:v>28 DE JULIO</c:v>
                </c:pt>
                <c:pt idx="8">
                  <c:v>42088 DON JOSE DE SAN MARTIN</c:v>
                </c:pt>
                <c:pt idx="9">
                  <c:v>CEPA EL FARO</c:v>
                </c:pt>
              </c:strCache>
            </c:strRef>
          </c:cat>
          <c:val>
            <c:numRef>
              <c:f>'RESULTADOS POR I.E.'!$I$34:$I$43</c:f>
              <c:numCache>
                <c:formatCode>0.00%</c:formatCode>
                <c:ptCount val="10"/>
                <c:pt idx="0">
                  <c:v>0</c:v>
                </c:pt>
                <c:pt idx="1">
                  <c:v>9.7560975609756101E-2</c:v>
                </c:pt>
                <c:pt idx="2">
                  <c:v>0</c:v>
                </c:pt>
                <c:pt idx="3">
                  <c:v>0.27848101265822783</c:v>
                </c:pt>
                <c:pt idx="4">
                  <c:v>0.13513513513513514</c:v>
                </c:pt>
                <c:pt idx="5">
                  <c:v>0</c:v>
                </c:pt>
                <c:pt idx="6">
                  <c:v>8.1081081081081086E-2</c:v>
                </c:pt>
                <c:pt idx="7">
                  <c:v>5.3571428571428568E-2</c:v>
                </c:pt>
                <c:pt idx="8">
                  <c:v>0.28000000000000003</c:v>
                </c:pt>
                <c:pt idx="9">
                  <c:v>0.14634146341463414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6A-44C4-8A82-79A7F5FF3892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42207 SAN PEDRO</c:v>
                </c:pt>
                <c:pt idx="1">
                  <c:v>GUILLERMO AUZA ARCE</c:v>
                </c:pt>
                <c:pt idx="2">
                  <c:v>SEÑOR DE LOS MILAGROS</c:v>
                </c:pt>
                <c:pt idx="3">
                  <c:v>42007 LEONCIO PRADO</c:v>
                </c:pt>
                <c:pt idx="4">
                  <c:v>PARAISO DEL NIÑO</c:v>
                </c:pt>
                <c:pt idx="5">
                  <c:v>SAINT GREGORY AMERICAN COLLEGE</c:v>
                </c:pt>
                <c:pt idx="6">
                  <c:v>FEDERICO VILLARREAL</c:v>
                </c:pt>
                <c:pt idx="7">
                  <c:v>28 DE JULIO</c:v>
                </c:pt>
                <c:pt idx="8">
                  <c:v>42088 DON JOSE DE SAN MARTIN</c:v>
                </c:pt>
                <c:pt idx="9">
                  <c:v>CEPA EL FARO</c:v>
                </c:pt>
              </c:strCache>
            </c:strRef>
          </c:cat>
          <c:val>
            <c:numRef>
              <c:f>'RESULTADOS POR I.E.'!$J$34:$J$43</c:f>
              <c:numCache>
                <c:formatCode>0.00%</c:formatCode>
                <c:ptCount val="10"/>
                <c:pt idx="0">
                  <c:v>0</c:v>
                </c:pt>
                <c:pt idx="1">
                  <c:v>0.53658536585365857</c:v>
                </c:pt>
                <c:pt idx="2">
                  <c:v>0</c:v>
                </c:pt>
                <c:pt idx="3">
                  <c:v>0.45569620253164556</c:v>
                </c:pt>
                <c:pt idx="4">
                  <c:v>0.56756756756756754</c:v>
                </c:pt>
                <c:pt idx="5">
                  <c:v>7.1428571428571425E-2</c:v>
                </c:pt>
                <c:pt idx="6">
                  <c:v>0.48648648648648651</c:v>
                </c:pt>
                <c:pt idx="7">
                  <c:v>0.42857142857142855</c:v>
                </c:pt>
                <c:pt idx="8">
                  <c:v>0.46</c:v>
                </c:pt>
                <c:pt idx="9">
                  <c:v>0.53658536585365857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6A-44C4-8A82-79A7F5FF3892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I.E.'!$B$34:$B$43</c:f>
              <c:strCache>
                <c:ptCount val="10"/>
                <c:pt idx="0">
                  <c:v>42207 SAN PEDRO</c:v>
                </c:pt>
                <c:pt idx="1">
                  <c:v>GUILLERMO AUZA ARCE</c:v>
                </c:pt>
                <c:pt idx="2">
                  <c:v>SEÑOR DE LOS MILAGROS</c:v>
                </c:pt>
                <c:pt idx="3">
                  <c:v>42007 LEONCIO PRADO</c:v>
                </c:pt>
                <c:pt idx="4">
                  <c:v>PARAISO DEL NIÑO</c:v>
                </c:pt>
                <c:pt idx="5">
                  <c:v>SAINT GREGORY AMERICAN COLLEGE</c:v>
                </c:pt>
                <c:pt idx="6">
                  <c:v>FEDERICO VILLARREAL</c:v>
                </c:pt>
                <c:pt idx="7">
                  <c:v>28 DE JULIO</c:v>
                </c:pt>
                <c:pt idx="8">
                  <c:v>42088 DON JOSE DE SAN MARTIN</c:v>
                </c:pt>
                <c:pt idx="9">
                  <c:v>CEPA EL FARO</c:v>
                </c:pt>
              </c:strCache>
            </c:strRef>
          </c:cat>
          <c:val>
            <c:numRef>
              <c:f>'RESULTADOS POR I.E.'!$K$34:$K$43</c:f>
              <c:numCache>
                <c:formatCode>0.00%</c:formatCode>
                <c:ptCount val="10"/>
                <c:pt idx="0">
                  <c:v>1</c:v>
                </c:pt>
                <c:pt idx="1">
                  <c:v>0.36585365853658536</c:v>
                </c:pt>
                <c:pt idx="2">
                  <c:v>1</c:v>
                </c:pt>
                <c:pt idx="3">
                  <c:v>0.21518987341772153</c:v>
                </c:pt>
                <c:pt idx="4">
                  <c:v>0.27027027027027029</c:v>
                </c:pt>
                <c:pt idx="5">
                  <c:v>0.9285714285714286</c:v>
                </c:pt>
                <c:pt idx="6">
                  <c:v>0.43243243243243246</c:v>
                </c:pt>
                <c:pt idx="7">
                  <c:v>0.5178571428571429</c:v>
                </c:pt>
                <c:pt idx="8">
                  <c:v>0.21</c:v>
                </c:pt>
                <c:pt idx="9">
                  <c:v>0.31707317073170732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6A-44C4-8A82-79A7F5FF38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81485551"/>
        <c:axId val="1781491375"/>
        <c:axId val="0"/>
      </c:bar3DChart>
      <c:catAx>
        <c:axId val="1781485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91375"/>
        <c:crosses val="autoZero"/>
        <c:auto val="1"/>
        <c:lblAlgn val="ctr"/>
        <c:lblOffset val="100"/>
        <c:noMultiLvlLbl val="0"/>
      </c:catAx>
      <c:valAx>
        <c:axId val="17814913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8555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N°07: RESULTADOS DE LA PRUEBA DE SALIDA POR II.EE COMUNICACIÓN CUARTO GRADO DE PRIMARIA</a:t>
            </a:r>
            <a:endParaRPr lang="es-PE" dirty="0">
              <a:effectLst/>
            </a:endParaRPr>
          </a:p>
        </c:rich>
      </c:tx>
      <c:layout>
        <c:manualLayout>
          <c:xMode val="edge"/>
          <c:yMode val="edge"/>
          <c:x val="0.43815250115794352"/>
          <c:y val="7.11554752737524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CRISTO SALVADOR </c:v>
                </c:pt>
                <c:pt idx="1">
                  <c:v>42006 SAN FRANCISCO DE ASIS</c:v>
                </c:pt>
                <c:pt idx="2">
                  <c:v>449 EDUARDO PEREZ GAMBOA</c:v>
                </c:pt>
                <c:pt idx="3">
                  <c:v>CHAMPAGNAT</c:v>
                </c:pt>
                <c:pt idx="4">
                  <c:v>43007 LUIS BANCHERO ROSSI</c:v>
                </c:pt>
                <c:pt idx="5">
                  <c:v>42025 AURELIA ARCE VILDOSO</c:v>
                </c:pt>
                <c:pt idx="6">
                  <c:v>NUESTRA SEÑORA DE FATIMA</c:v>
                </c:pt>
                <c:pt idx="7">
                  <c:v>FUTURA SCHOOLS</c:v>
                </c:pt>
                <c:pt idx="8">
                  <c:v>42005 JOSE ROSA ARA</c:v>
                </c:pt>
                <c:pt idx="9">
                  <c:v>INTERNACIONAL ELIM</c:v>
                </c:pt>
              </c:strCache>
            </c:strRef>
          </c:cat>
          <c:val>
            <c:numRef>
              <c:f>'RESULTADOS POR I.E.'!$H$44:$H$53</c:f>
              <c:numCache>
                <c:formatCode>0.00%</c:formatCode>
                <c:ptCount val="10"/>
                <c:pt idx="0">
                  <c:v>0.16666666666666666</c:v>
                </c:pt>
                <c:pt idx="1">
                  <c:v>0</c:v>
                </c:pt>
                <c:pt idx="2">
                  <c:v>0</c:v>
                </c:pt>
                <c:pt idx="3">
                  <c:v>1.1494252873563218E-2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3.3333333333333333E-2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64-4351-ACD2-813064F7478E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CRISTO SALVADOR </c:v>
                </c:pt>
                <c:pt idx="1">
                  <c:v>42006 SAN FRANCISCO DE ASIS</c:v>
                </c:pt>
                <c:pt idx="2">
                  <c:v>449 EDUARDO PEREZ GAMBOA</c:v>
                </c:pt>
                <c:pt idx="3">
                  <c:v>CHAMPAGNAT</c:v>
                </c:pt>
                <c:pt idx="4">
                  <c:v>43007 LUIS BANCHERO ROSSI</c:v>
                </c:pt>
                <c:pt idx="5">
                  <c:v>42025 AURELIA ARCE VILDOSO</c:v>
                </c:pt>
                <c:pt idx="6">
                  <c:v>NUESTRA SEÑORA DE FATIMA</c:v>
                </c:pt>
                <c:pt idx="7">
                  <c:v>FUTURA SCHOOLS</c:v>
                </c:pt>
                <c:pt idx="8">
                  <c:v>42005 JOSE ROSA ARA</c:v>
                </c:pt>
                <c:pt idx="9">
                  <c:v>INTERNACIONAL ELIM</c:v>
                </c:pt>
              </c:strCache>
            </c:strRef>
          </c:cat>
          <c:val>
            <c:numRef>
              <c:f>'RESULTADOS POR I.E.'!$I$44:$I$53</c:f>
              <c:numCache>
                <c:formatCode>0.00%</c:formatCode>
                <c:ptCount val="10"/>
                <c:pt idx="0">
                  <c:v>0.66666666666666663</c:v>
                </c:pt>
                <c:pt idx="1">
                  <c:v>8.8235294117647065E-2</c:v>
                </c:pt>
                <c:pt idx="2">
                  <c:v>0</c:v>
                </c:pt>
                <c:pt idx="3">
                  <c:v>0.10344827586206896</c:v>
                </c:pt>
                <c:pt idx="4">
                  <c:v>0.21428571428571427</c:v>
                </c:pt>
                <c:pt idx="5">
                  <c:v>0</c:v>
                </c:pt>
                <c:pt idx="6">
                  <c:v>0.5</c:v>
                </c:pt>
                <c:pt idx="7">
                  <c:v>0</c:v>
                </c:pt>
                <c:pt idx="8">
                  <c:v>0.13333333333333333</c:v>
                </c:pt>
                <c:pt idx="9">
                  <c:v>6.4516129032258063E-2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64-4351-ACD2-813064F7478E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CRISTO SALVADOR </c:v>
                </c:pt>
                <c:pt idx="1">
                  <c:v>42006 SAN FRANCISCO DE ASIS</c:v>
                </c:pt>
                <c:pt idx="2">
                  <c:v>449 EDUARDO PEREZ GAMBOA</c:v>
                </c:pt>
                <c:pt idx="3">
                  <c:v>CHAMPAGNAT</c:v>
                </c:pt>
                <c:pt idx="4">
                  <c:v>43007 LUIS BANCHERO ROSSI</c:v>
                </c:pt>
                <c:pt idx="5">
                  <c:v>42025 AURELIA ARCE VILDOSO</c:v>
                </c:pt>
                <c:pt idx="6">
                  <c:v>NUESTRA SEÑORA DE FATIMA</c:v>
                </c:pt>
                <c:pt idx="7">
                  <c:v>FUTURA SCHOOLS</c:v>
                </c:pt>
                <c:pt idx="8">
                  <c:v>42005 JOSE ROSA ARA</c:v>
                </c:pt>
                <c:pt idx="9">
                  <c:v>INTERNACIONAL ELIM</c:v>
                </c:pt>
              </c:strCache>
            </c:strRef>
          </c:cat>
          <c:val>
            <c:numRef>
              <c:f>'RESULTADOS POR I.E.'!$J$44:$J$53</c:f>
              <c:numCache>
                <c:formatCode>0.00%</c:formatCode>
                <c:ptCount val="10"/>
                <c:pt idx="0">
                  <c:v>0.16666666666666666</c:v>
                </c:pt>
                <c:pt idx="1">
                  <c:v>0.44117647058823528</c:v>
                </c:pt>
                <c:pt idx="2">
                  <c:v>0.6</c:v>
                </c:pt>
                <c:pt idx="3">
                  <c:v>0.47126436781609193</c:v>
                </c:pt>
                <c:pt idx="4">
                  <c:v>0.5535714285714286</c:v>
                </c:pt>
                <c:pt idx="5">
                  <c:v>0.375</c:v>
                </c:pt>
                <c:pt idx="6">
                  <c:v>0.5</c:v>
                </c:pt>
                <c:pt idx="7">
                  <c:v>0.16666666666666666</c:v>
                </c:pt>
                <c:pt idx="8">
                  <c:v>0.31666666666666665</c:v>
                </c:pt>
                <c:pt idx="9">
                  <c:v>0.25806451612903225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64-4351-ACD2-813064F7478E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I.E.'!$B$44:$B$53</c:f>
              <c:strCache>
                <c:ptCount val="10"/>
                <c:pt idx="0">
                  <c:v>CRISTO SALVADOR </c:v>
                </c:pt>
                <c:pt idx="1">
                  <c:v>42006 SAN FRANCISCO DE ASIS</c:v>
                </c:pt>
                <c:pt idx="2">
                  <c:v>449 EDUARDO PEREZ GAMBOA</c:v>
                </c:pt>
                <c:pt idx="3">
                  <c:v>CHAMPAGNAT</c:v>
                </c:pt>
                <c:pt idx="4">
                  <c:v>43007 LUIS BANCHERO ROSSI</c:v>
                </c:pt>
                <c:pt idx="5">
                  <c:v>42025 AURELIA ARCE VILDOSO</c:v>
                </c:pt>
                <c:pt idx="6">
                  <c:v>NUESTRA SEÑORA DE FATIMA</c:v>
                </c:pt>
                <c:pt idx="7">
                  <c:v>FUTURA SCHOOLS</c:v>
                </c:pt>
                <c:pt idx="8">
                  <c:v>42005 JOSE ROSA ARA</c:v>
                </c:pt>
                <c:pt idx="9">
                  <c:v>INTERNACIONAL ELIM</c:v>
                </c:pt>
              </c:strCache>
            </c:strRef>
          </c:cat>
          <c:val>
            <c:numRef>
              <c:f>'RESULTADOS POR I.E.'!$K$44:$K$53</c:f>
              <c:numCache>
                <c:formatCode>0.00%</c:formatCode>
                <c:ptCount val="10"/>
                <c:pt idx="0">
                  <c:v>0</c:v>
                </c:pt>
                <c:pt idx="1">
                  <c:v>0.47058823529411764</c:v>
                </c:pt>
                <c:pt idx="2">
                  <c:v>0.4</c:v>
                </c:pt>
                <c:pt idx="3">
                  <c:v>0.41379310344827586</c:v>
                </c:pt>
                <c:pt idx="4">
                  <c:v>0.23214285714285715</c:v>
                </c:pt>
                <c:pt idx="5">
                  <c:v>0.625</c:v>
                </c:pt>
                <c:pt idx="6">
                  <c:v>0</c:v>
                </c:pt>
                <c:pt idx="7">
                  <c:v>0.83333333333333337</c:v>
                </c:pt>
                <c:pt idx="8">
                  <c:v>0.51666666666666672</c:v>
                </c:pt>
                <c:pt idx="9">
                  <c:v>0.67741935483870963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F64-4351-ACD2-813064F747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88916559"/>
        <c:axId val="1788922799"/>
        <c:axId val="0"/>
      </c:bar3DChart>
      <c:catAx>
        <c:axId val="1788916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8922799"/>
        <c:crosses val="autoZero"/>
        <c:auto val="1"/>
        <c:lblAlgn val="ctr"/>
        <c:lblOffset val="100"/>
        <c:noMultiLvlLbl val="0"/>
      </c:catAx>
      <c:valAx>
        <c:axId val="1788922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89165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N°08: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WILLIAM PRESCOTT</c:v>
                </c:pt>
                <c:pt idx="1">
                  <c:v>42198 VICTOR RAUL HAYA DE LA TORRE</c:v>
                </c:pt>
                <c:pt idx="2">
                  <c:v>42255 SANTA TERESITA DEL NIÑO JESUS</c:v>
                </c:pt>
                <c:pt idx="3">
                  <c:v>42245 MICAELA BASTIDAS</c:v>
                </c:pt>
                <c:pt idx="4">
                  <c:v>DANIEL COMBONI</c:v>
                </c:pt>
                <c:pt idx="5">
                  <c:v>SAN MARTIN DE PORRES</c:v>
                </c:pt>
                <c:pt idx="6">
                  <c:v>443 SANTA TERESITA</c:v>
                </c:pt>
                <c:pt idx="7">
                  <c:v>EL BUEN PASTOR</c:v>
                </c:pt>
                <c:pt idx="8">
                  <c:v>CORONEL BOLOGNESI</c:v>
                </c:pt>
                <c:pt idx="9">
                  <c:v>43006 MERCEDES INDACOCHEA</c:v>
                </c:pt>
              </c:strCache>
            </c:strRef>
          </c:cat>
          <c:val>
            <c:numRef>
              <c:f>'RESULTADOS POR I.E.'!$H$54:$H$63</c:f>
              <c:numCache>
                <c:formatCode>0.00%</c:formatCode>
                <c:ptCount val="10"/>
                <c:pt idx="0">
                  <c:v>0</c:v>
                </c:pt>
                <c:pt idx="1">
                  <c:v>5.7142857142857141E-2</c:v>
                </c:pt>
                <c:pt idx="2">
                  <c:v>2.4096385542168676E-2</c:v>
                </c:pt>
                <c:pt idx="3">
                  <c:v>3.5714285714285712E-2</c:v>
                </c:pt>
                <c:pt idx="4">
                  <c:v>0</c:v>
                </c:pt>
                <c:pt idx="5">
                  <c:v>1.1111111111111112E-2</c:v>
                </c:pt>
                <c:pt idx="6">
                  <c:v>0</c:v>
                </c:pt>
                <c:pt idx="7">
                  <c:v>0.05</c:v>
                </c:pt>
                <c:pt idx="8">
                  <c:v>3.0927835051546393E-2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FA-4DB1-BB65-7D5354B7A747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WILLIAM PRESCOTT</c:v>
                </c:pt>
                <c:pt idx="1">
                  <c:v>42198 VICTOR RAUL HAYA DE LA TORRE</c:v>
                </c:pt>
                <c:pt idx="2">
                  <c:v>42255 SANTA TERESITA DEL NIÑO JESUS</c:v>
                </c:pt>
                <c:pt idx="3">
                  <c:v>42245 MICAELA BASTIDAS</c:v>
                </c:pt>
                <c:pt idx="4">
                  <c:v>DANIEL COMBONI</c:v>
                </c:pt>
                <c:pt idx="5">
                  <c:v>SAN MARTIN DE PORRES</c:v>
                </c:pt>
                <c:pt idx="6">
                  <c:v>443 SANTA TERESITA</c:v>
                </c:pt>
                <c:pt idx="7">
                  <c:v>EL BUEN PASTOR</c:v>
                </c:pt>
                <c:pt idx="8">
                  <c:v>CORONEL BOLOGNESI</c:v>
                </c:pt>
                <c:pt idx="9">
                  <c:v>43006 MERCEDES INDACOCHEA</c:v>
                </c:pt>
              </c:strCache>
            </c:strRef>
          </c:cat>
          <c:val>
            <c:numRef>
              <c:f>'RESULTADOS POR I.E.'!$I$54:$I$63</c:f>
              <c:numCache>
                <c:formatCode>0.00%</c:formatCode>
                <c:ptCount val="10"/>
                <c:pt idx="0">
                  <c:v>4.3478260869565216E-2</c:v>
                </c:pt>
                <c:pt idx="1">
                  <c:v>0.2</c:v>
                </c:pt>
                <c:pt idx="2">
                  <c:v>0.18072289156626506</c:v>
                </c:pt>
                <c:pt idx="3">
                  <c:v>0.39285714285714285</c:v>
                </c:pt>
                <c:pt idx="4">
                  <c:v>6.4516129032258063E-2</c:v>
                </c:pt>
                <c:pt idx="5">
                  <c:v>7.7777777777777779E-2</c:v>
                </c:pt>
                <c:pt idx="6">
                  <c:v>0.42857142857142855</c:v>
                </c:pt>
                <c:pt idx="7">
                  <c:v>0.15</c:v>
                </c:pt>
                <c:pt idx="8">
                  <c:v>0.1134020618556701</c:v>
                </c:pt>
                <c:pt idx="9">
                  <c:v>7.792207792207792E-2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FA-4DB1-BB65-7D5354B7A747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WILLIAM PRESCOTT</c:v>
                </c:pt>
                <c:pt idx="1">
                  <c:v>42198 VICTOR RAUL HAYA DE LA TORRE</c:v>
                </c:pt>
                <c:pt idx="2">
                  <c:v>42255 SANTA TERESITA DEL NIÑO JESUS</c:v>
                </c:pt>
                <c:pt idx="3">
                  <c:v>42245 MICAELA BASTIDAS</c:v>
                </c:pt>
                <c:pt idx="4">
                  <c:v>DANIEL COMBONI</c:v>
                </c:pt>
                <c:pt idx="5">
                  <c:v>SAN MARTIN DE PORRES</c:v>
                </c:pt>
                <c:pt idx="6">
                  <c:v>443 SANTA TERESITA</c:v>
                </c:pt>
                <c:pt idx="7">
                  <c:v>EL BUEN PASTOR</c:v>
                </c:pt>
                <c:pt idx="8">
                  <c:v>CORONEL BOLOGNESI</c:v>
                </c:pt>
                <c:pt idx="9">
                  <c:v>43006 MERCEDES INDACOCHEA</c:v>
                </c:pt>
              </c:strCache>
            </c:strRef>
          </c:cat>
          <c:val>
            <c:numRef>
              <c:f>'RESULTADOS POR I.E.'!$J$54:$J$63</c:f>
              <c:numCache>
                <c:formatCode>0.00%</c:formatCode>
                <c:ptCount val="10"/>
                <c:pt idx="0">
                  <c:v>0.60869565217391308</c:v>
                </c:pt>
                <c:pt idx="1">
                  <c:v>0.51428571428571423</c:v>
                </c:pt>
                <c:pt idx="2">
                  <c:v>0.49397590361445781</c:v>
                </c:pt>
                <c:pt idx="3">
                  <c:v>0.39285714285714285</c:v>
                </c:pt>
                <c:pt idx="4">
                  <c:v>0.25806451612903225</c:v>
                </c:pt>
                <c:pt idx="5">
                  <c:v>0.62222222222222223</c:v>
                </c:pt>
                <c:pt idx="6">
                  <c:v>0.5714285714285714</c:v>
                </c:pt>
                <c:pt idx="7">
                  <c:v>0.5</c:v>
                </c:pt>
                <c:pt idx="8">
                  <c:v>0.44329896907216493</c:v>
                </c:pt>
                <c:pt idx="9">
                  <c:v>0.48051948051948051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FA-4DB1-BB65-7D5354B7A747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I.E.'!$B$54:$B$63</c:f>
              <c:strCache>
                <c:ptCount val="10"/>
                <c:pt idx="0">
                  <c:v>WILLIAM PRESCOTT</c:v>
                </c:pt>
                <c:pt idx="1">
                  <c:v>42198 VICTOR RAUL HAYA DE LA TORRE</c:v>
                </c:pt>
                <c:pt idx="2">
                  <c:v>42255 SANTA TERESITA DEL NIÑO JESUS</c:v>
                </c:pt>
                <c:pt idx="3">
                  <c:v>42245 MICAELA BASTIDAS</c:v>
                </c:pt>
                <c:pt idx="4">
                  <c:v>DANIEL COMBONI</c:v>
                </c:pt>
                <c:pt idx="5">
                  <c:v>SAN MARTIN DE PORRES</c:v>
                </c:pt>
                <c:pt idx="6">
                  <c:v>443 SANTA TERESITA</c:v>
                </c:pt>
                <c:pt idx="7">
                  <c:v>EL BUEN PASTOR</c:v>
                </c:pt>
                <c:pt idx="8">
                  <c:v>CORONEL BOLOGNESI</c:v>
                </c:pt>
                <c:pt idx="9">
                  <c:v>43006 MERCEDES INDACOCHEA</c:v>
                </c:pt>
              </c:strCache>
            </c:strRef>
          </c:cat>
          <c:val>
            <c:numRef>
              <c:f>'RESULTADOS POR I.E.'!$K$54:$K$63</c:f>
              <c:numCache>
                <c:formatCode>0.00%</c:formatCode>
                <c:ptCount val="10"/>
                <c:pt idx="0">
                  <c:v>0.34782608695652173</c:v>
                </c:pt>
                <c:pt idx="1">
                  <c:v>0.22857142857142856</c:v>
                </c:pt>
                <c:pt idx="2">
                  <c:v>0.30120481927710846</c:v>
                </c:pt>
                <c:pt idx="3">
                  <c:v>0.17857142857142858</c:v>
                </c:pt>
                <c:pt idx="4">
                  <c:v>0.67741935483870963</c:v>
                </c:pt>
                <c:pt idx="5">
                  <c:v>0.28888888888888886</c:v>
                </c:pt>
                <c:pt idx="6">
                  <c:v>0</c:v>
                </c:pt>
                <c:pt idx="7">
                  <c:v>0.3</c:v>
                </c:pt>
                <c:pt idx="8">
                  <c:v>0.41237113402061853</c:v>
                </c:pt>
                <c:pt idx="9">
                  <c:v>0.44155844155844154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6FA-4DB1-BB65-7D5354B7A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6310831"/>
        <c:axId val="1796311663"/>
        <c:axId val="0"/>
      </c:bar3DChart>
      <c:catAx>
        <c:axId val="1796310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96311663"/>
        <c:crosses val="autoZero"/>
        <c:auto val="1"/>
        <c:lblAlgn val="ctr"/>
        <c:lblOffset val="100"/>
        <c:noMultiLvlLbl val="0"/>
      </c:catAx>
      <c:valAx>
        <c:axId val="17963116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9631083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N°09: RESULTADOS DE LA PRUEBA DE SALIDA POR II.EE COMUNICACIÓN CUARTO GRADO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JORGE BASADRE GROHMANN</c:v>
                </c:pt>
                <c:pt idx="1">
                  <c:v>MANUEL A ODRIA</c:v>
                </c:pt>
                <c:pt idx="2">
                  <c:v>42238 ENRIQUE PAILLARDELLE</c:v>
                </c:pt>
                <c:pt idx="3">
                  <c:v>ALEXANDER VON HUMBOLDT</c:v>
                </c:pt>
                <c:pt idx="4">
                  <c:v>42252 GERARDO ARIAS COPAJA</c:v>
                </c:pt>
                <c:pt idx="5">
                  <c:v>42014 JOSE JIMENEZ BORJA</c:v>
                </c:pt>
                <c:pt idx="6">
                  <c:v>42044 ALFONSO UGARTE</c:v>
                </c:pt>
                <c:pt idx="7">
                  <c:v>FRANKLIN ROOSEVELT</c:v>
                </c:pt>
                <c:pt idx="8">
                  <c:v>MARIA DE LOS ANGELES</c:v>
                </c:pt>
                <c:pt idx="9">
                  <c:v>MANUEL FLORES CALVO</c:v>
                </c:pt>
              </c:strCache>
            </c:strRef>
          </c:cat>
          <c:val>
            <c:numRef>
              <c:f>'RESULTADOS POR I.E.'!$H$64:$H$73</c:f>
              <c:numCache>
                <c:formatCode>0.00%</c:formatCode>
                <c:ptCount val="10"/>
                <c:pt idx="0">
                  <c:v>0</c:v>
                </c:pt>
                <c:pt idx="1">
                  <c:v>1.7391304347826087E-2</c:v>
                </c:pt>
                <c:pt idx="2">
                  <c:v>2.7972027972027972E-2</c:v>
                </c:pt>
                <c:pt idx="3">
                  <c:v>1.8181818181818181E-2</c:v>
                </c:pt>
                <c:pt idx="4">
                  <c:v>2.3809523809523808E-2</c:v>
                </c:pt>
                <c:pt idx="5">
                  <c:v>1.8867924528301886E-2</c:v>
                </c:pt>
                <c:pt idx="6">
                  <c:v>3.0303030303030304E-2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2E-410B-A687-135213A0B09C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JORGE BASADRE GROHMANN</c:v>
                </c:pt>
                <c:pt idx="1">
                  <c:v>MANUEL A ODRIA</c:v>
                </c:pt>
                <c:pt idx="2">
                  <c:v>42238 ENRIQUE PAILLARDELLE</c:v>
                </c:pt>
                <c:pt idx="3">
                  <c:v>ALEXANDER VON HUMBOLDT</c:v>
                </c:pt>
                <c:pt idx="4">
                  <c:v>42252 GERARDO ARIAS COPAJA</c:v>
                </c:pt>
                <c:pt idx="5">
                  <c:v>42014 JOSE JIMENEZ BORJA</c:v>
                </c:pt>
                <c:pt idx="6">
                  <c:v>42044 ALFONSO UGARTE</c:v>
                </c:pt>
                <c:pt idx="7">
                  <c:v>FRANKLIN ROOSEVELT</c:v>
                </c:pt>
                <c:pt idx="8">
                  <c:v>MARIA DE LOS ANGELES</c:v>
                </c:pt>
                <c:pt idx="9">
                  <c:v>MANUEL FLORES CALVO</c:v>
                </c:pt>
              </c:strCache>
            </c:strRef>
          </c:cat>
          <c:val>
            <c:numRef>
              <c:f>'RESULTADOS POR I.E.'!$I$64:$I$73</c:f>
              <c:numCache>
                <c:formatCode>0.00%</c:formatCode>
                <c:ptCount val="10"/>
                <c:pt idx="0">
                  <c:v>0.11428571428571428</c:v>
                </c:pt>
                <c:pt idx="1">
                  <c:v>0.20869565217391303</c:v>
                </c:pt>
                <c:pt idx="2">
                  <c:v>0.32167832167832167</c:v>
                </c:pt>
                <c:pt idx="3">
                  <c:v>7.2727272727272724E-2</c:v>
                </c:pt>
                <c:pt idx="4">
                  <c:v>0.33333333333333331</c:v>
                </c:pt>
                <c:pt idx="5">
                  <c:v>0.16981132075471697</c:v>
                </c:pt>
                <c:pt idx="6">
                  <c:v>0.5757575757575758</c:v>
                </c:pt>
                <c:pt idx="7">
                  <c:v>0.375</c:v>
                </c:pt>
                <c:pt idx="8">
                  <c:v>0.14285714285714285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2E-410B-A687-135213A0B09C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JORGE BASADRE GROHMANN</c:v>
                </c:pt>
                <c:pt idx="1">
                  <c:v>MANUEL A ODRIA</c:v>
                </c:pt>
                <c:pt idx="2">
                  <c:v>42238 ENRIQUE PAILLARDELLE</c:v>
                </c:pt>
                <c:pt idx="3">
                  <c:v>ALEXANDER VON HUMBOLDT</c:v>
                </c:pt>
                <c:pt idx="4">
                  <c:v>42252 GERARDO ARIAS COPAJA</c:v>
                </c:pt>
                <c:pt idx="5">
                  <c:v>42014 JOSE JIMENEZ BORJA</c:v>
                </c:pt>
                <c:pt idx="6">
                  <c:v>42044 ALFONSO UGARTE</c:v>
                </c:pt>
                <c:pt idx="7">
                  <c:v>FRANKLIN ROOSEVELT</c:v>
                </c:pt>
                <c:pt idx="8">
                  <c:v>MARIA DE LOS ANGELES</c:v>
                </c:pt>
                <c:pt idx="9">
                  <c:v>MANUEL FLORES CALVO</c:v>
                </c:pt>
              </c:strCache>
            </c:strRef>
          </c:cat>
          <c:val>
            <c:numRef>
              <c:f>'RESULTADOS POR I.E.'!$J$64:$J$73</c:f>
              <c:numCache>
                <c:formatCode>0.00%</c:formatCode>
                <c:ptCount val="10"/>
                <c:pt idx="0">
                  <c:v>0.6</c:v>
                </c:pt>
                <c:pt idx="1">
                  <c:v>0.47826086956521741</c:v>
                </c:pt>
                <c:pt idx="2">
                  <c:v>0.44755244755244755</c:v>
                </c:pt>
                <c:pt idx="3">
                  <c:v>0.45454545454545453</c:v>
                </c:pt>
                <c:pt idx="4">
                  <c:v>0.5</c:v>
                </c:pt>
                <c:pt idx="5">
                  <c:v>0.47169811320754718</c:v>
                </c:pt>
                <c:pt idx="6">
                  <c:v>0.30303030303030304</c:v>
                </c:pt>
                <c:pt idx="7">
                  <c:v>0.625</c:v>
                </c:pt>
                <c:pt idx="8">
                  <c:v>0.5714285714285714</c:v>
                </c:pt>
                <c:pt idx="9">
                  <c:v>0.41666666666666669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2E-410B-A687-135213A0B09C}"/>
            </c:ext>
          </c:extLst>
        </c:ser>
        <c:ser>
          <c:idx val="3"/>
          <c:order val="3"/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'RESULTADOS POR I.E.'!$B$64:$B$73</c:f>
              <c:strCache>
                <c:ptCount val="10"/>
                <c:pt idx="0">
                  <c:v>JORGE BASADRE GROHMANN</c:v>
                </c:pt>
                <c:pt idx="1">
                  <c:v>MANUEL A ODRIA</c:v>
                </c:pt>
                <c:pt idx="2">
                  <c:v>42238 ENRIQUE PAILLARDELLE</c:v>
                </c:pt>
                <c:pt idx="3">
                  <c:v>ALEXANDER VON HUMBOLDT</c:v>
                </c:pt>
                <c:pt idx="4">
                  <c:v>42252 GERARDO ARIAS COPAJA</c:v>
                </c:pt>
                <c:pt idx="5">
                  <c:v>42014 JOSE JIMENEZ BORJA</c:v>
                </c:pt>
                <c:pt idx="6">
                  <c:v>42044 ALFONSO UGARTE</c:v>
                </c:pt>
                <c:pt idx="7">
                  <c:v>FRANKLIN ROOSEVELT</c:v>
                </c:pt>
                <c:pt idx="8">
                  <c:v>MARIA DE LOS ANGELES</c:v>
                </c:pt>
                <c:pt idx="9">
                  <c:v>MANUEL FLORES CALVO</c:v>
                </c:pt>
              </c:strCache>
            </c:strRef>
          </c:cat>
          <c:val>
            <c:numRef>
              <c:f>'RESULTADOS POR I.E.'!$K$64:$K$73</c:f>
              <c:numCache>
                <c:formatCode>0.00%</c:formatCode>
                <c:ptCount val="10"/>
                <c:pt idx="0">
                  <c:v>0.2857142857142857</c:v>
                </c:pt>
                <c:pt idx="1">
                  <c:v>0.29565217391304349</c:v>
                </c:pt>
                <c:pt idx="2">
                  <c:v>0.20279720279720279</c:v>
                </c:pt>
                <c:pt idx="3">
                  <c:v>0.45454545454545453</c:v>
                </c:pt>
                <c:pt idx="4">
                  <c:v>0.14285714285714285</c:v>
                </c:pt>
                <c:pt idx="5">
                  <c:v>0.33962264150943394</c:v>
                </c:pt>
                <c:pt idx="6">
                  <c:v>9.0909090909090912E-2</c:v>
                </c:pt>
                <c:pt idx="7">
                  <c:v>0</c:v>
                </c:pt>
                <c:pt idx="8">
                  <c:v>0.2857142857142857</c:v>
                </c:pt>
                <c:pt idx="9">
                  <c:v>0.33333333333333331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2E-410B-A687-135213A0B0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81491791"/>
        <c:axId val="1781493871"/>
        <c:axId val="0"/>
      </c:bar3DChart>
      <c:catAx>
        <c:axId val="1781491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93871"/>
        <c:crosses val="autoZero"/>
        <c:auto val="1"/>
        <c:lblAlgn val="ctr"/>
        <c:lblOffset val="100"/>
        <c:noMultiLvlLbl val="0"/>
      </c:catAx>
      <c:valAx>
        <c:axId val="1781493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78149179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191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67703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11846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8753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93509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90913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90115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68931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30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18695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2717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5444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2547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5283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2133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51481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7442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0088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793A90F-E7AE-4E2C-8F98-7A2CCBF349C9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766A835-7C0A-4A96-A736-D264EE44166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7319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PE" dirty="0"/>
              <a:t>RESULTADOS DE LA EVALUACIÓN REGIONAL 2017</a:t>
            </a:r>
            <a:endParaRPr lang="es-PE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PE" dirty="0" smtClean="0"/>
              <a:t>ÁREAS: </a:t>
            </a:r>
            <a:r>
              <a:rPr lang="es-PE" dirty="0"/>
              <a:t>COMUNICACIÓN Y MATEMÁTIACA</a:t>
            </a:r>
          </a:p>
          <a:p>
            <a:r>
              <a:rPr lang="es-PE" dirty="0"/>
              <a:t>GRADO: SEGUNDO DE PRIMARIA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20895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7711094"/>
              </p:ext>
            </p:extLst>
          </p:nvPr>
        </p:nvGraphicFramePr>
        <p:xfrm>
          <a:off x="914400" y="464025"/>
          <a:ext cx="10363200" cy="53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5700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2793499"/>
              </p:ext>
            </p:extLst>
          </p:nvPr>
        </p:nvGraphicFramePr>
        <p:xfrm>
          <a:off x="914400" y="641445"/>
          <a:ext cx="10363200" cy="5149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836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4211456"/>
              </p:ext>
            </p:extLst>
          </p:nvPr>
        </p:nvGraphicFramePr>
        <p:xfrm>
          <a:off x="914400" y="191069"/>
          <a:ext cx="10363200" cy="5600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5903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5551637"/>
              </p:ext>
            </p:extLst>
          </p:nvPr>
        </p:nvGraphicFramePr>
        <p:xfrm>
          <a:off x="914400" y="313899"/>
          <a:ext cx="10363200" cy="5477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3339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3541474"/>
              </p:ext>
            </p:extLst>
          </p:nvPr>
        </p:nvGraphicFramePr>
        <p:xfrm>
          <a:off x="914400" y="341195"/>
          <a:ext cx="10363200" cy="5450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6388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9711444"/>
              </p:ext>
            </p:extLst>
          </p:nvPr>
        </p:nvGraphicFramePr>
        <p:xfrm>
          <a:off x="188686" y="653143"/>
          <a:ext cx="11161485" cy="5921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092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7867682"/>
              </p:ext>
            </p:extLst>
          </p:nvPr>
        </p:nvGraphicFramePr>
        <p:xfrm>
          <a:off x="333830" y="2954222"/>
          <a:ext cx="5312228" cy="34610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3000">
                  <a:extLst>
                    <a:ext uri="{9D8B030D-6E8A-4147-A177-3AD203B41FA5}">
                      <a16:colId xmlns:a16="http://schemas.microsoft.com/office/drawing/2014/main" val="224558290"/>
                    </a:ext>
                  </a:extLst>
                </a:gridCol>
                <a:gridCol w="820108">
                  <a:extLst>
                    <a:ext uri="{9D8B030D-6E8A-4147-A177-3AD203B41FA5}">
                      <a16:colId xmlns:a16="http://schemas.microsoft.com/office/drawing/2014/main" val="94372512"/>
                    </a:ext>
                  </a:extLst>
                </a:gridCol>
                <a:gridCol w="731446">
                  <a:extLst>
                    <a:ext uri="{9D8B030D-6E8A-4147-A177-3AD203B41FA5}">
                      <a16:colId xmlns:a16="http://schemas.microsoft.com/office/drawing/2014/main" val="1498662845"/>
                    </a:ext>
                  </a:extLst>
                </a:gridCol>
                <a:gridCol w="738837">
                  <a:extLst>
                    <a:ext uri="{9D8B030D-6E8A-4147-A177-3AD203B41FA5}">
                      <a16:colId xmlns:a16="http://schemas.microsoft.com/office/drawing/2014/main" val="2381149298"/>
                    </a:ext>
                  </a:extLst>
                </a:gridCol>
                <a:gridCol w="738837">
                  <a:extLst>
                    <a:ext uri="{9D8B030D-6E8A-4147-A177-3AD203B41FA5}">
                      <a16:colId xmlns:a16="http://schemas.microsoft.com/office/drawing/2014/main" val="3857864635"/>
                    </a:ext>
                  </a:extLst>
                </a:gridCol>
              </a:tblGrid>
              <a:tr h="37991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RESULTADO A NIVEL DE REGIÓN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9490727"/>
                  </a:ext>
                </a:extLst>
              </a:tr>
              <a:tr h="59079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NIVEL DE LOGRO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N° ALUMNOS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%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608663"/>
                  </a:ext>
                </a:extLst>
              </a:tr>
              <a:tr h="590795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effectLst/>
                        </a:rPr>
                        <a:t>PREVIO AL INICIO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110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2.34%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482561"/>
                  </a:ext>
                </a:extLst>
              </a:tr>
              <a:tr h="379917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effectLst/>
                        </a:rPr>
                        <a:t>EN INICIO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effectLst/>
                        </a:rPr>
                        <a:t>1214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25.82%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114062"/>
                  </a:ext>
                </a:extLst>
              </a:tr>
              <a:tr h="379917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effectLst/>
                        </a:rPr>
                        <a:t>EN PROCESO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effectLst/>
                        </a:rPr>
                        <a:t>2295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48.81%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2166602"/>
                  </a:ext>
                </a:extLst>
              </a:tr>
              <a:tr h="379917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effectLst/>
                        </a:rPr>
                        <a:t>SATISFACTORIO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effectLst/>
                        </a:rPr>
                        <a:t>1083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23.03%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175017"/>
                  </a:ext>
                </a:extLst>
              </a:tr>
              <a:tr h="379917">
                <a:tc>
                  <a:txBody>
                    <a:bodyPr/>
                    <a:lstStyle/>
                    <a:p>
                      <a:pPr algn="l" fontAlgn="ctr"/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68953196"/>
                  </a:ext>
                </a:extLst>
              </a:tr>
              <a:tr h="379917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effectLst/>
                        </a:rPr>
                        <a:t>TOTAL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4702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100%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465404"/>
                  </a:ext>
                </a:extLst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662128"/>
              </p:ext>
            </p:extLst>
          </p:nvPr>
        </p:nvGraphicFramePr>
        <p:xfrm>
          <a:off x="6389915" y="2954224"/>
          <a:ext cx="5134429" cy="34610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03526">
                  <a:extLst>
                    <a:ext uri="{9D8B030D-6E8A-4147-A177-3AD203B41FA5}">
                      <a16:colId xmlns:a16="http://schemas.microsoft.com/office/drawing/2014/main" val="2297404049"/>
                    </a:ext>
                  </a:extLst>
                </a:gridCol>
                <a:gridCol w="791558">
                  <a:extLst>
                    <a:ext uri="{9D8B030D-6E8A-4147-A177-3AD203B41FA5}">
                      <a16:colId xmlns:a16="http://schemas.microsoft.com/office/drawing/2014/main" val="2719939883"/>
                    </a:ext>
                  </a:extLst>
                </a:gridCol>
                <a:gridCol w="713115">
                  <a:extLst>
                    <a:ext uri="{9D8B030D-6E8A-4147-A177-3AD203B41FA5}">
                      <a16:colId xmlns:a16="http://schemas.microsoft.com/office/drawing/2014/main" val="1801725864"/>
                    </a:ext>
                  </a:extLst>
                </a:gridCol>
                <a:gridCol w="713115">
                  <a:extLst>
                    <a:ext uri="{9D8B030D-6E8A-4147-A177-3AD203B41FA5}">
                      <a16:colId xmlns:a16="http://schemas.microsoft.com/office/drawing/2014/main" val="70202038"/>
                    </a:ext>
                  </a:extLst>
                </a:gridCol>
                <a:gridCol w="713115">
                  <a:extLst>
                    <a:ext uri="{9D8B030D-6E8A-4147-A177-3AD203B41FA5}">
                      <a16:colId xmlns:a16="http://schemas.microsoft.com/office/drawing/2014/main" val="3059660044"/>
                    </a:ext>
                  </a:extLst>
                </a:gridCol>
              </a:tblGrid>
              <a:tr h="43263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UGEL</a:t>
                      </a:r>
                      <a:r>
                        <a:rPr lang="es-PE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TACNA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29717800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NIVEL DE LOGRO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N°</a:t>
                      </a:r>
                      <a:r>
                        <a:rPr lang="es-PE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ALUMNOS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677480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PREVIO AL INICIO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105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2.36%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732834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EN INICIO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1183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26.55%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319820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EN PROCESO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2171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48.73%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867431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SATISFACTORIO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996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22.36%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038324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l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40704850"/>
                  </a:ext>
                </a:extLst>
              </a:tr>
              <a:tr h="43263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4455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100.00%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958880"/>
                  </a:ext>
                </a:extLst>
              </a:tr>
            </a:tbl>
          </a:graphicData>
        </a:graphic>
      </p:graphicFrame>
      <p:sp>
        <p:nvSpPr>
          <p:cNvPr id="6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PE" dirty="0" smtClean="0"/>
              <a:t>RESULTADOS DE LA EVALUACIÓN REGIONAL DE SALIDA 2017 – MATEMÁTICA CUARTO GRADO DE PRIMARIA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2905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0663491"/>
              </p:ext>
            </p:extLst>
          </p:nvPr>
        </p:nvGraphicFramePr>
        <p:xfrm>
          <a:off x="174171" y="159657"/>
          <a:ext cx="11422743" cy="6698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918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535821"/>
              </p:ext>
            </p:extLst>
          </p:nvPr>
        </p:nvGraphicFramePr>
        <p:xfrm>
          <a:off x="101601" y="101601"/>
          <a:ext cx="11858170" cy="6633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311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6623302"/>
              </p:ext>
            </p:extLst>
          </p:nvPr>
        </p:nvGraphicFramePr>
        <p:xfrm>
          <a:off x="914400" y="245660"/>
          <a:ext cx="10363200" cy="6168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4026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7422" y="338413"/>
            <a:ext cx="11682482" cy="1507067"/>
          </a:xfrm>
        </p:spPr>
        <p:txBody>
          <a:bodyPr>
            <a:normAutofit/>
          </a:bodyPr>
          <a:lstStyle/>
          <a:p>
            <a:r>
              <a:rPr lang="es-PE" dirty="0" smtClean="0"/>
              <a:t>RESULTADOS DE LA EVALUACIÓN REGIONAL DE SALIDA 2017 – COMUNICACIÓN CUARTO GRADO DE PRIMARIA</a:t>
            </a:r>
            <a:endParaRPr lang="es-PE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108783"/>
              </p:ext>
            </p:extLst>
          </p:nvPr>
        </p:nvGraphicFramePr>
        <p:xfrm>
          <a:off x="0" y="2279176"/>
          <a:ext cx="5977720" cy="37919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2608">
                  <a:extLst>
                    <a:ext uri="{9D8B030D-6E8A-4147-A177-3AD203B41FA5}">
                      <a16:colId xmlns:a16="http://schemas.microsoft.com/office/drawing/2014/main" val="2879417154"/>
                    </a:ext>
                  </a:extLst>
                </a:gridCol>
                <a:gridCol w="837050">
                  <a:extLst>
                    <a:ext uri="{9D8B030D-6E8A-4147-A177-3AD203B41FA5}">
                      <a16:colId xmlns:a16="http://schemas.microsoft.com/office/drawing/2014/main" val="1147025789"/>
                    </a:ext>
                  </a:extLst>
                </a:gridCol>
                <a:gridCol w="837050">
                  <a:extLst>
                    <a:ext uri="{9D8B030D-6E8A-4147-A177-3AD203B41FA5}">
                      <a16:colId xmlns:a16="http://schemas.microsoft.com/office/drawing/2014/main" val="1027922782"/>
                    </a:ext>
                  </a:extLst>
                </a:gridCol>
                <a:gridCol w="845506">
                  <a:extLst>
                    <a:ext uri="{9D8B030D-6E8A-4147-A177-3AD203B41FA5}">
                      <a16:colId xmlns:a16="http://schemas.microsoft.com/office/drawing/2014/main" val="3744882542"/>
                    </a:ext>
                  </a:extLst>
                </a:gridCol>
                <a:gridCol w="845506">
                  <a:extLst>
                    <a:ext uri="{9D8B030D-6E8A-4147-A177-3AD203B41FA5}">
                      <a16:colId xmlns:a16="http://schemas.microsoft.com/office/drawing/2014/main" val="2902607033"/>
                    </a:ext>
                  </a:extLst>
                </a:gridCol>
              </a:tblGrid>
              <a:tr h="532717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RESULTADO A NIVEL DE </a:t>
                      </a:r>
                      <a:r>
                        <a:rPr lang="es-PE" sz="1800" b="1" u="none" strike="noStrike" dirty="0" smtClean="0">
                          <a:effectLst/>
                        </a:rPr>
                        <a:t>REGIÓN </a:t>
                      </a:r>
                      <a:r>
                        <a:rPr lang="es-P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TACNA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68642993"/>
                  </a:ext>
                </a:extLst>
              </a:tr>
              <a:tr h="81481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NIVEL DE LOGRO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N° ALUMNOS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effectLst/>
                        </a:rPr>
                        <a:t>%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3435258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u="none" strike="noStrike" dirty="0">
                          <a:effectLst/>
                        </a:rPr>
                        <a:t>PREVIO AL INICIO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 dirty="0">
                          <a:effectLst/>
                        </a:rPr>
                        <a:t>96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 dirty="0">
                          <a:effectLst/>
                        </a:rPr>
                        <a:t>2.04%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308021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u="none" strike="noStrike" dirty="0">
                          <a:effectLst/>
                        </a:rPr>
                        <a:t>INICIO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835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17.76%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02540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u="none" strike="noStrike">
                          <a:effectLst/>
                        </a:rPr>
                        <a:t>PROCESO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2110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44.87%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409409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u="none" strike="noStrike">
                          <a:effectLst/>
                        </a:rPr>
                        <a:t>ADECUADO</a:t>
                      </a:r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1661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>
                          <a:effectLst/>
                        </a:rPr>
                        <a:t>35.33%</a:t>
                      </a:r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4411584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endParaRPr lang="es-PE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66240769"/>
                  </a:ext>
                </a:extLst>
              </a:tr>
              <a:tr h="40740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u="none" strike="noStrike" dirty="0">
                          <a:effectLst/>
                        </a:rPr>
                        <a:t>TOTAL</a:t>
                      </a:r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 dirty="0">
                          <a:effectLst/>
                        </a:rPr>
                        <a:t>4702</a:t>
                      </a:r>
                      <a:endParaRPr lang="es-PE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u="none" strike="noStrike" dirty="0">
                          <a:effectLst/>
                        </a:rPr>
                        <a:t>100%</a:t>
                      </a:r>
                      <a:endParaRPr lang="es-PE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3379138"/>
                  </a:ext>
                </a:extLst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428793"/>
              </p:ext>
            </p:extLst>
          </p:nvPr>
        </p:nvGraphicFramePr>
        <p:xfrm>
          <a:off x="6114199" y="2279176"/>
          <a:ext cx="6077801" cy="37919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885">
                  <a:extLst>
                    <a:ext uri="{9D8B030D-6E8A-4147-A177-3AD203B41FA5}">
                      <a16:colId xmlns:a16="http://schemas.microsoft.com/office/drawing/2014/main" val="3940405555"/>
                    </a:ext>
                  </a:extLst>
                </a:gridCol>
                <a:gridCol w="853479">
                  <a:extLst>
                    <a:ext uri="{9D8B030D-6E8A-4147-A177-3AD203B41FA5}">
                      <a16:colId xmlns:a16="http://schemas.microsoft.com/office/drawing/2014/main" val="2475005126"/>
                    </a:ext>
                  </a:extLst>
                </a:gridCol>
                <a:gridCol w="853479">
                  <a:extLst>
                    <a:ext uri="{9D8B030D-6E8A-4147-A177-3AD203B41FA5}">
                      <a16:colId xmlns:a16="http://schemas.microsoft.com/office/drawing/2014/main" val="418329484"/>
                    </a:ext>
                  </a:extLst>
                </a:gridCol>
                <a:gridCol w="853479">
                  <a:extLst>
                    <a:ext uri="{9D8B030D-6E8A-4147-A177-3AD203B41FA5}">
                      <a16:colId xmlns:a16="http://schemas.microsoft.com/office/drawing/2014/main" val="2795605261"/>
                    </a:ext>
                  </a:extLst>
                </a:gridCol>
                <a:gridCol w="853479">
                  <a:extLst>
                    <a:ext uri="{9D8B030D-6E8A-4147-A177-3AD203B41FA5}">
                      <a16:colId xmlns:a16="http://schemas.microsoft.com/office/drawing/2014/main" val="1259457881"/>
                    </a:ext>
                  </a:extLst>
                </a:gridCol>
              </a:tblGrid>
              <a:tr h="407518">
                <a:tc gridSpan="5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UGEL TACNA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8958543"/>
                  </a:ext>
                </a:extLst>
              </a:tr>
              <a:tr h="93935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NIVEL DE LOGRO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 ALUMNOS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060992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PREVIO AL INICIO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22.11%</a:t>
                      </a:r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59281928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INICIO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803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18.02%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787886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PROCESO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2011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45.14%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406423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ADECUADO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1547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34.73%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89603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PE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PE" sz="1800" u="none" strike="noStrike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74560946"/>
                  </a:ext>
                </a:extLst>
              </a:tr>
              <a:tr h="4075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4455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PE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100.00%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0789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31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4498969"/>
              </p:ext>
            </p:extLst>
          </p:nvPr>
        </p:nvGraphicFramePr>
        <p:xfrm>
          <a:off x="914400" y="204717"/>
          <a:ext cx="10363200" cy="558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1908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0204543"/>
              </p:ext>
            </p:extLst>
          </p:nvPr>
        </p:nvGraphicFramePr>
        <p:xfrm>
          <a:off x="914400" y="341195"/>
          <a:ext cx="10363200" cy="5450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1784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1785078"/>
              </p:ext>
            </p:extLst>
          </p:nvPr>
        </p:nvGraphicFramePr>
        <p:xfrm>
          <a:off x="914400" y="327547"/>
          <a:ext cx="10363200" cy="5463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71882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72597"/>
              </p:ext>
            </p:extLst>
          </p:nvPr>
        </p:nvGraphicFramePr>
        <p:xfrm>
          <a:off x="914400" y="436729"/>
          <a:ext cx="10363200" cy="53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837271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872299"/>
              </p:ext>
            </p:extLst>
          </p:nvPr>
        </p:nvGraphicFramePr>
        <p:xfrm>
          <a:off x="914400" y="368491"/>
          <a:ext cx="10363200" cy="5422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81950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3485072"/>
              </p:ext>
            </p:extLst>
          </p:nvPr>
        </p:nvGraphicFramePr>
        <p:xfrm>
          <a:off x="914400" y="409433"/>
          <a:ext cx="10363200" cy="5381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7303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287596"/>
              </p:ext>
            </p:extLst>
          </p:nvPr>
        </p:nvGraphicFramePr>
        <p:xfrm>
          <a:off x="914400" y="95535"/>
          <a:ext cx="10363200" cy="5695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8309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4100228"/>
              </p:ext>
            </p:extLst>
          </p:nvPr>
        </p:nvGraphicFramePr>
        <p:xfrm>
          <a:off x="914400" y="300251"/>
          <a:ext cx="10363200" cy="5490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6379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117125"/>
              </p:ext>
            </p:extLst>
          </p:nvPr>
        </p:nvGraphicFramePr>
        <p:xfrm>
          <a:off x="914400" y="259307"/>
          <a:ext cx="10363200" cy="5531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123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4406027"/>
              </p:ext>
            </p:extLst>
          </p:nvPr>
        </p:nvGraphicFramePr>
        <p:xfrm>
          <a:off x="783771" y="812801"/>
          <a:ext cx="10566399" cy="5733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462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187454"/>
              </p:ext>
            </p:extLst>
          </p:nvPr>
        </p:nvGraphicFramePr>
        <p:xfrm>
          <a:off x="711201" y="319315"/>
          <a:ext cx="10697028" cy="6168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251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231608"/>
              </p:ext>
            </p:extLst>
          </p:nvPr>
        </p:nvGraphicFramePr>
        <p:xfrm>
          <a:off x="914400" y="600501"/>
          <a:ext cx="10363200" cy="5190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2753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017516"/>
              </p:ext>
            </p:extLst>
          </p:nvPr>
        </p:nvGraphicFramePr>
        <p:xfrm>
          <a:off x="914400" y="286603"/>
          <a:ext cx="10363200" cy="550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0140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317314"/>
              </p:ext>
            </p:extLst>
          </p:nvPr>
        </p:nvGraphicFramePr>
        <p:xfrm>
          <a:off x="914400" y="300251"/>
          <a:ext cx="10363200" cy="6305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8874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1365395"/>
              </p:ext>
            </p:extLst>
          </p:nvPr>
        </p:nvGraphicFramePr>
        <p:xfrm>
          <a:off x="914400" y="423081"/>
          <a:ext cx="10363200" cy="5368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807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412044"/>
              </p:ext>
            </p:extLst>
          </p:nvPr>
        </p:nvGraphicFramePr>
        <p:xfrm>
          <a:off x="914400" y="436729"/>
          <a:ext cx="10363200" cy="53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5071952"/>
      </p:ext>
    </p:extLst>
  </p:cSld>
  <p:clrMapOvr>
    <a:masterClrMapping/>
  </p:clrMapOvr>
</p:sld>
</file>

<file path=ppt/theme/theme1.xml><?xml version="1.0" encoding="utf-8"?>
<a:theme xmlns:a="http://schemas.openxmlformats.org/drawingml/2006/main" name="Gota">
  <a:themeElements>
    <a:clrScheme name="Got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Got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Gota</Template>
  <TotalTime>147</TotalTime>
  <Words>549</Words>
  <Application>Microsoft Office PowerPoint</Application>
  <PresentationFormat>Panorámica</PresentationFormat>
  <Paragraphs>110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Calibri</vt:lpstr>
      <vt:lpstr>Tw Cen MT</vt:lpstr>
      <vt:lpstr>Gota</vt:lpstr>
      <vt:lpstr>RESULTADOS DE LA EVALUACIÓN REGIONAL 2017</vt:lpstr>
      <vt:lpstr>RESULTADOS DE LA EVALUACIÓN REGIONAL DE SALIDA 2017 – COMUNICACIÓN CUARTO GRADO DE PRIMARIA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RESULTADOS DE LA EVALUACIÓN REGIONAL DE SALIDA 2017 – MATEMÁTICA CUARTO GRADO DE PRIMARIA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Yaneth Cecilia</dc:creator>
  <cp:lastModifiedBy>Yaneth Cecilia</cp:lastModifiedBy>
  <cp:revision>21</cp:revision>
  <dcterms:created xsi:type="dcterms:W3CDTF">2018-02-24T04:16:37Z</dcterms:created>
  <dcterms:modified xsi:type="dcterms:W3CDTF">2018-02-26T04:04:48Z</dcterms:modified>
</cp:coreProperties>
</file>