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  <p:sldMasterId id="2147483674" r:id="rId2"/>
  </p:sldMasterIdLst>
  <p:notesMasterIdLst>
    <p:notesMasterId r:id="rId11"/>
  </p:notesMasterIdLst>
  <p:sldIdLst>
    <p:sldId id="392" r:id="rId3"/>
    <p:sldId id="422" r:id="rId4"/>
    <p:sldId id="411" r:id="rId5"/>
    <p:sldId id="418" r:id="rId6"/>
    <p:sldId id="420" r:id="rId7"/>
    <p:sldId id="421" r:id="rId8"/>
    <p:sldId id="423" r:id="rId9"/>
    <p:sldId id="406" r:id="rId10"/>
  </p:sldIdLst>
  <p:sldSz cx="12192000" cy="6858000"/>
  <p:notesSz cx="6858000" cy="91440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USAN YASMEEN RIVERA BARZOLA" initials="SYRB" lastIdx="1" clrIdx="0">
    <p:extLst>
      <p:ext uri="{19B8F6BF-5375-455C-9EA6-DF929625EA0E}">
        <p15:presenceInfo xmlns:p15="http://schemas.microsoft.com/office/powerpoint/2012/main" userId="S-1-5-21-2267435144-3995269353-4155349296-163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D9CB"/>
    <a:srgbClr val="FF3300"/>
    <a:srgbClr val="FF6600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Estilo claro 3 - Acento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8B1032C-EA38-4F05-BA0D-38AFFFC7BED3}" styleName="Estilo claro 3 - Acento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6D9F66E-5EB9-4882-86FB-DCBF35E3C3E4}" styleName="Estilo medio 4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BDBED569-4797-4DF1-A0F4-6AAB3CD982D8}" styleName="Estilo claro 3 - Acento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2833802-FEF1-4C79-8D5D-14CF1EAF98D9}" styleName="Estilo claro 2 - Acent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85BE263C-DBD7-4A20-BB59-AAB30ACAA65A}" styleName="Estilo medio 3 - Énfasis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A488322-F2BA-4B5B-9748-0D474271808F}" styleName="Estilo medio 3 - Énfasis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12C8C85-51F0-491E-9774-3900AFEF0FD7}" styleName="Estilo claro 2 - Acento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17292A2E-F333-43FB-9621-5CBBE7FDCDCB}" styleName="Estilo claro 2 - Acento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1E171933-4619-4E11-9A3F-F7608DF75F80}" styleName="Estilo medio 1 - Énfasis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DCAF9ED-07DC-4A11-8D7F-57B35C25682E}" styleName="Estilo medio 1 - Énfasis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0A1B5D5-9B99-4C35-A422-299274C87663}" styleName="Estilo medio 1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D27102A9-8310-4765-A935-A1911B00CA55}" styleName="Estilo claro 1 - Acento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4B1156A-380E-4F78-BDF5-A606A8083BF9}" styleName="Estilo medio 4 - Énfasis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2838BEF-8BB2-4498-84A7-C5851F593DF1}" styleName="Estilo medio 4 - Énfasis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Estilo medio 4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Estilo medio 4 - Énfasis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FABFCF23-3B69-468F-B69F-88F6DE6A72F2}" styleName="Estilo medio 1 - Énfasis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0317" autoAdjust="0"/>
  </p:normalViewPr>
  <p:slideViewPr>
    <p:cSldViewPr snapToGrid="0">
      <p:cViewPr varScale="1">
        <p:scale>
          <a:sx n="63" d="100"/>
          <a:sy n="63" d="100"/>
        </p:scale>
        <p:origin x="936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7402A-927A-466C-9144-70E2C6FC3631}" type="datetimeFigureOut">
              <a:rPr lang="es-PE" smtClean="0"/>
              <a:t>26/02/2018</a:t>
            </a:fld>
            <a:endParaRPr lang="es-PE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PE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719A93-BDE3-4001-8C4C-758D76787E97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2744223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-46038" y="698500"/>
            <a:ext cx="9434513" cy="5307013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1415996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0AA1B-C683-44A5-9C3A-A8472B3F4524}" type="datetimeFigureOut">
              <a:rPr lang="es-PE" smtClean="0"/>
              <a:t>26/02/2018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097C0-491D-4D3F-9808-1D4EAA7C0F7D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2888864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0AA1B-C683-44A5-9C3A-A8472B3F4524}" type="datetimeFigureOut">
              <a:rPr lang="es-PE" smtClean="0"/>
              <a:t>26/02/2018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097C0-491D-4D3F-9808-1D4EAA7C0F7D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608782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0AA1B-C683-44A5-9C3A-A8472B3F4524}" type="datetimeFigureOut">
              <a:rPr lang="es-PE" smtClean="0"/>
              <a:t>26/02/2018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097C0-491D-4D3F-9808-1D4EAA7C0F7D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122635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9F51CC-D0F6-42E6-BDF9-501D897CD382}" type="datetime1">
              <a:rPr lang="es-PE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26/02/2018</a:t>
            </a:fld>
            <a:endParaRPr lang="es-P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P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3DBED7-7F75-4213-A708-BA9ADEB8FDC9}" type="slidenum">
              <a:rPr lang="es-PE" altLang="es-PE"/>
              <a:pPr>
                <a:defRPr/>
              </a:pPr>
              <a:t>‹Nº›</a:t>
            </a:fld>
            <a:endParaRPr lang="es-PE" altLang="es-PE" dirty="0"/>
          </a:p>
        </p:txBody>
      </p:sp>
    </p:spTree>
    <p:extLst>
      <p:ext uri="{BB962C8B-B14F-4D97-AF65-F5344CB8AC3E}">
        <p14:creationId xmlns:p14="http://schemas.microsoft.com/office/powerpoint/2010/main" val="45273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5AEE0B-1609-440C-9567-D35C16EC4520}" type="datetime1">
              <a:rPr lang="es-PE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26/02/2018</a:t>
            </a:fld>
            <a:endParaRPr lang="es-P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P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21F70-C357-47A2-9871-13D609A8EBC8}" type="slidenum">
              <a:rPr lang="es-PE" altLang="es-PE"/>
              <a:pPr>
                <a:defRPr/>
              </a:pPr>
              <a:t>‹Nº›</a:t>
            </a:fld>
            <a:endParaRPr lang="es-PE" altLang="es-PE" dirty="0"/>
          </a:p>
        </p:txBody>
      </p:sp>
    </p:spTree>
    <p:extLst>
      <p:ext uri="{BB962C8B-B14F-4D97-AF65-F5344CB8AC3E}">
        <p14:creationId xmlns:p14="http://schemas.microsoft.com/office/powerpoint/2010/main" val="24919617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1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2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89ECF-821C-41C0-A399-3DF3E1BF94DB}" type="datetime1">
              <a:rPr lang="es-PE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26/02/2018</a:t>
            </a:fld>
            <a:endParaRPr lang="es-P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P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E19BF-D235-48A1-BC00-40C0B080BDB0}" type="slidenum">
              <a:rPr lang="es-PE" altLang="es-PE"/>
              <a:pPr>
                <a:defRPr/>
              </a:pPr>
              <a:t>‹Nº›</a:t>
            </a:fld>
            <a:endParaRPr lang="es-PE" altLang="es-PE" dirty="0"/>
          </a:p>
        </p:txBody>
      </p:sp>
    </p:spTree>
    <p:extLst>
      <p:ext uri="{BB962C8B-B14F-4D97-AF65-F5344CB8AC3E}">
        <p14:creationId xmlns:p14="http://schemas.microsoft.com/office/powerpoint/2010/main" val="24921823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1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1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9D204-6FEA-4457-83C5-D8251E245B2E}" type="datetime1">
              <a:rPr lang="es-PE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26/02/2018</a:t>
            </a:fld>
            <a:endParaRPr lang="es-P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P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C63733-778B-4147-BB0E-2948D725F936}" type="slidenum">
              <a:rPr lang="es-PE" altLang="es-PE"/>
              <a:pPr>
                <a:defRPr/>
              </a:pPr>
              <a:t>‹Nº›</a:t>
            </a:fld>
            <a:endParaRPr lang="es-PE" altLang="es-PE" dirty="0"/>
          </a:p>
        </p:txBody>
      </p:sp>
    </p:spTree>
    <p:extLst>
      <p:ext uri="{BB962C8B-B14F-4D97-AF65-F5344CB8AC3E}">
        <p14:creationId xmlns:p14="http://schemas.microsoft.com/office/powerpoint/2010/main" val="22007463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6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0" y="1681163"/>
            <a:ext cx="515778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3" indent="0">
              <a:buNone/>
              <a:defRPr sz="2000" b="1"/>
            </a:lvl2pPr>
            <a:lvl3pPr marL="914406" indent="0">
              <a:buNone/>
              <a:defRPr sz="1800" b="1"/>
            </a:lvl3pPr>
            <a:lvl4pPr marL="1371609" indent="0">
              <a:buNone/>
              <a:defRPr sz="1600" b="1"/>
            </a:lvl4pPr>
            <a:lvl5pPr marL="1828812" indent="0">
              <a:buNone/>
              <a:defRPr sz="1600" b="1"/>
            </a:lvl5pPr>
            <a:lvl6pPr marL="2286015" indent="0">
              <a:buNone/>
              <a:defRPr sz="1600" b="1"/>
            </a:lvl6pPr>
            <a:lvl7pPr marL="2743218" indent="0">
              <a:buNone/>
              <a:defRPr sz="1600" b="1"/>
            </a:lvl7pPr>
            <a:lvl8pPr marL="3200421" indent="0">
              <a:buNone/>
              <a:defRPr sz="1600" b="1"/>
            </a:lvl8pPr>
            <a:lvl9pPr marL="3657624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0" y="2505075"/>
            <a:ext cx="5157786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3" indent="0">
              <a:buNone/>
              <a:defRPr sz="2000" b="1"/>
            </a:lvl2pPr>
            <a:lvl3pPr marL="914406" indent="0">
              <a:buNone/>
              <a:defRPr sz="1800" b="1"/>
            </a:lvl3pPr>
            <a:lvl4pPr marL="1371609" indent="0">
              <a:buNone/>
              <a:defRPr sz="1600" b="1"/>
            </a:lvl4pPr>
            <a:lvl5pPr marL="1828812" indent="0">
              <a:buNone/>
              <a:defRPr sz="1600" b="1"/>
            </a:lvl5pPr>
            <a:lvl6pPr marL="2286015" indent="0">
              <a:buNone/>
              <a:defRPr sz="1600" b="1"/>
            </a:lvl6pPr>
            <a:lvl7pPr marL="2743218" indent="0">
              <a:buNone/>
              <a:defRPr sz="1600" b="1"/>
            </a:lvl7pPr>
            <a:lvl8pPr marL="3200421" indent="0">
              <a:buNone/>
              <a:defRPr sz="1600" b="1"/>
            </a:lvl8pPr>
            <a:lvl9pPr marL="3657624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C41D6-1BD4-41C2-96CF-4792C9AC5B4F}" type="datetime1">
              <a:rPr lang="es-PE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26/02/2018</a:t>
            </a:fld>
            <a:endParaRPr lang="es-P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P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4FA508-709F-4674-BE8C-9B4964611382}" type="slidenum">
              <a:rPr lang="es-PE" altLang="es-PE"/>
              <a:pPr>
                <a:defRPr/>
              </a:pPr>
              <a:t>‹Nº›</a:t>
            </a:fld>
            <a:endParaRPr lang="es-PE" altLang="es-PE" dirty="0"/>
          </a:p>
        </p:txBody>
      </p:sp>
    </p:spTree>
    <p:extLst>
      <p:ext uri="{BB962C8B-B14F-4D97-AF65-F5344CB8AC3E}">
        <p14:creationId xmlns:p14="http://schemas.microsoft.com/office/powerpoint/2010/main" val="2332104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21C22-F1F8-45DA-A679-191FF62A17E0}" type="datetime1">
              <a:rPr lang="es-PE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26/02/2018</a:t>
            </a:fld>
            <a:endParaRPr lang="es-P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P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FA2ED5-0F6C-4E6E-B886-8835E92651A2}" type="slidenum">
              <a:rPr lang="es-PE" altLang="es-PE"/>
              <a:pPr>
                <a:defRPr/>
              </a:pPr>
              <a:t>‹Nº›</a:t>
            </a:fld>
            <a:endParaRPr lang="es-PE" altLang="es-PE" dirty="0"/>
          </a:p>
        </p:txBody>
      </p:sp>
    </p:spTree>
    <p:extLst>
      <p:ext uri="{BB962C8B-B14F-4D97-AF65-F5344CB8AC3E}">
        <p14:creationId xmlns:p14="http://schemas.microsoft.com/office/powerpoint/2010/main" val="6099017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9EBFB0-5542-4A10-9D68-55DCB347C846}" type="datetime1">
              <a:rPr lang="es-PE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26/02/2018</a:t>
            </a:fld>
            <a:endParaRPr lang="es-P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P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D35D3-ED14-4878-8971-67052691933D}" type="slidenum">
              <a:rPr lang="es-PE" altLang="es-PE"/>
              <a:pPr>
                <a:defRPr/>
              </a:pPr>
              <a:t>‹Nº›</a:t>
            </a:fld>
            <a:endParaRPr lang="es-PE" altLang="es-PE" dirty="0"/>
          </a:p>
        </p:txBody>
      </p:sp>
    </p:spTree>
    <p:extLst>
      <p:ext uri="{BB962C8B-B14F-4D97-AF65-F5344CB8AC3E}">
        <p14:creationId xmlns:p14="http://schemas.microsoft.com/office/powerpoint/2010/main" val="1926363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3" indent="0">
              <a:buNone/>
              <a:defRPr sz="1400"/>
            </a:lvl2pPr>
            <a:lvl3pPr marL="914406" indent="0">
              <a:buNone/>
              <a:defRPr sz="1200"/>
            </a:lvl3pPr>
            <a:lvl4pPr marL="1371609" indent="0">
              <a:buNone/>
              <a:defRPr sz="1000"/>
            </a:lvl4pPr>
            <a:lvl5pPr marL="1828812" indent="0">
              <a:buNone/>
              <a:defRPr sz="1000"/>
            </a:lvl5pPr>
            <a:lvl6pPr marL="2286015" indent="0">
              <a:buNone/>
              <a:defRPr sz="1000"/>
            </a:lvl6pPr>
            <a:lvl7pPr marL="2743218" indent="0">
              <a:buNone/>
              <a:defRPr sz="1000"/>
            </a:lvl7pPr>
            <a:lvl8pPr marL="3200421" indent="0">
              <a:buNone/>
              <a:defRPr sz="1000"/>
            </a:lvl8pPr>
            <a:lvl9pPr marL="3657624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F08E0-C435-42C4-8FF7-66C084226847}" type="datetime1">
              <a:rPr lang="es-PE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26/02/2018</a:t>
            </a:fld>
            <a:endParaRPr lang="es-P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P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934D5A-C38B-47DF-9552-0394727FD5AC}" type="slidenum">
              <a:rPr lang="es-PE" altLang="es-PE"/>
              <a:pPr>
                <a:defRPr/>
              </a:pPr>
              <a:t>‹Nº›</a:t>
            </a:fld>
            <a:endParaRPr lang="es-PE" altLang="es-PE" dirty="0"/>
          </a:p>
        </p:txBody>
      </p:sp>
    </p:spTree>
    <p:extLst>
      <p:ext uri="{BB962C8B-B14F-4D97-AF65-F5344CB8AC3E}">
        <p14:creationId xmlns:p14="http://schemas.microsoft.com/office/powerpoint/2010/main" val="1940586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0AA1B-C683-44A5-9C3A-A8472B3F4524}" type="datetimeFigureOut">
              <a:rPr lang="es-PE" smtClean="0"/>
              <a:t>26/02/2018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097C0-491D-4D3F-9808-1D4EAA7C0F7D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7465994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3" indent="0">
              <a:buNone/>
              <a:defRPr sz="2800"/>
            </a:lvl2pPr>
            <a:lvl3pPr marL="914406" indent="0">
              <a:buNone/>
              <a:defRPr sz="2400"/>
            </a:lvl3pPr>
            <a:lvl4pPr marL="1371609" indent="0">
              <a:buNone/>
              <a:defRPr sz="2000"/>
            </a:lvl4pPr>
            <a:lvl5pPr marL="1828812" indent="0">
              <a:buNone/>
              <a:defRPr sz="2000"/>
            </a:lvl5pPr>
            <a:lvl6pPr marL="2286015" indent="0">
              <a:buNone/>
              <a:defRPr sz="2000"/>
            </a:lvl6pPr>
            <a:lvl7pPr marL="2743218" indent="0">
              <a:buNone/>
              <a:defRPr sz="2000"/>
            </a:lvl7pPr>
            <a:lvl8pPr marL="3200421" indent="0">
              <a:buNone/>
              <a:defRPr sz="2000"/>
            </a:lvl8pPr>
            <a:lvl9pPr marL="3657624" indent="0">
              <a:buNone/>
              <a:defRPr sz="2000"/>
            </a:lvl9pPr>
          </a:lstStyle>
          <a:p>
            <a:pPr lvl="0"/>
            <a:r>
              <a:rPr lang="es-ES" noProof="0" dirty="0" smtClean="0"/>
              <a:t>Haga clic en el icono para agregar una imagen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3" indent="0">
              <a:buNone/>
              <a:defRPr sz="1400"/>
            </a:lvl2pPr>
            <a:lvl3pPr marL="914406" indent="0">
              <a:buNone/>
              <a:defRPr sz="1200"/>
            </a:lvl3pPr>
            <a:lvl4pPr marL="1371609" indent="0">
              <a:buNone/>
              <a:defRPr sz="1000"/>
            </a:lvl4pPr>
            <a:lvl5pPr marL="1828812" indent="0">
              <a:buNone/>
              <a:defRPr sz="1000"/>
            </a:lvl5pPr>
            <a:lvl6pPr marL="2286015" indent="0">
              <a:buNone/>
              <a:defRPr sz="1000"/>
            </a:lvl6pPr>
            <a:lvl7pPr marL="2743218" indent="0">
              <a:buNone/>
              <a:defRPr sz="1000"/>
            </a:lvl7pPr>
            <a:lvl8pPr marL="3200421" indent="0">
              <a:buNone/>
              <a:defRPr sz="1000"/>
            </a:lvl8pPr>
            <a:lvl9pPr marL="3657624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ACB6C-623E-4ED3-B8C3-518A8BEB8AD9}" type="datetime1">
              <a:rPr lang="es-PE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26/02/2018</a:t>
            </a:fld>
            <a:endParaRPr lang="es-P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P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CA7589-39A6-48F8-AB35-944F98616B4C}" type="slidenum">
              <a:rPr lang="es-PE" altLang="es-PE"/>
              <a:pPr>
                <a:defRPr/>
              </a:pPr>
              <a:t>‹Nº›</a:t>
            </a:fld>
            <a:endParaRPr lang="es-PE" altLang="es-PE" dirty="0"/>
          </a:p>
        </p:txBody>
      </p:sp>
    </p:spTree>
    <p:extLst>
      <p:ext uri="{BB962C8B-B14F-4D97-AF65-F5344CB8AC3E}">
        <p14:creationId xmlns:p14="http://schemas.microsoft.com/office/powerpoint/2010/main" val="24327745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CB78C1-A49F-4D2E-A35B-A5F871036FFA}" type="datetime1">
              <a:rPr lang="es-PE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26/02/2018</a:t>
            </a:fld>
            <a:endParaRPr lang="es-P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P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A09CD-5D4B-4975-A57A-A82771858224}" type="slidenum">
              <a:rPr lang="es-PE" altLang="es-PE"/>
              <a:pPr>
                <a:defRPr/>
              </a:pPr>
              <a:t>‹Nº›</a:t>
            </a:fld>
            <a:endParaRPr lang="es-PE" altLang="es-PE" dirty="0"/>
          </a:p>
        </p:txBody>
      </p:sp>
    </p:spTree>
    <p:extLst>
      <p:ext uri="{BB962C8B-B14F-4D97-AF65-F5344CB8AC3E}">
        <p14:creationId xmlns:p14="http://schemas.microsoft.com/office/powerpoint/2010/main" val="868611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6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6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95CB5-12C4-4826-987D-335162F41A19}" type="datetime1">
              <a:rPr lang="es-PE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26/02/2018</a:t>
            </a:fld>
            <a:endParaRPr lang="es-P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P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FACEF-12D5-49A7-8891-784CBD74F008}" type="slidenum">
              <a:rPr lang="es-PE" altLang="es-PE"/>
              <a:pPr>
                <a:defRPr/>
              </a:pPr>
              <a:t>‹Nº›</a:t>
            </a:fld>
            <a:endParaRPr lang="es-PE" altLang="es-PE" dirty="0"/>
          </a:p>
        </p:txBody>
      </p:sp>
    </p:spTree>
    <p:extLst>
      <p:ext uri="{BB962C8B-B14F-4D97-AF65-F5344CB8AC3E}">
        <p14:creationId xmlns:p14="http://schemas.microsoft.com/office/powerpoint/2010/main" val="648862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0AA1B-C683-44A5-9C3A-A8472B3F4524}" type="datetimeFigureOut">
              <a:rPr lang="es-PE" smtClean="0"/>
              <a:t>26/02/2018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097C0-491D-4D3F-9808-1D4EAA7C0F7D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8936377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0AA1B-C683-44A5-9C3A-A8472B3F4524}" type="datetimeFigureOut">
              <a:rPr lang="es-PE" smtClean="0"/>
              <a:t>26/02/2018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097C0-491D-4D3F-9808-1D4EAA7C0F7D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5383923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0AA1B-C683-44A5-9C3A-A8472B3F4524}" type="datetimeFigureOut">
              <a:rPr lang="es-PE" smtClean="0"/>
              <a:t>26/02/2018</a:t>
            </a:fld>
            <a:endParaRPr lang="es-PE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097C0-491D-4D3F-9808-1D4EAA7C0F7D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501894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0AA1B-C683-44A5-9C3A-A8472B3F4524}" type="datetimeFigureOut">
              <a:rPr lang="es-PE" smtClean="0"/>
              <a:t>26/02/2018</a:t>
            </a:fld>
            <a:endParaRPr lang="es-PE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097C0-491D-4D3F-9808-1D4EAA7C0F7D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2418119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0AA1B-C683-44A5-9C3A-A8472B3F4524}" type="datetimeFigureOut">
              <a:rPr lang="es-PE" smtClean="0"/>
              <a:t>26/02/2018</a:t>
            </a:fld>
            <a:endParaRPr lang="es-PE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097C0-491D-4D3F-9808-1D4EAA7C0F7D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172393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0AA1B-C683-44A5-9C3A-A8472B3F4524}" type="datetimeFigureOut">
              <a:rPr lang="es-PE" smtClean="0"/>
              <a:t>26/02/2018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097C0-491D-4D3F-9808-1D4EAA7C0F7D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775337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PE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0AA1B-C683-44A5-9C3A-A8472B3F4524}" type="datetimeFigureOut">
              <a:rPr lang="es-PE" smtClean="0"/>
              <a:t>26/02/2018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097C0-491D-4D3F-9808-1D4EAA7C0F7D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059452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80AA1B-C683-44A5-9C3A-A8472B3F4524}" type="datetimeFigureOut">
              <a:rPr lang="es-PE" smtClean="0"/>
              <a:t>26/02/2018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D097C0-491D-4D3F-9808-1D4EAA7C0F7D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219788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145" y="365798"/>
            <a:ext cx="10515712" cy="1324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PE" smtClean="0"/>
              <a:t>Haga clic para modificar el estilo de título del patrón</a:t>
            </a:r>
            <a:endParaRPr lang="en-US" altLang="es-PE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145" y="1826112"/>
            <a:ext cx="10515712" cy="4350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PE" smtClean="0"/>
              <a:t>Haga clic para modificar el estilo de texto del patrón</a:t>
            </a:r>
          </a:p>
          <a:p>
            <a:pPr lvl="1"/>
            <a:r>
              <a:rPr lang="es-ES" altLang="es-PE" smtClean="0"/>
              <a:t>Segundo nivel</a:t>
            </a:r>
          </a:p>
          <a:p>
            <a:pPr lvl="2"/>
            <a:r>
              <a:rPr lang="es-ES" altLang="es-PE" smtClean="0"/>
              <a:t>Tercer nivel</a:t>
            </a:r>
          </a:p>
          <a:p>
            <a:pPr lvl="3"/>
            <a:r>
              <a:rPr lang="es-ES" altLang="es-PE" smtClean="0"/>
              <a:t>Cuarto nivel</a:t>
            </a:r>
          </a:p>
          <a:p>
            <a:pPr lvl="4"/>
            <a:r>
              <a:rPr lang="es-ES" altLang="es-PE" smtClean="0"/>
              <a:t>Quinto nivel</a:t>
            </a:r>
            <a:endParaRPr lang="en-US" altLang="es-PE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144" y="6356827"/>
            <a:ext cx="2742520" cy="3643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921F92D-53C2-478E-B8F1-E8F878FCB2D8}" type="datetime1">
              <a:rPr lang="es-PE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26/02/2018</a:t>
            </a:fld>
            <a:endParaRPr lang="es-P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58" y="6356827"/>
            <a:ext cx="4114686" cy="3643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P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336" y="6356827"/>
            <a:ext cx="2742520" cy="364359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179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2C826C9-DDBE-40E9-B3ED-90329EE748AF}" type="slidenum">
              <a:rPr lang="es-PE" altLang="es-PE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‹Nº›</a:t>
            </a:fld>
            <a:endParaRPr lang="es-PE" altLang="es-PE" dirty="0"/>
          </a:p>
        </p:txBody>
      </p:sp>
    </p:spTree>
    <p:extLst>
      <p:ext uri="{BB962C8B-B14F-4D97-AF65-F5344CB8AC3E}">
        <p14:creationId xmlns:p14="http://schemas.microsoft.com/office/powerpoint/2010/main" val="2195183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hdr="0" ftr="0" dt="0"/>
  <p:txStyles>
    <p:titleStyle>
      <a:lvl1pPr algn="l" defTabSz="913074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355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913074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355">
          <a:solidFill>
            <a:schemeClr val="tx1"/>
          </a:solidFill>
          <a:latin typeface="Calibri Light" pitchFamily="34" charset="0"/>
        </a:defRPr>
      </a:lvl2pPr>
      <a:lvl3pPr algn="l" defTabSz="913074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355">
          <a:solidFill>
            <a:schemeClr val="tx1"/>
          </a:solidFill>
          <a:latin typeface="Calibri Light" pitchFamily="34" charset="0"/>
        </a:defRPr>
      </a:lvl3pPr>
      <a:lvl4pPr algn="l" defTabSz="913074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355">
          <a:solidFill>
            <a:schemeClr val="tx1"/>
          </a:solidFill>
          <a:latin typeface="Calibri Light" pitchFamily="34" charset="0"/>
        </a:defRPr>
      </a:lvl4pPr>
      <a:lvl5pPr algn="l" defTabSz="913074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355">
          <a:solidFill>
            <a:schemeClr val="tx1"/>
          </a:solidFill>
          <a:latin typeface="Calibri Light" pitchFamily="34" charset="0"/>
        </a:defRPr>
      </a:lvl5pPr>
      <a:lvl6pPr marL="414772" algn="l" defTabSz="913074" rtl="0" fontAlgn="base">
        <a:lnSpc>
          <a:spcPct val="90000"/>
        </a:lnSpc>
        <a:spcBef>
          <a:spcPct val="0"/>
        </a:spcBef>
        <a:spcAft>
          <a:spcPct val="0"/>
        </a:spcAft>
        <a:defRPr sz="4355">
          <a:solidFill>
            <a:schemeClr val="tx1"/>
          </a:solidFill>
          <a:latin typeface="Calibri Light" pitchFamily="34" charset="0"/>
        </a:defRPr>
      </a:lvl6pPr>
      <a:lvl7pPr marL="829544" algn="l" defTabSz="913074" rtl="0" fontAlgn="base">
        <a:lnSpc>
          <a:spcPct val="90000"/>
        </a:lnSpc>
        <a:spcBef>
          <a:spcPct val="0"/>
        </a:spcBef>
        <a:spcAft>
          <a:spcPct val="0"/>
        </a:spcAft>
        <a:defRPr sz="4355">
          <a:solidFill>
            <a:schemeClr val="tx1"/>
          </a:solidFill>
          <a:latin typeface="Calibri Light" pitchFamily="34" charset="0"/>
        </a:defRPr>
      </a:lvl7pPr>
      <a:lvl8pPr marL="1244316" algn="l" defTabSz="913074" rtl="0" fontAlgn="base">
        <a:lnSpc>
          <a:spcPct val="90000"/>
        </a:lnSpc>
        <a:spcBef>
          <a:spcPct val="0"/>
        </a:spcBef>
        <a:spcAft>
          <a:spcPct val="0"/>
        </a:spcAft>
        <a:defRPr sz="4355">
          <a:solidFill>
            <a:schemeClr val="tx1"/>
          </a:solidFill>
          <a:latin typeface="Calibri Light" pitchFamily="34" charset="0"/>
        </a:defRPr>
      </a:lvl8pPr>
      <a:lvl9pPr marL="1659087" algn="l" defTabSz="913074" rtl="0" fontAlgn="base">
        <a:lnSpc>
          <a:spcPct val="90000"/>
        </a:lnSpc>
        <a:spcBef>
          <a:spcPct val="0"/>
        </a:spcBef>
        <a:spcAft>
          <a:spcPct val="0"/>
        </a:spcAft>
        <a:defRPr sz="4355">
          <a:solidFill>
            <a:schemeClr val="tx1"/>
          </a:solidFill>
          <a:latin typeface="Calibri Light" pitchFamily="34" charset="0"/>
        </a:defRPr>
      </a:lvl9pPr>
    </p:titleStyle>
    <p:bodyStyle>
      <a:lvl1pPr marL="227548" indent="-227548" algn="l" defTabSz="913074" rtl="0" eaLnBrk="0" fontAlgn="base" hangingPunct="0">
        <a:lnSpc>
          <a:spcPct val="90000"/>
        </a:lnSpc>
        <a:spcBef>
          <a:spcPts val="998"/>
        </a:spcBef>
        <a:spcAft>
          <a:spcPct val="0"/>
        </a:spcAft>
        <a:buFont typeface="Arial" pitchFamily="34" charset="0"/>
        <a:buChar char="•"/>
        <a:defRPr sz="2722" kern="1200">
          <a:solidFill>
            <a:schemeClr val="tx1"/>
          </a:solidFill>
          <a:latin typeface="+mn-lt"/>
          <a:ea typeface="+mn-ea"/>
          <a:cs typeface="+mn-cs"/>
        </a:defRPr>
      </a:lvl1pPr>
      <a:lvl2pPr marL="685526" indent="-227548" algn="l" defTabSz="913074" rtl="0" eaLnBrk="0" fontAlgn="base" hangingPunct="0">
        <a:lnSpc>
          <a:spcPct val="90000"/>
        </a:lnSpc>
        <a:spcBef>
          <a:spcPts val="499"/>
        </a:spcBef>
        <a:spcAft>
          <a:spcPct val="0"/>
        </a:spcAft>
        <a:buFont typeface="Arial" pitchFamily="34" charset="0"/>
        <a:buChar char="•"/>
        <a:defRPr sz="2359" kern="1200">
          <a:solidFill>
            <a:schemeClr val="tx1"/>
          </a:solidFill>
          <a:latin typeface="+mn-lt"/>
          <a:ea typeface="+mn-ea"/>
          <a:cs typeface="+mn-cs"/>
        </a:defRPr>
      </a:lvl2pPr>
      <a:lvl3pPr marL="1142063" indent="-227548" algn="l" defTabSz="913074" rtl="0" eaLnBrk="0" fontAlgn="base" hangingPunct="0">
        <a:lnSpc>
          <a:spcPct val="90000"/>
        </a:lnSpc>
        <a:spcBef>
          <a:spcPts val="499"/>
        </a:spcBef>
        <a:spcAft>
          <a:spcPct val="0"/>
        </a:spcAft>
        <a:buFont typeface="Arial" pitchFamily="34" charset="0"/>
        <a:buChar char="•"/>
        <a:defRPr sz="1996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7548" algn="l" defTabSz="913074" rtl="0" eaLnBrk="0" fontAlgn="base" hangingPunct="0">
        <a:lnSpc>
          <a:spcPct val="90000"/>
        </a:lnSpc>
        <a:spcBef>
          <a:spcPts val="499"/>
        </a:spcBef>
        <a:spcAft>
          <a:spcPct val="0"/>
        </a:spcAft>
        <a:buFont typeface="Arial" pitchFamily="34" charset="0"/>
        <a:buChar char="•"/>
        <a:defRPr sz="1724" kern="1200">
          <a:solidFill>
            <a:schemeClr val="tx1"/>
          </a:solidFill>
          <a:latin typeface="+mn-lt"/>
          <a:ea typeface="+mn-ea"/>
          <a:cs typeface="+mn-cs"/>
        </a:defRPr>
      </a:lvl4pPr>
      <a:lvl5pPr marL="2056577" indent="-227548" algn="l" defTabSz="913074" rtl="0" eaLnBrk="0" fontAlgn="base" hangingPunct="0">
        <a:lnSpc>
          <a:spcPct val="90000"/>
        </a:lnSpc>
        <a:spcBef>
          <a:spcPts val="499"/>
        </a:spcBef>
        <a:spcAft>
          <a:spcPct val="0"/>
        </a:spcAft>
        <a:buFont typeface="Arial" pitchFamily="34" charset="0"/>
        <a:buChar char="•"/>
        <a:defRPr sz="1724" kern="1200">
          <a:solidFill>
            <a:schemeClr val="tx1"/>
          </a:solidFill>
          <a:latin typeface="+mn-lt"/>
          <a:ea typeface="+mn-ea"/>
          <a:cs typeface="+mn-cs"/>
        </a:defRPr>
      </a:lvl5pPr>
      <a:lvl6pPr marL="2514617" indent="-228602" algn="l" defTabSz="91440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19" indent="-228602" algn="l" defTabSz="91440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23" indent="-228602" algn="l" defTabSz="91440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25" indent="-228602" algn="l" defTabSz="91440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3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6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9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12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15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18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21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24" algn="l" defTabSz="9144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PAG nueva 2017- avance febrero-0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7477"/>
          </a:xfrm>
          <a:prstGeom prst="rect">
            <a:avLst/>
          </a:prstGeom>
        </p:spPr>
      </p:pic>
      <p:sp>
        <p:nvSpPr>
          <p:cNvPr id="6" name="Título 1"/>
          <p:cNvSpPr txBox="1">
            <a:spLocks/>
          </p:cNvSpPr>
          <p:nvPr/>
        </p:nvSpPr>
        <p:spPr>
          <a:xfrm>
            <a:off x="923544" y="3565330"/>
            <a:ext cx="9491471" cy="897521"/>
          </a:xfrm>
          <a:prstGeom prst="rect">
            <a:avLst/>
          </a:prstGeom>
        </p:spPr>
        <p:txBody>
          <a:bodyPr vert="horz" lIns="82953" tIns="41476" rIns="82953" bIns="41476" rtlCol="0" anchor="ctr">
            <a:normAutofit fontScale="97500"/>
          </a:bodyPr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PE" sz="4400" b="1" dirty="0" smtClean="0">
                <a:solidFill>
                  <a:schemeClr val="accent2"/>
                </a:solidFill>
              </a:rPr>
              <a:t>ACTUALIZACIÓN DEL PROTOCOLO </a:t>
            </a:r>
            <a:endParaRPr lang="es-PE" sz="4400" b="1" dirty="0">
              <a:solidFill>
                <a:schemeClr val="accent2"/>
              </a:solidFill>
            </a:endParaRPr>
          </a:p>
        </p:txBody>
      </p:sp>
      <p:sp>
        <p:nvSpPr>
          <p:cNvPr id="7" name="Subtítulo 2"/>
          <p:cNvSpPr txBox="1">
            <a:spLocks/>
          </p:cNvSpPr>
          <p:nvPr/>
        </p:nvSpPr>
        <p:spPr>
          <a:xfrm>
            <a:off x="2458719" y="5076403"/>
            <a:ext cx="7274563" cy="953562"/>
          </a:xfrm>
          <a:prstGeom prst="rect">
            <a:avLst/>
          </a:prstGeom>
        </p:spPr>
        <p:txBody>
          <a:bodyPr vert="horz" lIns="82953" tIns="41476" rIns="82953" bIns="41476" rtlCol="0">
            <a:normAutofit/>
          </a:bodyPr>
          <a:lstStyle>
            <a:lvl1pPr marL="251986" indent="-251986" algn="l" defTabSz="1007943" rtl="0" eaLnBrk="1" latinLnBrk="0" hangingPunct="1">
              <a:lnSpc>
                <a:spcPct val="90000"/>
              </a:lnSpc>
              <a:spcBef>
                <a:spcPts val="1102"/>
              </a:spcBef>
              <a:buFont typeface="Arial" panose="020B0604020202020204" pitchFamily="34" charset="0"/>
              <a:buChar char="•"/>
              <a:defRPr sz="3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595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PE" sz="2800" dirty="0">
              <a:solidFill>
                <a:srgbClr val="E7E6E6">
                  <a:lumMod val="25000"/>
                </a:srgbClr>
              </a:solidFill>
            </a:endParaRPr>
          </a:p>
        </p:txBody>
      </p:sp>
      <p:pic>
        <p:nvPicPr>
          <p:cNvPr id="5" name="Picture 2" descr="L:\DISEÑO - DÁMASO\LOGOS\LOGOS QW 2-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2247" y="6260015"/>
            <a:ext cx="1316120" cy="483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651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PAG nueva 2017- avance febrero-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83" y="0"/>
            <a:ext cx="12192000" cy="6858000"/>
          </a:xfrm>
          <a:prstGeom prst="rect">
            <a:avLst/>
          </a:prstGeom>
        </p:spPr>
      </p:pic>
      <p:pic>
        <p:nvPicPr>
          <p:cNvPr id="6" name="Picture 2" descr="L:\DISEÑO - DÁMASO\LOGOS\LOGOS QW 2-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0535" y="6150287"/>
            <a:ext cx="1316120" cy="483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3556366" y="187681"/>
            <a:ext cx="8365749" cy="666613"/>
          </a:xfrm>
          <a:prstGeom prst="rect">
            <a:avLst/>
          </a:prstGeom>
        </p:spPr>
        <p:txBody>
          <a:bodyPr vert="horz" lIns="82953" tIns="41476" rIns="82953" bIns="41476" rtlCol="0" anchor="ctr">
            <a:normAutofit/>
          </a:bodyPr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PE" sz="2800" b="1" dirty="0" smtClean="0">
                <a:solidFill>
                  <a:srgbClr val="7030A0"/>
                </a:solidFill>
                <a:latin typeface="+mn-lt"/>
              </a:rPr>
              <a:t>NOVEDADES DEL PROTOCOLO </a:t>
            </a:r>
            <a:r>
              <a:rPr lang="es-PE" sz="2800" b="1" dirty="0" err="1" smtClean="0">
                <a:solidFill>
                  <a:srgbClr val="7030A0"/>
                </a:solidFill>
                <a:latin typeface="+mn-lt"/>
              </a:rPr>
              <a:t>RDE</a:t>
            </a:r>
            <a:r>
              <a:rPr lang="es-PE" sz="2800" b="1" dirty="0" smtClean="0">
                <a:solidFill>
                  <a:srgbClr val="7030A0"/>
                </a:solidFill>
                <a:latin typeface="+mn-lt"/>
              </a:rPr>
              <a:t> N° 345-2017</a:t>
            </a:r>
            <a:endParaRPr lang="es-PE" sz="2800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12" name="Marcador de contenido 11"/>
          <p:cNvSpPr>
            <a:spLocks noGrp="1"/>
          </p:cNvSpPr>
          <p:nvPr>
            <p:ph idx="1"/>
          </p:nvPr>
        </p:nvSpPr>
        <p:spPr>
          <a:xfrm>
            <a:off x="530352" y="1670512"/>
            <a:ext cx="7383695" cy="4508267"/>
          </a:xfrm>
        </p:spPr>
        <p:txBody>
          <a:bodyPr>
            <a:normAutofit fontScale="92500" lnSpcReduction="20000"/>
          </a:bodyPr>
          <a:lstStyle/>
          <a:p>
            <a:pPr marL="342900" indent="-342900">
              <a:buFont typeface="+mj-lt"/>
              <a:buAutoNum type="arabicPeriod"/>
            </a:pPr>
            <a:r>
              <a:rPr lang="es-PE" sz="1800" dirty="0" smtClean="0"/>
              <a:t>Estructura: Disposiciones Generales, Específicas y Complementarias.</a:t>
            </a:r>
          </a:p>
          <a:p>
            <a:pPr marL="342900" indent="-342900">
              <a:buFont typeface="+mj-lt"/>
              <a:buAutoNum type="arabicPeriod"/>
            </a:pPr>
            <a:r>
              <a:rPr lang="es-PE" sz="1800" dirty="0" smtClean="0"/>
              <a:t>Responsables </a:t>
            </a:r>
            <a:r>
              <a:rPr lang="es-PE" sz="1800" dirty="0"/>
              <a:t>del Proceso de Conformación del CAE </a:t>
            </a:r>
            <a:r>
              <a:rPr lang="es-PE" sz="1800" dirty="0" smtClean="0"/>
              <a:t>- </a:t>
            </a:r>
            <a:r>
              <a:rPr lang="es-PE" sz="1800" dirty="0"/>
              <a:t>Página </a:t>
            </a:r>
            <a:r>
              <a:rPr lang="es-PE" sz="1800" dirty="0" smtClean="0"/>
              <a:t>6.</a:t>
            </a:r>
            <a:endParaRPr lang="es-PE" sz="1800" dirty="0"/>
          </a:p>
          <a:p>
            <a:pPr marL="342900" indent="-342900">
              <a:buFont typeface="+mj-lt"/>
              <a:buAutoNum type="arabicPeriod"/>
            </a:pPr>
            <a:r>
              <a:rPr lang="es-PE" sz="1800" dirty="0" smtClean="0"/>
              <a:t>Definición de Términos – Página 8.</a:t>
            </a:r>
          </a:p>
          <a:p>
            <a:pPr marL="342900" indent="-342900">
              <a:buFont typeface="+mj-lt"/>
              <a:buAutoNum type="arabicPeriod"/>
            </a:pPr>
            <a:r>
              <a:rPr lang="es-PE" sz="1800" dirty="0" smtClean="0"/>
              <a:t>Incorporación al CAE de una persona vinculada con el servicio alimentario – Página 9.</a:t>
            </a:r>
          </a:p>
          <a:p>
            <a:pPr marL="342900" indent="-342900">
              <a:buFont typeface="+mj-lt"/>
              <a:buAutoNum type="arabicPeriod"/>
            </a:pPr>
            <a:r>
              <a:rPr lang="es-PE" sz="1800" dirty="0" smtClean="0"/>
              <a:t>Impedimentos para ser integrantes del CAE – Página 9.</a:t>
            </a:r>
          </a:p>
          <a:p>
            <a:pPr marL="342900" indent="-342900">
              <a:buFont typeface="+mj-lt"/>
              <a:buAutoNum type="arabicPeriod"/>
            </a:pPr>
            <a:r>
              <a:rPr lang="es-PE" sz="1800" dirty="0" smtClean="0"/>
              <a:t>Actualización del link para verificar a las </a:t>
            </a:r>
            <a:r>
              <a:rPr lang="es-PE" sz="1800" dirty="0" err="1" smtClean="0"/>
              <a:t>IIEE</a:t>
            </a:r>
            <a:r>
              <a:rPr lang="es-PE" sz="1800" dirty="0" smtClean="0"/>
              <a:t> usuarias del Programa – Página 11.</a:t>
            </a:r>
          </a:p>
          <a:p>
            <a:pPr marL="342900" indent="-342900">
              <a:buFont typeface="+mj-lt"/>
              <a:buAutoNum type="arabicPeriod"/>
            </a:pPr>
            <a:r>
              <a:rPr lang="es-PE" sz="1800" dirty="0" smtClean="0"/>
              <a:t>Aspectos excepcionales de la Conformación del CAE – Página 12.</a:t>
            </a:r>
          </a:p>
          <a:p>
            <a:pPr marL="342900" indent="-342900">
              <a:buFont typeface="+mj-lt"/>
              <a:buAutoNum type="arabicPeriod"/>
            </a:pPr>
            <a:r>
              <a:rPr lang="es-PE" sz="1800" dirty="0" smtClean="0"/>
              <a:t>Duración del Proceso de Conformación del CAE – Página 13.</a:t>
            </a:r>
          </a:p>
          <a:p>
            <a:pPr marL="342900" indent="-342900">
              <a:buFont typeface="+mj-lt"/>
              <a:buAutoNum type="arabicPeriod"/>
            </a:pPr>
            <a:r>
              <a:rPr lang="es-PE" sz="1800" dirty="0" smtClean="0"/>
              <a:t>Acciones a desarrollarse para la actualización del CAE – Página 13.</a:t>
            </a:r>
          </a:p>
          <a:p>
            <a:pPr marL="342900" indent="-342900">
              <a:buFont typeface="+mj-lt"/>
              <a:buAutoNum type="arabicPeriod"/>
            </a:pPr>
            <a:r>
              <a:rPr lang="es-PE" sz="1800" dirty="0" smtClean="0"/>
              <a:t>Actualización automática del Presidente del CAE de </a:t>
            </a:r>
            <a:r>
              <a:rPr lang="es-PE" sz="1800" dirty="0" err="1" smtClean="0"/>
              <a:t>IE</a:t>
            </a:r>
            <a:r>
              <a:rPr lang="es-PE" sz="1800" dirty="0" smtClean="0"/>
              <a:t> </a:t>
            </a:r>
            <a:r>
              <a:rPr lang="es-PE" sz="1800" dirty="0" err="1" smtClean="0"/>
              <a:t>unidocentes</a:t>
            </a:r>
            <a:r>
              <a:rPr lang="es-PE" sz="1800" dirty="0" smtClean="0"/>
              <a:t> de zonas rurales- Página 14.</a:t>
            </a:r>
          </a:p>
          <a:p>
            <a:pPr marL="342900" indent="-342900">
              <a:buFont typeface="+mj-lt"/>
              <a:buAutoNum type="arabicPeriod"/>
            </a:pPr>
            <a:r>
              <a:rPr lang="es-PE" sz="1800" dirty="0" smtClean="0"/>
              <a:t>Registro de información por cambio de </a:t>
            </a:r>
            <a:r>
              <a:rPr lang="es-PE" sz="1800" dirty="0" err="1" smtClean="0"/>
              <a:t>Cod</a:t>
            </a:r>
            <a:r>
              <a:rPr lang="es-PE" sz="1800" dirty="0" smtClean="0"/>
              <a:t>. Modular – Página 14.</a:t>
            </a:r>
          </a:p>
          <a:p>
            <a:pPr marL="342900" indent="-342900">
              <a:buFont typeface="+mj-lt"/>
              <a:buAutoNum type="arabicPeriod"/>
            </a:pPr>
            <a:r>
              <a:rPr lang="es-PE" sz="1800" dirty="0" smtClean="0"/>
              <a:t>Formatos para la Conformación del CAE y para la Actualización del CAE.</a:t>
            </a:r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 smtClean="0"/>
          </a:p>
          <a:p>
            <a:endParaRPr lang="es-PE" dirty="0"/>
          </a:p>
        </p:txBody>
      </p:sp>
      <p:pic>
        <p:nvPicPr>
          <p:cNvPr id="22" name="Imagen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04823" y="1780240"/>
            <a:ext cx="3425762" cy="3847403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530352" y="957278"/>
            <a:ext cx="7086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b="1" dirty="0" smtClean="0"/>
              <a:t>De la revisión al Protocolo, se podrá identificar las siguientes actualizaciones:</a:t>
            </a:r>
            <a:endParaRPr lang="es-PE" b="1" dirty="0"/>
          </a:p>
        </p:txBody>
      </p:sp>
    </p:spTree>
    <p:extLst>
      <p:ext uri="{BB962C8B-B14F-4D97-AF65-F5344CB8AC3E}">
        <p14:creationId xmlns:p14="http://schemas.microsoft.com/office/powerpoint/2010/main" val="851547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PAG nueva 2017- avance febrero-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2" descr="L:\DISEÑO - DÁMASO\LOGOS\LOGOS QW 2-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0535" y="6150287"/>
            <a:ext cx="1316120" cy="483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3556366" y="187681"/>
            <a:ext cx="8365749" cy="666613"/>
          </a:xfrm>
          <a:prstGeom prst="rect">
            <a:avLst/>
          </a:prstGeom>
        </p:spPr>
        <p:txBody>
          <a:bodyPr vert="horz" lIns="82953" tIns="41476" rIns="82953" bIns="41476" rtlCol="0" anchor="ctr">
            <a:normAutofit/>
          </a:bodyPr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PE" sz="2800" b="1" dirty="0" smtClean="0">
                <a:solidFill>
                  <a:srgbClr val="7030A0"/>
                </a:solidFill>
                <a:latin typeface="+mn-lt"/>
              </a:rPr>
              <a:t>PROTOCOLO CONFORMACIÓN Y ACTUALIZACIÓN</a:t>
            </a:r>
            <a:endParaRPr lang="es-PE" sz="2800" b="1" dirty="0">
              <a:solidFill>
                <a:srgbClr val="7030A0"/>
              </a:solidFill>
              <a:latin typeface="+mn-lt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547" y="970573"/>
            <a:ext cx="3377541" cy="4621778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60920" y="1027656"/>
            <a:ext cx="3754467" cy="4507611"/>
          </a:xfrm>
          <a:prstGeom prst="rect">
            <a:avLst/>
          </a:prstGeom>
        </p:spPr>
      </p:pic>
      <p:sp>
        <p:nvSpPr>
          <p:cNvPr id="8" name="Flecha a la derecha con muesca 7"/>
          <p:cNvSpPr/>
          <p:nvPr/>
        </p:nvSpPr>
        <p:spPr>
          <a:xfrm>
            <a:off x="5163502" y="2965994"/>
            <a:ext cx="1261872" cy="630936"/>
          </a:xfrm>
          <a:prstGeom prst="notched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9" name="CuadroTexto 8"/>
          <p:cNvSpPr txBox="1"/>
          <p:nvPr/>
        </p:nvSpPr>
        <p:spPr>
          <a:xfrm>
            <a:off x="1161288" y="5678424"/>
            <a:ext cx="2468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dirty="0" err="1" smtClean="0"/>
              <a:t>RDE</a:t>
            </a:r>
            <a:r>
              <a:rPr lang="es-PE" dirty="0" smtClean="0"/>
              <a:t> 5126-2015</a:t>
            </a:r>
            <a:endParaRPr lang="es-PE" dirty="0"/>
          </a:p>
        </p:txBody>
      </p:sp>
      <p:sp>
        <p:nvSpPr>
          <p:cNvPr id="10" name="CuadroTexto 9"/>
          <p:cNvSpPr txBox="1"/>
          <p:nvPr/>
        </p:nvSpPr>
        <p:spPr>
          <a:xfrm>
            <a:off x="8201785" y="5549586"/>
            <a:ext cx="2468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dirty="0" err="1" smtClean="0"/>
              <a:t>RDE</a:t>
            </a:r>
            <a:r>
              <a:rPr lang="es-PE" dirty="0" smtClean="0"/>
              <a:t> 345-2017</a:t>
            </a:r>
            <a:endParaRPr lang="es-PE" dirty="0"/>
          </a:p>
        </p:txBody>
      </p:sp>
      <p:cxnSp>
        <p:nvCxnSpPr>
          <p:cNvPr id="12" name="Conector recto 11"/>
          <p:cNvCxnSpPr/>
          <p:nvPr/>
        </p:nvCxnSpPr>
        <p:spPr>
          <a:xfrm>
            <a:off x="8201785" y="3048290"/>
            <a:ext cx="139941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Estrella de 5 puntas 2"/>
          <p:cNvSpPr/>
          <p:nvPr/>
        </p:nvSpPr>
        <p:spPr>
          <a:xfrm>
            <a:off x="11063905" y="2892842"/>
            <a:ext cx="393192" cy="310896"/>
          </a:xfrm>
          <a:prstGeom prst="star5">
            <a:avLst>
              <a:gd name="adj" fmla="val 35060"/>
              <a:gd name="hf" fmla="val 105146"/>
              <a:gd name="vf" fmla="val 11055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1</a:t>
            </a: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2965890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PAG nueva 2017- avance febrero-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2" descr="L:\DISEÑO - DÁMASO\LOGOS\LOGOS QW 2-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0535" y="6150287"/>
            <a:ext cx="1316120" cy="483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3556366" y="187681"/>
            <a:ext cx="8365749" cy="666613"/>
          </a:xfrm>
          <a:prstGeom prst="rect">
            <a:avLst/>
          </a:prstGeom>
        </p:spPr>
        <p:txBody>
          <a:bodyPr vert="horz" lIns="82953" tIns="41476" rIns="82953" bIns="41476" rtlCol="0" anchor="ctr">
            <a:normAutofit/>
          </a:bodyPr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PE" sz="2800" b="1" dirty="0" smtClean="0">
                <a:solidFill>
                  <a:srgbClr val="7030A0"/>
                </a:solidFill>
                <a:latin typeface="+mn-lt"/>
              </a:rPr>
              <a:t>PROTOCOLO CONFORMACIÓN Y ACTUALIZACIÓN</a:t>
            </a:r>
            <a:endParaRPr lang="es-PE" sz="2800" b="1" dirty="0">
              <a:solidFill>
                <a:srgbClr val="7030A0"/>
              </a:solidFill>
              <a:latin typeface="+mn-lt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983" y="854294"/>
            <a:ext cx="4632552" cy="5732242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33400" y="983486"/>
            <a:ext cx="4895850" cy="5108312"/>
          </a:xfrm>
          <a:prstGeom prst="rect">
            <a:avLst/>
          </a:prstGeom>
        </p:spPr>
      </p:pic>
      <p:sp>
        <p:nvSpPr>
          <p:cNvPr id="9" name="Estrella de 5 puntas 8"/>
          <p:cNvSpPr/>
          <p:nvPr/>
        </p:nvSpPr>
        <p:spPr>
          <a:xfrm>
            <a:off x="4577458" y="4017554"/>
            <a:ext cx="393192" cy="310896"/>
          </a:xfrm>
          <a:prstGeom prst="star5">
            <a:avLst>
              <a:gd name="adj" fmla="val 35060"/>
              <a:gd name="hf" fmla="val 105146"/>
              <a:gd name="vf" fmla="val 11055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2</a:t>
            </a:r>
            <a:endParaRPr lang="es-PE" dirty="0"/>
          </a:p>
        </p:txBody>
      </p:sp>
      <p:sp>
        <p:nvSpPr>
          <p:cNvPr id="10" name="Estrella de 5 puntas 9"/>
          <p:cNvSpPr/>
          <p:nvPr/>
        </p:nvSpPr>
        <p:spPr>
          <a:xfrm>
            <a:off x="4597507" y="6150287"/>
            <a:ext cx="393192" cy="310896"/>
          </a:xfrm>
          <a:prstGeom prst="star5">
            <a:avLst>
              <a:gd name="adj" fmla="val 35060"/>
              <a:gd name="hf" fmla="val 105146"/>
              <a:gd name="vf" fmla="val 11055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3</a:t>
            </a:r>
            <a:endParaRPr lang="es-PE" dirty="0"/>
          </a:p>
        </p:txBody>
      </p:sp>
      <p:sp>
        <p:nvSpPr>
          <p:cNvPr id="11" name="Estrella de 5 puntas 10"/>
          <p:cNvSpPr/>
          <p:nvPr/>
        </p:nvSpPr>
        <p:spPr>
          <a:xfrm>
            <a:off x="10636058" y="1893098"/>
            <a:ext cx="393192" cy="310896"/>
          </a:xfrm>
          <a:prstGeom prst="star5">
            <a:avLst>
              <a:gd name="adj" fmla="val 35060"/>
              <a:gd name="hf" fmla="val 105146"/>
              <a:gd name="vf" fmla="val 11055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4</a:t>
            </a:r>
            <a:endParaRPr lang="es-PE" dirty="0"/>
          </a:p>
        </p:txBody>
      </p:sp>
      <p:sp>
        <p:nvSpPr>
          <p:cNvPr id="12" name="Estrella de 5 puntas 11"/>
          <p:cNvSpPr/>
          <p:nvPr/>
        </p:nvSpPr>
        <p:spPr>
          <a:xfrm>
            <a:off x="10623928" y="2203994"/>
            <a:ext cx="393192" cy="310896"/>
          </a:xfrm>
          <a:prstGeom prst="star5">
            <a:avLst>
              <a:gd name="adj" fmla="val 35060"/>
              <a:gd name="hf" fmla="val 105146"/>
              <a:gd name="vf" fmla="val 11055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5</a:t>
            </a:r>
            <a:endParaRPr lang="es-PE" dirty="0"/>
          </a:p>
        </p:txBody>
      </p:sp>
      <p:sp>
        <p:nvSpPr>
          <p:cNvPr id="13" name="Estrella de 5 puntas 12"/>
          <p:cNvSpPr/>
          <p:nvPr/>
        </p:nvSpPr>
        <p:spPr>
          <a:xfrm>
            <a:off x="10594571" y="2899669"/>
            <a:ext cx="393192" cy="310896"/>
          </a:xfrm>
          <a:prstGeom prst="star5">
            <a:avLst>
              <a:gd name="adj" fmla="val 35060"/>
              <a:gd name="hf" fmla="val 105146"/>
              <a:gd name="vf" fmla="val 11055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6</a:t>
            </a:r>
            <a:endParaRPr lang="es-PE" dirty="0"/>
          </a:p>
        </p:txBody>
      </p:sp>
      <p:sp>
        <p:nvSpPr>
          <p:cNvPr id="14" name="Estrella de 5 puntas 13"/>
          <p:cNvSpPr/>
          <p:nvPr/>
        </p:nvSpPr>
        <p:spPr>
          <a:xfrm>
            <a:off x="10623928" y="4369530"/>
            <a:ext cx="393192" cy="310896"/>
          </a:xfrm>
          <a:prstGeom prst="star5">
            <a:avLst>
              <a:gd name="adj" fmla="val 35060"/>
              <a:gd name="hf" fmla="val 105146"/>
              <a:gd name="vf" fmla="val 11055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7</a:t>
            </a:r>
            <a:endParaRPr lang="es-PE" dirty="0"/>
          </a:p>
        </p:txBody>
      </p:sp>
      <p:sp>
        <p:nvSpPr>
          <p:cNvPr id="15" name="Estrella de 5 puntas 14"/>
          <p:cNvSpPr/>
          <p:nvPr/>
        </p:nvSpPr>
        <p:spPr>
          <a:xfrm>
            <a:off x="10636058" y="4750524"/>
            <a:ext cx="393192" cy="310896"/>
          </a:xfrm>
          <a:prstGeom prst="star5">
            <a:avLst>
              <a:gd name="adj" fmla="val 35060"/>
              <a:gd name="hf" fmla="val 105146"/>
              <a:gd name="vf" fmla="val 11055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8</a:t>
            </a:r>
            <a:endParaRPr lang="es-PE" dirty="0"/>
          </a:p>
        </p:txBody>
      </p:sp>
      <p:sp>
        <p:nvSpPr>
          <p:cNvPr id="16" name="Estrella de 5 puntas 15"/>
          <p:cNvSpPr/>
          <p:nvPr/>
        </p:nvSpPr>
        <p:spPr>
          <a:xfrm>
            <a:off x="10636058" y="5497438"/>
            <a:ext cx="393192" cy="310896"/>
          </a:xfrm>
          <a:prstGeom prst="star5">
            <a:avLst>
              <a:gd name="adj" fmla="val 35060"/>
              <a:gd name="hf" fmla="val 105146"/>
              <a:gd name="vf" fmla="val 11055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dirty="0" smtClean="0"/>
              <a:t>9</a:t>
            </a: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3774055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PAG nueva 2017- avance febrero-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83" y="0"/>
            <a:ext cx="12192000" cy="6858000"/>
          </a:xfrm>
          <a:prstGeom prst="rect">
            <a:avLst/>
          </a:prstGeom>
        </p:spPr>
      </p:pic>
      <p:pic>
        <p:nvPicPr>
          <p:cNvPr id="6" name="Picture 2" descr="L:\DISEÑO - DÁMASO\LOGOS\LOGOS QW 2-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0535" y="6150287"/>
            <a:ext cx="1316120" cy="483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3556366" y="187681"/>
            <a:ext cx="8365749" cy="666613"/>
          </a:xfrm>
          <a:prstGeom prst="rect">
            <a:avLst/>
          </a:prstGeom>
        </p:spPr>
        <p:txBody>
          <a:bodyPr vert="horz" lIns="82953" tIns="41476" rIns="82953" bIns="41476" rtlCol="0" anchor="ctr">
            <a:normAutofit/>
          </a:bodyPr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PE" sz="2800" b="1" dirty="0" smtClean="0">
                <a:solidFill>
                  <a:srgbClr val="7030A0"/>
                </a:solidFill>
                <a:latin typeface="+mn-lt"/>
              </a:rPr>
              <a:t>PROTOCOLO CONFORMACIÓN Y ACTUALIZACIÓN</a:t>
            </a:r>
            <a:endParaRPr lang="es-PE" sz="2800" b="1" dirty="0">
              <a:solidFill>
                <a:srgbClr val="7030A0"/>
              </a:solidFill>
              <a:latin typeface="+mn-lt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535" y="884347"/>
            <a:ext cx="4768879" cy="5089306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6243" y="1041976"/>
            <a:ext cx="4924425" cy="5108312"/>
          </a:xfrm>
          <a:prstGeom prst="rect">
            <a:avLst/>
          </a:prstGeom>
        </p:spPr>
      </p:pic>
      <p:sp>
        <p:nvSpPr>
          <p:cNvPr id="8" name="Estrella de 5 puntas 7"/>
          <p:cNvSpPr/>
          <p:nvPr/>
        </p:nvSpPr>
        <p:spPr>
          <a:xfrm>
            <a:off x="4911718" y="3191394"/>
            <a:ext cx="525695" cy="393054"/>
          </a:xfrm>
          <a:prstGeom prst="star5">
            <a:avLst>
              <a:gd name="adj" fmla="val 35060"/>
              <a:gd name="hf" fmla="val 105146"/>
              <a:gd name="vf" fmla="val 11055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050" dirty="0" smtClean="0"/>
              <a:t>10</a:t>
            </a:r>
            <a:endParaRPr lang="es-PE" sz="1050" dirty="0"/>
          </a:p>
        </p:txBody>
      </p:sp>
      <p:sp>
        <p:nvSpPr>
          <p:cNvPr id="9" name="Estrella de 5 puntas 8"/>
          <p:cNvSpPr/>
          <p:nvPr/>
        </p:nvSpPr>
        <p:spPr>
          <a:xfrm>
            <a:off x="4911718" y="5586917"/>
            <a:ext cx="487728" cy="316702"/>
          </a:xfrm>
          <a:prstGeom prst="star5">
            <a:avLst>
              <a:gd name="adj" fmla="val 35060"/>
              <a:gd name="hf" fmla="val 105146"/>
              <a:gd name="vf" fmla="val 11055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200" dirty="0" smtClean="0"/>
              <a:t>11</a:t>
            </a:r>
            <a:endParaRPr lang="es-PE" sz="1200" dirty="0"/>
          </a:p>
        </p:txBody>
      </p:sp>
      <p:sp>
        <p:nvSpPr>
          <p:cNvPr id="10" name="Estrella de 5 puntas 9"/>
          <p:cNvSpPr/>
          <p:nvPr/>
        </p:nvSpPr>
        <p:spPr>
          <a:xfrm>
            <a:off x="10828010" y="1711948"/>
            <a:ext cx="528838" cy="354596"/>
          </a:xfrm>
          <a:prstGeom prst="star5">
            <a:avLst>
              <a:gd name="adj" fmla="val 35060"/>
              <a:gd name="hf" fmla="val 105146"/>
              <a:gd name="vf" fmla="val 11055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100" dirty="0" smtClean="0"/>
              <a:t>12</a:t>
            </a:r>
            <a:endParaRPr lang="es-PE" sz="1100" dirty="0"/>
          </a:p>
        </p:txBody>
      </p:sp>
      <p:sp>
        <p:nvSpPr>
          <p:cNvPr id="11" name="Estrella de 5 puntas 10"/>
          <p:cNvSpPr/>
          <p:nvPr/>
        </p:nvSpPr>
        <p:spPr>
          <a:xfrm>
            <a:off x="8601322" y="1947672"/>
            <a:ext cx="542678" cy="384048"/>
          </a:xfrm>
          <a:prstGeom prst="star5">
            <a:avLst>
              <a:gd name="adj" fmla="val 35060"/>
              <a:gd name="hf" fmla="val 105146"/>
              <a:gd name="vf" fmla="val 11055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13</a:t>
            </a:r>
            <a:endParaRPr lang="es-PE" sz="1400" dirty="0"/>
          </a:p>
        </p:txBody>
      </p:sp>
    </p:spTree>
    <p:extLst>
      <p:ext uri="{BB962C8B-B14F-4D97-AF65-F5344CB8AC3E}">
        <p14:creationId xmlns:p14="http://schemas.microsoft.com/office/powerpoint/2010/main" val="1878221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PAG nueva 2017- avance febrero-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83" y="0"/>
            <a:ext cx="12192000" cy="6858000"/>
          </a:xfrm>
          <a:prstGeom prst="rect">
            <a:avLst/>
          </a:prstGeom>
        </p:spPr>
      </p:pic>
      <p:pic>
        <p:nvPicPr>
          <p:cNvPr id="6" name="Picture 2" descr="L:\DISEÑO - DÁMASO\LOGOS\LOGOS QW 2-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0535" y="6150287"/>
            <a:ext cx="1316120" cy="483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3556366" y="187681"/>
            <a:ext cx="8365749" cy="666613"/>
          </a:xfrm>
          <a:prstGeom prst="rect">
            <a:avLst/>
          </a:prstGeom>
        </p:spPr>
        <p:txBody>
          <a:bodyPr vert="horz" lIns="82953" tIns="41476" rIns="82953" bIns="41476" rtlCol="0" anchor="ctr">
            <a:normAutofit fontScale="92500" lnSpcReduction="20000"/>
          </a:bodyPr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PE" sz="2800" b="1" dirty="0" smtClean="0">
                <a:solidFill>
                  <a:srgbClr val="7030A0"/>
                </a:solidFill>
                <a:latin typeface="+mn-lt"/>
              </a:rPr>
              <a:t>NOVEDADES DE LOS FORMATOS DE  CONFORMACIÓN Y ACTUALIZACIÓN</a:t>
            </a:r>
            <a:endParaRPr lang="es-PE" sz="2800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8" name="Estrella de 5 puntas 7"/>
          <p:cNvSpPr/>
          <p:nvPr/>
        </p:nvSpPr>
        <p:spPr>
          <a:xfrm>
            <a:off x="449446" y="951114"/>
            <a:ext cx="525695" cy="393054"/>
          </a:xfrm>
          <a:prstGeom prst="star5">
            <a:avLst>
              <a:gd name="adj" fmla="val 35060"/>
              <a:gd name="hf" fmla="val 105146"/>
              <a:gd name="vf" fmla="val 11055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050" dirty="0" smtClean="0"/>
              <a:t>1</a:t>
            </a:r>
            <a:endParaRPr lang="es-PE" sz="1050" dirty="0"/>
          </a:p>
        </p:txBody>
      </p:sp>
      <p:sp>
        <p:nvSpPr>
          <p:cNvPr id="10" name="Estrella de 5 puntas 9"/>
          <p:cNvSpPr/>
          <p:nvPr/>
        </p:nvSpPr>
        <p:spPr>
          <a:xfrm>
            <a:off x="446303" y="1366822"/>
            <a:ext cx="528838" cy="354596"/>
          </a:xfrm>
          <a:prstGeom prst="star5">
            <a:avLst>
              <a:gd name="adj" fmla="val 35060"/>
              <a:gd name="hf" fmla="val 105146"/>
              <a:gd name="vf" fmla="val 11055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100" dirty="0" smtClean="0"/>
              <a:t>2</a:t>
            </a:r>
            <a:endParaRPr lang="es-PE" sz="1100" dirty="0"/>
          </a:p>
        </p:txBody>
      </p:sp>
      <p:sp>
        <p:nvSpPr>
          <p:cNvPr id="11" name="Estrella de 5 puntas 10"/>
          <p:cNvSpPr/>
          <p:nvPr/>
        </p:nvSpPr>
        <p:spPr>
          <a:xfrm>
            <a:off x="432463" y="1744072"/>
            <a:ext cx="542678" cy="384048"/>
          </a:xfrm>
          <a:prstGeom prst="star5">
            <a:avLst>
              <a:gd name="adj" fmla="val 35060"/>
              <a:gd name="hf" fmla="val 105146"/>
              <a:gd name="vf" fmla="val 11055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3</a:t>
            </a:r>
            <a:endParaRPr lang="es-PE" sz="1400" dirty="0"/>
          </a:p>
        </p:txBody>
      </p:sp>
      <p:sp>
        <p:nvSpPr>
          <p:cNvPr id="12" name="Marcador de contenido 11"/>
          <p:cNvSpPr>
            <a:spLocks noGrp="1"/>
          </p:cNvSpPr>
          <p:nvPr>
            <p:ph idx="1"/>
          </p:nvPr>
        </p:nvSpPr>
        <p:spPr>
          <a:xfrm>
            <a:off x="710722" y="1090537"/>
            <a:ext cx="10515600" cy="4554153"/>
          </a:xfrm>
        </p:spPr>
        <p:txBody>
          <a:bodyPr>
            <a:normAutofit fontScale="40000" lnSpcReduction="20000"/>
          </a:bodyPr>
          <a:lstStyle/>
          <a:p>
            <a:pPr>
              <a:buFont typeface="Calibri" panose="020F0502020204030204" pitchFamily="34" charset="0"/>
              <a:buChar char=" "/>
            </a:pPr>
            <a:r>
              <a:rPr lang="es-PE" sz="4600" dirty="0" smtClean="0"/>
              <a:t>Protocolo brinda indicaciones de los Procesos de Conformación y Actualización.</a:t>
            </a:r>
          </a:p>
          <a:p>
            <a:pPr>
              <a:buFont typeface="Calibri" panose="020F0502020204030204" pitchFamily="34" charset="0"/>
              <a:buChar char=" "/>
            </a:pPr>
            <a:r>
              <a:rPr lang="es-PE" sz="4600" dirty="0" smtClean="0"/>
              <a:t>Incorpora como integrante del CAE a las personas vinculadas en el servicio alimentario (página 9).</a:t>
            </a:r>
          </a:p>
          <a:p>
            <a:pPr>
              <a:buFont typeface="Calibri" panose="020F0502020204030204" pitchFamily="34" charset="0"/>
              <a:buChar char=" "/>
            </a:pPr>
            <a:r>
              <a:rPr lang="es-PE" sz="4600" dirty="0" smtClean="0"/>
              <a:t>El acta constituye la designación formal de cualquier rol en el CAE.</a:t>
            </a:r>
          </a:p>
          <a:p>
            <a:pPr>
              <a:buFont typeface="Calibri" panose="020F0502020204030204" pitchFamily="34" charset="0"/>
              <a:buChar char=" "/>
            </a:pPr>
            <a:r>
              <a:rPr lang="es-PE" sz="4600" dirty="0" smtClean="0"/>
              <a:t>El formato permite la verificación de la actividad de los integrantes del CAE.</a:t>
            </a:r>
          </a:p>
          <a:p>
            <a:pPr>
              <a:buFont typeface="Calibri" panose="020F0502020204030204" pitchFamily="34" charset="0"/>
              <a:buChar char=" "/>
            </a:pPr>
            <a:r>
              <a:rPr lang="es-PE" sz="4600" dirty="0" smtClean="0"/>
              <a:t>El formato “Ficha de datos”, será usado conforme a la realidad de la </a:t>
            </a:r>
            <a:r>
              <a:rPr lang="es-PE" sz="4600" dirty="0" err="1" smtClean="0"/>
              <a:t>IE</a:t>
            </a:r>
            <a:r>
              <a:rPr lang="es-PE" sz="4600" dirty="0" smtClean="0"/>
              <a:t>.</a:t>
            </a:r>
          </a:p>
          <a:p>
            <a:pPr>
              <a:buFont typeface="Calibri" panose="020F0502020204030204" pitchFamily="34" charset="0"/>
              <a:buChar char=" "/>
            </a:pPr>
            <a:r>
              <a:rPr lang="es-PE" sz="4600" dirty="0" smtClean="0"/>
              <a:t>Se incorpora el término otros en la lengua materna.</a:t>
            </a:r>
          </a:p>
          <a:p>
            <a:pPr>
              <a:buFont typeface="Calibri" panose="020F0502020204030204" pitchFamily="34" charset="0"/>
              <a:buChar char=" "/>
            </a:pPr>
            <a:r>
              <a:rPr lang="es-PE" sz="4600" dirty="0" smtClean="0"/>
              <a:t>Se contempla lo determinado en la Ley de Protección de datos personales.</a:t>
            </a:r>
          </a:p>
          <a:p>
            <a:pPr>
              <a:buFont typeface="Calibri" panose="020F0502020204030204" pitchFamily="34" charset="0"/>
              <a:buChar char=" "/>
            </a:pPr>
            <a:r>
              <a:rPr lang="es-PE" sz="4600" dirty="0" smtClean="0"/>
              <a:t>El formato N° 3 y 6 “Ficha de datos”, constituye una Declaración Jurada de no tener antecedentes penales ni judiciales.</a:t>
            </a:r>
          </a:p>
          <a:p>
            <a:pPr>
              <a:buFont typeface="Calibri" panose="020F0502020204030204" pitchFamily="34" charset="0"/>
              <a:buChar char=" "/>
            </a:pPr>
            <a:r>
              <a:rPr lang="es-PE" sz="4600" dirty="0" smtClean="0"/>
              <a:t>Conforme a lo señalado en las Medidas de Simplificación Administrativa no se debe requerir adjuntar el DNI.</a:t>
            </a:r>
          </a:p>
          <a:p>
            <a:pPr>
              <a:buFont typeface="Calibri" panose="020F0502020204030204" pitchFamily="34" charset="0"/>
              <a:buChar char=" "/>
            </a:pPr>
            <a:r>
              <a:rPr lang="es-PE" sz="4600" dirty="0" smtClean="0"/>
              <a:t> EL formato N°4 “Actualización del Acta”, permite ratificar o incorporar a nuevos integrantes del CAE.</a:t>
            </a:r>
          </a:p>
          <a:p>
            <a:pPr>
              <a:buFont typeface="Calibri" panose="020F0502020204030204" pitchFamily="34" charset="0"/>
              <a:buChar char=" "/>
            </a:pPr>
            <a:r>
              <a:rPr lang="es-PE" sz="4600" dirty="0" smtClean="0"/>
              <a:t>Cabe precisar que la firma de los representante de las madres y padres no es necesario si solo se actualiza a Presidente del CAE (Director(a)).</a:t>
            </a:r>
          </a:p>
          <a:p>
            <a:pPr>
              <a:buFont typeface="Calibri" panose="020F0502020204030204" pitchFamily="34" charset="0"/>
              <a:buChar char=" "/>
            </a:pPr>
            <a:r>
              <a:rPr lang="es-PE" sz="4600" dirty="0" smtClean="0"/>
              <a:t>Con el Formato N°6 se puede actualizar cualquier integrante del CAE.</a:t>
            </a:r>
          </a:p>
          <a:p>
            <a:pPr>
              <a:buFont typeface="Calibri" panose="020F0502020204030204" pitchFamily="34" charset="0"/>
              <a:buChar char=" "/>
            </a:pPr>
            <a:r>
              <a:rPr lang="es-PE" sz="4600" dirty="0" smtClean="0"/>
              <a:t>El formato N°6 permite identificar si la actualización del integrante es por incorporación o cambio</a:t>
            </a:r>
            <a:r>
              <a:rPr lang="es-PE" sz="3700" dirty="0" smtClean="0"/>
              <a:t>.</a:t>
            </a:r>
            <a:endParaRPr lang="es-PE" dirty="0" smtClean="0"/>
          </a:p>
          <a:p>
            <a:pPr>
              <a:buFont typeface="Calibri" panose="020F0502020204030204" pitchFamily="34" charset="0"/>
              <a:buChar char=" "/>
            </a:pPr>
            <a:endParaRPr lang="es-PE" dirty="0"/>
          </a:p>
        </p:txBody>
      </p:sp>
      <p:sp>
        <p:nvSpPr>
          <p:cNvPr id="13" name="Estrella de 5 puntas 12"/>
          <p:cNvSpPr/>
          <p:nvPr/>
        </p:nvSpPr>
        <p:spPr>
          <a:xfrm>
            <a:off x="428521" y="2150774"/>
            <a:ext cx="542678" cy="384048"/>
          </a:xfrm>
          <a:prstGeom prst="star5">
            <a:avLst>
              <a:gd name="adj" fmla="val 35060"/>
              <a:gd name="hf" fmla="val 105146"/>
              <a:gd name="vf" fmla="val 11055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4</a:t>
            </a:r>
            <a:endParaRPr lang="es-PE" sz="1400" dirty="0"/>
          </a:p>
        </p:txBody>
      </p:sp>
      <p:sp>
        <p:nvSpPr>
          <p:cNvPr id="14" name="Estrella de 5 puntas 13"/>
          <p:cNvSpPr/>
          <p:nvPr/>
        </p:nvSpPr>
        <p:spPr>
          <a:xfrm>
            <a:off x="428168" y="2550266"/>
            <a:ext cx="542678" cy="384048"/>
          </a:xfrm>
          <a:prstGeom prst="star5">
            <a:avLst>
              <a:gd name="adj" fmla="val 35060"/>
              <a:gd name="hf" fmla="val 105146"/>
              <a:gd name="vf" fmla="val 11055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5</a:t>
            </a:r>
            <a:endParaRPr lang="es-PE" sz="1400" dirty="0"/>
          </a:p>
        </p:txBody>
      </p:sp>
      <p:sp>
        <p:nvSpPr>
          <p:cNvPr id="15" name="Estrella de 5 puntas 14"/>
          <p:cNvSpPr/>
          <p:nvPr/>
        </p:nvSpPr>
        <p:spPr>
          <a:xfrm>
            <a:off x="406602" y="2951218"/>
            <a:ext cx="542678" cy="384048"/>
          </a:xfrm>
          <a:prstGeom prst="star5">
            <a:avLst>
              <a:gd name="adj" fmla="val 35060"/>
              <a:gd name="hf" fmla="val 105146"/>
              <a:gd name="vf" fmla="val 11055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7</a:t>
            </a:r>
            <a:endParaRPr lang="es-PE" sz="1400" dirty="0"/>
          </a:p>
        </p:txBody>
      </p:sp>
      <p:sp>
        <p:nvSpPr>
          <p:cNvPr id="16" name="Estrella de 5 puntas 15"/>
          <p:cNvSpPr/>
          <p:nvPr/>
        </p:nvSpPr>
        <p:spPr>
          <a:xfrm>
            <a:off x="410718" y="3367614"/>
            <a:ext cx="542678" cy="384048"/>
          </a:xfrm>
          <a:prstGeom prst="star5">
            <a:avLst>
              <a:gd name="adj" fmla="val 35060"/>
              <a:gd name="hf" fmla="val 105146"/>
              <a:gd name="vf" fmla="val 11055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400" dirty="0"/>
              <a:t>8</a:t>
            </a:r>
          </a:p>
        </p:txBody>
      </p:sp>
      <p:sp>
        <p:nvSpPr>
          <p:cNvPr id="17" name="Estrella de 5 puntas 16"/>
          <p:cNvSpPr/>
          <p:nvPr/>
        </p:nvSpPr>
        <p:spPr>
          <a:xfrm>
            <a:off x="412422" y="3784010"/>
            <a:ext cx="542678" cy="384048"/>
          </a:xfrm>
          <a:prstGeom prst="star5">
            <a:avLst>
              <a:gd name="adj" fmla="val 35060"/>
              <a:gd name="hf" fmla="val 105146"/>
              <a:gd name="vf" fmla="val 11055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400" dirty="0"/>
              <a:t>9</a:t>
            </a:r>
          </a:p>
        </p:txBody>
      </p:sp>
      <p:sp>
        <p:nvSpPr>
          <p:cNvPr id="18" name="Estrella de 5 puntas 17"/>
          <p:cNvSpPr/>
          <p:nvPr/>
        </p:nvSpPr>
        <p:spPr>
          <a:xfrm>
            <a:off x="406602" y="4204940"/>
            <a:ext cx="542678" cy="384048"/>
          </a:xfrm>
          <a:prstGeom prst="star5">
            <a:avLst>
              <a:gd name="adj" fmla="val 35060"/>
              <a:gd name="hf" fmla="val 105146"/>
              <a:gd name="vf" fmla="val 11055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10</a:t>
            </a:r>
            <a:endParaRPr lang="es-PE" sz="1400" dirty="0"/>
          </a:p>
        </p:txBody>
      </p:sp>
      <p:sp>
        <p:nvSpPr>
          <p:cNvPr id="19" name="Estrella de 5 puntas 18"/>
          <p:cNvSpPr/>
          <p:nvPr/>
        </p:nvSpPr>
        <p:spPr>
          <a:xfrm>
            <a:off x="389612" y="4620258"/>
            <a:ext cx="542678" cy="384048"/>
          </a:xfrm>
          <a:prstGeom prst="star5">
            <a:avLst>
              <a:gd name="adj" fmla="val 35060"/>
              <a:gd name="hf" fmla="val 105146"/>
              <a:gd name="vf" fmla="val 11055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11</a:t>
            </a:r>
            <a:endParaRPr lang="es-PE" sz="1400" dirty="0"/>
          </a:p>
        </p:txBody>
      </p:sp>
      <p:sp>
        <p:nvSpPr>
          <p:cNvPr id="20" name="Estrella de 5 puntas 19"/>
          <p:cNvSpPr/>
          <p:nvPr/>
        </p:nvSpPr>
        <p:spPr>
          <a:xfrm>
            <a:off x="394134" y="5039972"/>
            <a:ext cx="542678" cy="384048"/>
          </a:xfrm>
          <a:prstGeom prst="star5">
            <a:avLst>
              <a:gd name="adj" fmla="val 35060"/>
              <a:gd name="hf" fmla="val 105146"/>
              <a:gd name="vf" fmla="val 11055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12</a:t>
            </a:r>
            <a:endParaRPr lang="es-PE" sz="1400" dirty="0"/>
          </a:p>
        </p:txBody>
      </p:sp>
      <p:sp>
        <p:nvSpPr>
          <p:cNvPr id="21" name="Estrella de 5 puntas 20"/>
          <p:cNvSpPr/>
          <p:nvPr/>
        </p:nvSpPr>
        <p:spPr>
          <a:xfrm>
            <a:off x="389612" y="5449158"/>
            <a:ext cx="542678" cy="384048"/>
          </a:xfrm>
          <a:prstGeom prst="star5">
            <a:avLst>
              <a:gd name="adj" fmla="val 35060"/>
              <a:gd name="hf" fmla="val 105146"/>
              <a:gd name="vf" fmla="val 11055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400" dirty="0" smtClean="0"/>
              <a:t>13</a:t>
            </a:r>
            <a:endParaRPr lang="es-PE" sz="1400" dirty="0"/>
          </a:p>
        </p:txBody>
      </p:sp>
    </p:spTree>
    <p:extLst>
      <p:ext uri="{BB962C8B-B14F-4D97-AF65-F5344CB8AC3E}">
        <p14:creationId xmlns:p14="http://schemas.microsoft.com/office/powerpoint/2010/main" val="748132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PE" sz="2200" b="1" dirty="0"/>
              <a:t>CRONOGRAMA DE ENTREGA DE PRODUCTOS Y PERIODO DE ATENCIÓN</a:t>
            </a:r>
            <a:br>
              <a:rPr lang="es-PE" sz="2200" b="1" dirty="0"/>
            </a:br>
            <a:r>
              <a:rPr lang="es-PE" sz="2200" b="1" dirty="0"/>
              <a:t>DEL SERVICIO ALIMENTARIO PROGRAMA NACIONAL DE ALIMENTACIÓN ESCOLAR QALI WARMA 2018</a:t>
            </a:r>
            <a:r>
              <a:rPr lang="es-PE" dirty="0"/>
              <a:t/>
            </a:r>
            <a:br>
              <a:rPr lang="es-PE" dirty="0"/>
            </a:br>
            <a:endParaRPr lang="es-PE" dirty="0"/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25402244"/>
              </p:ext>
            </p:extLst>
          </p:nvPr>
        </p:nvGraphicFramePr>
        <p:xfrm>
          <a:off x="1325880" y="1370648"/>
          <a:ext cx="9616440" cy="52182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54301"/>
                <a:gridCol w="1286352"/>
                <a:gridCol w="4375787"/>
              </a:tblGrid>
              <a:tr h="7086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dirty="0">
                          <a:effectLst/>
                        </a:rPr>
                        <a:t>Plazo de Entrega</a:t>
                      </a:r>
                      <a:endParaRPr lang="es-P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>
                          <a:effectLst/>
                        </a:rPr>
                        <a:t>Días de Atención</a:t>
                      </a:r>
                      <a:endParaRPr lang="es-P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>
                          <a:effectLst/>
                        </a:rPr>
                        <a:t>Período de Atención</a:t>
                      </a:r>
                      <a:endParaRPr lang="es-P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39364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>
                          <a:effectLst/>
                        </a:rPr>
                        <a:t>Del 26 de Febrero al 06 de Marzo del 2018</a:t>
                      </a:r>
                      <a:endParaRPr lang="es-P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>
                          <a:effectLst/>
                        </a:rPr>
                        <a:t>20 Días</a:t>
                      </a:r>
                      <a:endParaRPr lang="es-P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>
                          <a:effectLst/>
                        </a:rPr>
                        <a:t>Del 12 de Marzo al 10 de Abril del 2018</a:t>
                      </a:r>
                      <a:endParaRPr lang="es-P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39364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>
                          <a:effectLst/>
                        </a:rPr>
                        <a:t>Del 26 de Marzo al 05 de Abril del 2018</a:t>
                      </a:r>
                      <a:endParaRPr lang="es-P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>
                          <a:effectLst/>
                        </a:rPr>
                        <a:t>20 Días</a:t>
                      </a:r>
                      <a:endParaRPr lang="es-P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>
                          <a:effectLst/>
                        </a:rPr>
                        <a:t>Del 11 de Abril al 09 de Mayo del 2018</a:t>
                      </a:r>
                      <a:endParaRPr lang="es-P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39364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>
                          <a:effectLst/>
                        </a:rPr>
                        <a:t>Del 25 de Abril al 04 de Mayo del 2018</a:t>
                      </a:r>
                      <a:endParaRPr lang="es-P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dirty="0">
                          <a:effectLst/>
                        </a:rPr>
                        <a:t>20 Días</a:t>
                      </a:r>
                      <a:endParaRPr lang="es-P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>
                          <a:effectLst/>
                        </a:rPr>
                        <a:t>Del 10 de Mayo al 06 de Junio del 2018</a:t>
                      </a:r>
                      <a:endParaRPr lang="es-P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39364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>
                          <a:effectLst/>
                        </a:rPr>
                        <a:t>Del 24 de Mayo al 01 de Junio del 2018</a:t>
                      </a:r>
                      <a:endParaRPr lang="es-P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>
                          <a:effectLst/>
                        </a:rPr>
                        <a:t>20 Días</a:t>
                      </a:r>
                      <a:endParaRPr lang="es-P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dirty="0">
                          <a:effectLst/>
                        </a:rPr>
                        <a:t>Del 07 de Junio al 05 de Julio del 2018</a:t>
                      </a:r>
                      <a:endParaRPr lang="es-P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39364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>
                          <a:effectLst/>
                        </a:rPr>
                        <a:t>Del 21 de Junio al 02 de Julio del 2018</a:t>
                      </a:r>
                      <a:endParaRPr lang="es-P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>
                          <a:effectLst/>
                        </a:rPr>
                        <a:t>20 Días</a:t>
                      </a:r>
                      <a:endParaRPr lang="es-P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>
                          <a:effectLst/>
                        </a:rPr>
                        <a:t>Del 09 de Julio al 17 de Agosto del 2018</a:t>
                      </a:r>
                      <a:endParaRPr lang="es-P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39364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>
                          <a:effectLst/>
                        </a:rPr>
                        <a:t>Del 23 de Julio al 14 de Agosto del 2018</a:t>
                      </a:r>
                      <a:endParaRPr lang="es-P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>
                          <a:effectLst/>
                        </a:rPr>
                        <a:t>20 Días</a:t>
                      </a:r>
                      <a:endParaRPr lang="es-P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>
                          <a:effectLst/>
                        </a:rPr>
                        <a:t>Del 20 de Agosto al 17 de Setiembre del 2018</a:t>
                      </a:r>
                      <a:endParaRPr lang="es-P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39364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>
                          <a:effectLst/>
                        </a:rPr>
                        <a:t>Del 04 al 12 de Setiembre del 2018</a:t>
                      </a:r>
                      <a:endParaRPr lang="es-P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>
                          <a:effectLst/>
                        </a:rPr>
                        <a:t>20 Días</a:t>
                      </a:r>
                      <a:endParaRPr lang="es-P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>
                          <a:effectLst/>
                        </a:rPr>
                        <a:t>Del 18 de Setiembre al 16 de Octubre del 2018</a:t>
                      </a:r>
                      <a:endParaRPr lang="es-P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39364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>
                          <a:effectLst/>
                        </a:rPr>
                        <a:t>Del 02 al 11 de Octubre del 2018</a:t>
                      </a:r>
                      <a:endParaRPr lang="es-P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>
                          <a:effectLst/>
                        </a:rPr>
                        <a:t>20 Días</a:t>
                      </a:r>
                      <a:endParaRPr lang="es-P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>
                          <a:effectLst/>
                        </a:rPr>
                        <a:t>Del 17 de Octubre al 14 de Noviembre del 2018</a:t>
                      </a:r>
                      <a:endParaRPr lang="es-P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39364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>
                          <a:effectLst/>
                        </a:rPr>
                        <a:t>Del 31 de Octubre al 09 de Noviembre del 2018</a:t>
                      </a:r>
                      <a:endParaRPr lang="es-P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>
                          <a:effectLst/>
                        </a:rPr>
                        <a:t>24 Días</a:t>
                      </a:r>
                      <a:endParaRPr lang="es-P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dirty="0">
                          <a:effectLst/>
                        </a:rPr>
                        <a:t>Del 15 de Noviembre al 18 de Diciembre del 2018</a:t>
                      </a:r>
                      <a:endParaRPr lang="es-P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</a:tbl>
          </a:graphicData>
        </a:graphic>
      </p:graphicFrame>
      <p:cxnSp>
        <p:nvCxnSpPr>
          <p:cNvPr id="5" name="Conector recto 4"/>
          <p:cNvCxnSpPr/>
          <p:nvPr/>
        </p:nvCxnSpPr>
        <p:spPr>
          <a:xfrm>
            <a:off x="1521460" y="2299335"/>
            <a:ext cx="9525" cy="23336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43455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0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>
          <a:xfrm>
            <a:off x="2175189" y="2939910"/>
            <a:ext cx="7713450" cy="13638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defRPr/>
            </a:pPr>
            <a:r>
              <a:rPr lang="es-ES" sz="2540" b="1" i="1" dirty="0">
                <a:solidFill>
                  <a:prstClr val="white"/>
                </a:solidFill>
                <a:cs typeface="Arial" pitchFamily="34" charset="0"/>
              </a:rPr>
              <a:t>Muchas gracias por su atención</a:t>
            </a:r>
          </a:p>
        </p:txBody>
      </p:sp>
      <p:sp>
        <p:nvSpPr>
          <p:cNvPr id="3075" name="5 Rectángulo"/>
          <p:cNvSpPr>
            <a:spLocks noChangeArrowheads="1"/>
          </p:cNvSpPr>
          <p:nvPr/>
        </p:nvSpPr>
        <p:spPr bwMode="auto">
          <a:xfrm>
            <a:off x="5946945" y="5469695"/>
            <a:ext cx="4048265" cy="315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s-PE" altLang="es-PE" sz="1452" i="1" dirty="0">
                <a:solidFill>
                  <a:prstClr val="black"/>
                </a:solidFill>
                <a:latin typeface="Arial Narrow" pitchFamily="34" charset="0"/>
                <a:cs typeface="Arial" pitchFamily="34" charset="0"/>
              </a:rPr>
              <a:t>Febrero de 2017</a:t>
            </a:r>
            <a:endParaRPr lang="es-ES" altLang="es-PE" sz="1452" i="1" dirty="0">
              <a:solidFill>
                <a:prstClr val="black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3DBED7-7F75-4213-A708-BA9ADEB8FDC9}" type="slidenum">
              <a:rPr lang="es-PE" altLang="es-PE" smtClean="0"/>
              <a:pPr>
                <a:defRPr/>
              </a:pPr>
              <a:t>8</a:t>
            </a:fld>
            <a:endParaRPr lang="es-PE" altLang="es-PE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5156" y="4759906"/>
            <a:ext cx="2693197" cy="834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925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4867</TotalTime>
  <Words>636</Words>
  <Application>Microsoft Office PowerPoint</Application>
  <PresentationFormat>Panorámica</PresentationFormat>
  <Paragraphs>97</Paragraphs>
  <Slides>8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8</vt:i4>
      </vt:variant>
    </vt:vector>
  </HeadingPairs>
  <TitlesOfParts>
    <vt:vector size="15" baseType="lpstr">
      <vt:lpstr>Arial</vt:lpstr>
      <vt:lpstr>Arial Narrow</vt:lpstr>
      <vt:lpstr>Calibri</vt:lpstr>
      <vt:lpstr>Calibri Light</vt:lpstr>
      <vt:lpstr>Times New Roman</vt:lpstr>
      <vt:lpstr>Tema de Office</vt:lpstr>
      <vt:lpstr>2_Tema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CRONOGRAMA DE ENTREGA DE PRODUCTOS Y PERIODO DE ATENCIÓN DEL SERVICIO ALIMENTARIO PROGRAMA NACIONAL DE ALIMENTACIÓN ESCOLAR QALI WARMA 2018 </vt:lpstr>
      <vt:lpstr>Presentación de PowerPoint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DAMASO LOPEZ PINEDA</dc:creator>
  <cp:lastModifiedBy>Jaky</cp:lastModifiedBy>
  <cp:revision>295</cp:revision>
  <dcterms:created xsi:type="dcterms:W3CDTF">2016-01-04T17:17:50Z</dcterms:created>
  <dcterms:modified xsi:type="dcterms:W3CDTF">2018-02-26T18:51:02Z</dcterms:modified>
</cp:coreProperties>
</file>