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9"/>
  </p:notesMasterIdLst>
  <p:sldIdLst>
    <p:sldId id="272" r:id="rId2"/>
    <p:sldId id="319" r:id="rId3"/>
    <p:sldId id="320" r:id="rId4"/>
    <p:sldId id="321" r:id="rId5"/>
    <p:sldId id="322" r:id="rId6"/>
    <p:sldId id="323" r:id="rId7"/>
    <p:sldId id="324" r:id="rId8"/>
  </p:sldIdLst>
  <p:sldSz cx="12192000" cy="6858000"/>
  <p:notesSz cx="7104063" cy="10234613"/>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1"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445B"/>
    <a:srgbClr val="FFCC00"/>
    <a:srgbClr val="E6493E"/>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29" autoAdjust="0"/>
    <p:restoredTop sz="94660"/>
  </p:normalViewPr>
  <p:slideViewPr>
    <p:cSldViewPr snapToGrid="0">
      <p:cViewPr varScale="1">
        <p:scale>
          <a:sx n="69" d="100"/>
          <a:sy n="69" d="100"/>
        </p:scale>
        <p:origin x="-696" y="-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2-25T20:44:45.786" idx="1">
    <p:pos x="10" y="10"/>
    <p:text/>
    <p:extLst>
      <p:ext uri="{C676402C-5697-4E1C-873F-D02D1690AC5C}">
        <p15:threadingInfo xmlns:p15="http://schemas.microsoft.com/office/powerpoint/2012/main" xmlns="" timeZoneBias="30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es-PE"/>
          </a:p>
        </p:txBody>
      </p:sp>
      <p:sp>
        <p:nvSpPr>
          <p:cNvPr id="3" name="Marcador de fecha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14BA624F-311E-49B9-8631-76FC154D5396}" type="datetimeFigureOut">
              <a:rPr lang="es-PE" smtClean="0"/>
              <a:t>26/02/2018</a:t>
            </a:fld>
            <a:endParaRPr lang="es-PE"/>
          </a:p>
        </p:txBody>
      </p:sp>
      <p:sp>
        <p:nvSpPr>
          <p:cNvPr id="4" name="Marcador de imagen de diapositiva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es-PE"/>
          </a:p>
        </p:txBody>
      </p:sp>
      <p:sp>
        <p:nvSpPr>
          <p:cNvPr id="5" name="Marcador de nota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6" name="Marcador de pie de página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es-PE"/>
          </a:p>
        </p:txBody>
      </p:sp>
      <p:sp>
        <p:nvSpPr>
          <p:cNvPr id="7" name="Marcador de número de diapositiva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280FBA78-B517-4A5B-BD74-C21D4AD441F2}" type="slidenum">
              <a:rPr lang="es-PE" smtClean="0"/>
              <a:t>‹Nº›</a:t>
            </a:fld>
            <a:endParaRPr lang="es-PE"/>
          </a:p>
        </p:txBody>
      </p:sp>
    </p:spTree>
    <p:extLst>
      <p:ext uri="{BB962C8B-B14F-4D97-AF65-F5344CB8AC3E}">
        <p14:creationId xmlns:p14="http://schemas.microsoft.com/office/powerpoint/2010/main" val="3337240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10"/>
          </p:nvPr>
        </p:nvSpPr>
        <p:spPr/>
        <p:txBody>
          <a:bodyPr/>
          <a:lstStyle/>
          <a:p>
            <a:fld id="{0C09D94F-2D8F-4DD5-B7F8-B25ADE012674}" type="slidenum">
              <a:rPr lang="es-PE" smtClean="0"/>
              <a:t>1</a:t>
            </a:fld>
            <a:endParaRPr lang="es-PE"/>
          </a:p>
        </p:txBody>
      </p:sp>
    </p:spTree>
    <p:extLst>
      <p:ext uri="{BB962C8B-B14F-4D97-AF65-F5344CB8AC3E}">
        <p14:creationId xmlns:p14="http://schemas.microsoft.com/office/powerpoint/2010/main" val="1906850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a:p>
        </p:txBody>
      </p:sp>
      <p:sp>
        <p:nvSpPr>
          <p:cNvPr id="4" name="Marcador de número de diapositiva 3"/>
          <p:cNvSpPr>
            <a:spLocks noGrp="1"/>
          </p:cNvSpPr>
          <p:nvPr>
            <p:ph type="sldNum" sz="quarter" idx="10"/>
          </p:nvPr>
        </p:nvSpPr>
        <p:spPr/>
        <p:txBody>
          <a:bodyPr/>
          <a:lstStyle/>
          <a:p>
            <a:fld id="{280FBA78-B517-4A5B-BD74-C21D4AD441F2}" type="slidenum">
              <a:rPr lang="es-PE" smtClean="0"/>
              <a:t>3</a:t>
            </a:fld>
            <a:endParaRPr lang="es-PE"/>
          </a:p>
        </p:txBody>
      </p:sp>
    </p:spTree>
    <p:extLst>
      <p:ext uri="{BB962C8B-B14F-4D97-AF65-F5344CB8AC3E}">
        <p14:creationId xmlns:p14="http://schemas.microsoft.com/office/powerpoint/2010/main" val="1552476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PE"/>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PE"/>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2426689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193846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PE"/>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904398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903594A0-B43C-43FA-AA79-95F58CBCC583}" type="slidenum">
              <a:rPr lang="es-PE" smtClean="0"/>
              <a:t>‹Nº›</a:t>
            </a:fld>
            <a:endParaRPr lang="es-PE"/>
          </a:p>
        </p:txBody>
      </p:sp>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04766" y="0"/>
            <a:ext cx="6187234" cy="6858000"/>
          </a:xfrm>
          <a:prstGeom prst="rect">
            <a:avLst/>
          </a:prstGeom>
        </p:spPr>
      </p:pic>
      <p:pic>
        <p:nvPicPr>
          <p:cNvPr id="11" name="Imagen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0286" y="3816176"/>
            <a:ext cx="2606682" cy="482652"/>
          </a:xfrm>
          <a:prstGeom prst="rect">
            <a:avLst/>
          </a:prstGeom>
        </p:spPr>
      </p:pic>
    </p:spTree>
    <p:extLst>
      <p:ext uri="{BB962C8B-B14F-4D97-AF65-F5344CB8AC3E}">
        <p14:creationId xmlns:p14="http://schemas.microsoft.com/office/powerpoint/2010/main" val="146250879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a:solidFill>
              <a:srgbClr val="64BAD8"/>
            </a:solidFill>
          </a:ln>
        </p:spPr>
      </p:pic>
      <p:pic>
        <p:nvPicPr>
          <p:cNvPr id="8" name="Imagen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7423" y="166597"/>
            <a:ext cx="1612793" cy="298624"/>
          </a:xfrm>
          <a:prstGeom prst="rect">
            <a:avLst/>
          </a:prstGeom>
        </p:spPr>
      </p:pic>
      <p:sp>
        <p:nvSpPr>
          <p:cNvPr id="10" name="Rectángulo 9"/>
          <p:cNvSpPr/>
          <p:nvPr userDrawn="1"/>
        </p:nvSpPr>
        <p:spPr>
          <a:xfrm>
            <a:off x="336884" y="625642"/>
            <a:ext cx="11558337" cy="5871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22285608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1428396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37666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Marcador de fecha 4"/>
          <p:cNvSpPr>
            <a:spLocks noGrp="1"/>
          </p:cNvSpPr>
          <p:nvPr>
            <p:ph type="dt" sz="half" idx="10"/>
          </p:nvPr>
        </p:nvSpPr>
        <p:spPr/>
        <p:txBody>
          <a:bodyPr/>
          <a:lstStyle/>
          <a:p>
            <a:fld id="{55DCF52A-D922-4732-81F4-F89097394362}" type="datetimeFigureOut">
              <a:rPr lang="es-PE" smtClean="0"/>
              <a:t>26/02/2018</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3127658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7" name="Marcador de fecha 6"/>
          <p:cNvSpPr>
            <a:spLocks noGrp="1"/>
          </p:cNvSpPr>
          <p:nvPr>
            <p:ph type="dt" sz="half" idx="10"/>
          </p:nvPr>
        </p:nvSpPr>
        <p:spPr/>
        <p:txBody>
          <a:bodyPr/>
          <a:lstStyle/>
          <a:p>
            <a:fld id="{55DCF52A-D922-4732-81F4-F89097394362}" type="datetimeFigureOut">
              <a:rPr lang="es-PE" smtClean="0"/>
              <a:t>26/02/2018</a:t>
            </a:fld>
            <a:endParaRPr lang="es-PE"/>
          </a:p>
        </p:txBody>
      </p:sp>
      <p:sp>
        <p:nvSpPr>
          <p:cNvPr id="8" name="Marcador de pie de página 7"/>
          <p:cNvSpPr>
            <a:spLocks noGrp="1"/>
          </p:cNvSpPr>
          <p:nvPr>
            <p:ph type="ftr" sz="quarter" idx="11"/>
          </p:nvPr>
        </p:nvSpPr>
        <p:spPr/>
        <p:txBody>
          <a:bodyPr/>
          <a:lstStyle/>
          <a:p>
            <a:endParaRPr lang="es-PE"/>
          </a:p>
        </p:txBody>
      </p:sp>
      <p:sp>
        <p:nvSpPr>
          <p:cNvPr id="9" name="Marcador de número de diapositiva 8"/>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866918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fecha 2"/>
          <p:cNvSpPr>
            <a:spLocks noGrp="1"/>
          </p:cNvSpPr>
          <p:nvPr>
            <p:ph type="dt" sz="half" idx="10"/>
          </p:nvPr>
        </p:nvSpPr>
        <p:spPr/>
        <p:txBody>
          <a:bodyPr/>
          <a:lstStyle/>
          <a:p>
            <a:fld id="{55DCF52A-D922-4732-81F4-F89097394362}" type="datetimeFigureOut">
              <a:rPr lang="es-PE" smtClean="0"/>
              <a:t>26/02/2018</a:t>
            </a:fld>
            <a:endParaRPr lang="es-PE"/>
          </a:p>
        </p:txBody>
      </p:sp>
      <p:sp>
        <p:nvSpPr>
          <p:cNvPr id="4" name="Marcador de pie de página 3"/>
          <p:cNvSpPr>
            <a:spLocks noGrp="1"/>
          </p:cNvSpPr>
          <p:nvPr>
            <p:ph type="ftr" sz="quarter" idx="11"/>
          </p:nvPr>
        </p:nvSpPr>
        <p:spPr/>
        <p:txBody>
          <a:bodyPr/>
          <a:lstStyle/>
          <a:p>
            <a:endParaRPr lang="es-PE"/>
          </a:p>
        </p:txBody>
      </p:sp>
      <p:sp>
        <p:nvSpPr>
          <p:cNvPr id="5" name="Marcador de número de diapositiva 4"/>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508298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55DCF52A-D922-4732-81F4-F89097394362}" type="datetimeFigureOut">
              <a:rPr lang="es-PE" smtClean="0"/>
              <a:t>26/02/2018</a:t>
            </a:fld>
            <a:endParaRPr lang="es-PE"/>
          </a:p>
        </p:txBody>
      </p:sp>
      <p:sp>
        <p:nvSpPr>
          <p:cNvPr id="3" name="Marcador de pie de página 2"/>
          <p:cNvSpPr>
            <a:spLocks noGrp="1"/>
          </p:cNvSpPr>
          <p:nvPr>
            <p:ph type="ftr" sz="quarter" idx="11"/>
          </p:nvPr>
        </p:nvSpPr>
        <p:spPr/>
        <p:txBody>
          <a:bodyPr/>
          <a:lstStyle/>
          <a:p>
            <a:endParaRPr lang="es-PE"/>
          </a:p>
        </p:txBody>
      </p:sp>
      <p:sp>
        <p:nvSpPr>
          <p:cNvPr id="4" name="Marcador de número de diapositiva 3"/>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1085856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PE"/>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55DCF52A-D922-4732-81F4-F89097394362}" type="datetimeFigureOut">
              <a:rPr lang="es-PE" smtClean="0"/>
              <a:t>26/02/2018</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2935223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PE"/>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55DCF52A-D922-4732-81F4-F89097394362}" type="datetimeFigureOut">
              <a:rPr lang="es-PE" smtClean="0"/>
              <a:t>26/02/2018</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331329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DCF52A-D922-4732-81F4-F89097394362}" type="datetimeFigureOut">
              <a:rPr lang="es-PE" smtClean="0"/>
              <a:t>26/02/2018</a:t>
            </a:fld>
            <a:endParaRPr lang="es-PE"/>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497D92-A340-4A9F-B10D-083BC21CD4CF}" type="slidenum">
              <a:rPr lang="es-PE" smtClean="0"/>
              <a:t>‹Nº›</a:t>
            </a:fld>
            <a:endParaRPr lang="es-PE"/>
          </a:p>
        </p:txBody>
      </p:sp>
    </p:spTree>
    <p:extLst>
      <p:ext uri="{BB962C8B-B14F-4D97-AF65-F5344CB8AC3E}">
        <p14:creationId xmlns:p14="http://schemas.microsoft.com/office/powerpoint/2010/main" val="291112816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524702" y="4826704"/>
            <a:ext cx="6903786" cy="977705"/>
          </a:xfrm>
          <a:prstGeom prst="rect">
            <a:avLst/>
          </a:prstGeom>
          <a:solidFill>
            <a:srgbClr val="F8F8F8"/>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PE"/>
          </a:p>
        </p:txBody>
      </p:sp>
      <p:sp>
        <p:nvSpPr>
          <p:cNvPr id="4" name="5 CuadroTexto"/>
          <p:cNvSpPr txBox="1"/>
          <p:nvPr/>
        </p:nvSpPr>
        <p:spPr>
          <a:xfrm>
            <a:off x="557071" y="5019352"/>
            <a:ext cx="7961621" cy="400110"/>
          </a:xfrm>
          <a:prstGeom prst="rect">
            <a:avLst/>
          </a:prstGeom>
          <a:noFill/>
        </p:spPr>
        <p:txBody>
          <a:bodyPr wrap="square" rtlCol="0">
            <a:spAutoFit/>
          </a:bodyPr>
          <a:lstStyle/>
          <a:p>
            <a:r>
              <a:rPr lang="es-ES" sz="2000" b="1" dirty="0" smtClean="0">
                <a:solidFill>
                  <a:srgbClr val="16445B"/>
                </a:solidFill>
              </a:rPr>
              <a:t>EQUIPO DE PERSONAL</a:t>
            </a:r>
          </a:p>
        </p:txBody>
      </p:sp>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071" y="208599"/>
            <a:ext cx="1950720" cy="582168"/>
          </a:xfrm>
          <a:prstGeom prst="rect">
            <a:avLst/>
          </a:prstGeom>
        </p:spPr>
      </p:pic>
      <p:sp>
        <p:nvSpPr>
          <p:cNvPr id="7" name="Rectángulo 6"/>
          <p:cNvSpPr/>
          <p:nvPr/>
        </p:nvSpPr>
        <p:spPr>
          <a:xfrm>
            <a:off x="557071" y="3588191"/>
            <a:ext cx="3640856" cy="931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 name="CuadroTexto 1"/>
          <p:cNvSpPr txBox="1"/>
          <p:nvPr/>
        </p:nvSpPr>
        <p:spPr>
          <a:xfrm>
            <a:off x="557071" y="2957249"/>
            <a:ext cx="9036872" cy="630942"/>
          </a:xfrm>
          <a:prstGeom prst="rect">
            <a:avLst/>
          </a:prstGeom>
          <a:solidFill>
            <a:schemeClr val="bg1"/>
          </a:solidFill>
        </p:spPr>
        <p:txBody>
          <a:bodyPr wrap="square" rtlCol="0">
            <a:spAutoFit/>
          </a:bodyPr>
          <a:lstStyle/>
          <a:p>
            <a:r>
              <a:rPr lang="es-PE" sz="3500" b="1" dirty="0" smtClean="0">
                <a:solidFill>
                  <a:srgbClr val="FF0000"/>
                </a:solidFill>
              </a:rPr>
              <a:t>NORMAS DE PERSONAL</a:t>
            </a:r>
          </a:p>
        </p:txBody>
      </p:sp>
    </p:spTree>
    <p:extLst>
      <p:ext uri="{BB962C8B-B14F-4D97-AF65-F5344CB8AC3E}">
        <p14:creationId xmlns:p14="http://schemas.microsoft.com/office/powerpoint/2010/main" val="16820467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sultado de imagen para BIENESTAR SOCIAL"/>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17225" y="878951"/>
            <a:ext cx="8762036" cy="5464403"/>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2135269" y="2087659"/>
            <a:ext cx="8316670" cy="3046988"/>
          </a:xfrm>
          <a:prstGeom prst="rect">
            <a:avLst/>
          </a:prstGeom>
          <a:noFill/>
        </p:spPr>
        <p:txBody>
          <a:bodyPr wrap="square" lIns="91440" tIns="45720" rIns="91440" bIns="45720">
            <a:spAutoFit/>
          </a:bodyPr>
          <a:lstStyle/>
          <a:p>
            <a:pPr algn="ctr"/>
            <a:r>
              <a:rPr lang="es-ES" sz="9600" b="1" dirty="0" smtClean="0">
                <a:ln w="9525">
                  <a:solidFill>
                    <a:schemeClr val="bg1"/>
                  </a:solidFill>
                  <a:prstDash val="solid"/>
                </a:ln>
                <a:effectLst>
                  <a:outerShdw blurRad="12700" dist="38100" dir="2700000" algn="tl" rotWithShape="0">
                    <a:schemeClr val="bg1">
                      <a:lumMod val="50000"/>
                    </a:schemeClr>
                  </a:outerShdw>
                </a:effectLst>
              </a:rPr>
              <a:t>BIENESTAR SOCIAL </a:t>
            </a:r>
            <a:endParaRPr lang="es-ES" sz="96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2698346093"/>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643605" y="1388963"/>
            <a:ext cx="8518967" cy="4462760"/>
          </a:xfrm>
          <a:prstGeom prst="rect">
            <a:avLst/>
          </a:prstGeom>
          <a:noFill/>
        </p:spPr>
        <p:txBody>
          <a:bodyPr wrap="square" rtlCol="0">
            <a:spAutoFit/>
          </a:bodyPr>
          <a:lstStyle/>
          <a:p>
            <a:r>
              <a:rPr lang="es-PE" sz="3200" dirty="0" smtClean="0">
                <a:solidFill>
                  <a:srgbClr val="FF0000"/>
                </a:solidFill>
              </a:rPr>
              <a:t>1.- FINALIDAD </a:t>
            </a:r>
          </a:p>
          <a:p>
            <a:endParaRPr lang="es-PE" dirty="0"/>
          </a:p>
          <a:p>
            <a:endParaRPr lang="es-PE" dirty="0" smtClean="0"/>
          </a:p>
          <a:p>
            <a:pPr algn="just"/>
            <a:r>
              <a:rPr lang="es-PE" sz="2400" dirty="0" smtClean="0"/>
              <a:t>- Establecer </a:t>
            </a:r>
            <a:r>
              <a:rPr lang="es-PE" sz="2400" dirty="0"/>
              <a:t>las normas y procedimientos que uniformice los criterios y precise los lineamientos que debe seguir el servidor nombrado y contratado ya sea (Docente, Docente estable ,Auxiliar de educación, Administrativos y personal sujeto al Régimen de Contratación Administrativa RECAS) que laboren en la Unidad de Gestión Educativa Local Tacna con el fin de lograr un adecuado procedimiento administrativo para la tramitación de los expedientes de licencias con goce de remuneraciones y pagos de Subsidio en </a:t>
            </a:r>
            <a:r>
              <a:rPr lang="es-PE" sz="2400" dirty="0" smtClean="0"/>
              <a:t>Essalud</a:t>
            </a:r>
            <a:r>
              <a:rPr lang="es-PE" sz="2400" dirty="0"/>
              <a:t>.</a:t>
            </a:r>
          </a:p>
        </p:txBody>
      </p:sp>
    </p:spTree>
    <p:extLst>
      <p:ext uri="{BB962C8B-B14F-4D97-AF65-F5344CB8AC3E}">
        <p14:creationId xmlns:p14="http://schemas.microsoft.com/office/powerpoint/2010/main" val="22417132"/>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995423" y="1215342"/>
            <a:ext cx="10324618" cy="4401205"/>
          </a:xfrm>
          <a:prstGeom prst="rect">
            <a:avLst/>
          </a:prstGeom>
          <a:noFill/>
        </p:spPr>
        <p:txBody>
          <a:bodyPr wrap="square" rtlCol="0">
            <a:spAutoFit/>
          </a:bodyPr>
          <a:lstStyle/>
          <a:p>
            <a:r>
              <a:rPr lang="es-PE" sz="3200" dirty="0" smtClean="0">
                <a:solidFill>
                  <a:srgbClr val="FF0000"/>
                </a:solidFill>
              </a:rPr>
              <a:t>2.- CONCEPTOS DE REFERENCIA .-</a:t>
            </a:r>
          </a:p>
          <a:p>
            <a:endParaRPr lang="es-PE" sz="3200" dirty="0"/>
          </a:p>
          <a:p>
            <a:pPr marL="285750" indent="-285750">
              <a:buFontTx/>
              <a:buChar char="-"/>
            </a:pPr>
            <a:r>
              <a:rPr lang="es-PE" sz="3600" dirty="0" smtClean="0"/>
              <a:t>Certificado de incapacidad Temporal para el trabajo ( CITT). </a:t>
            </a:r>
          </a:p>
          <a:p>
            <a:pPr marL="285750" indent="-285750">
              <a:buFontTx/>
              <a:buChar char="-"/>
            </a:pPr>
            <a:r>
              <a:rPr lang="es-PE" sz="3600" dirty="0" smtClean="0"/>
              <a:t>Certificado Medico Particular ( CMP).</a:t>
            </a:r>
          </a:p>
          <a:p>
            <a:pPr marL="285750" indent="-285750">
              <a:buFontTx/>
              <a:buChar char="-"/>
            </a:pPr>
            <a:r>
              <a:rPr lang="es-PE" sz="3600" dirty="0" smtClean="0"/>
              <a:t>Canje de Certificado Medico Particular.</a:t>
            </a:r>
          </a:p>
          <a:p>
            <a:pPr marL="285750" indent="-285750">
              <a:buFontTx/>
              <a:buChar char="-"/>
            </a:pPr>
            <a:r>
              <a:rPr lang="es-PE" sz="3600" dirty="0" smtClean="0"/>
              <a:t>Periodo de Carencia ( Acreditación).</a:t>
            </a:r>
          </a:p>
          <a:p>
            <a:pPr marL="285750" indent="-285750">
              <a:buFontTx/>
              <a:buChar char="-"/>
            </a:pPr>
            <a:r>
              <a:rPr lang="es-PE" sz="3600" dirty="0" smtClean="0"/>
              <a:t>Periodo de Latencia o Cobertura de desempleo. </a:t>
            </a:r>
          </a:p>
        </p:txBody>
      </p:sp>
    </p:spTree>
    <p:extLst>
      <p:ext uri="{BB962C8B-B14F-4D97-AF65-F5344CB8AC3E}">
        <p14:creationId xmlns:p14="http://schemas.microsoft.com/office/powerpoint/2010/main" val="1117559646"/>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esultado de imagen para BIENESTAR SOCIAL"/>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42247" y="1585731"/>
            <a:ext cx="9487979" cy="4490977"/>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1"/>
          <p:cNvSpPr txBox="1"/>
          <p:nvPr/>
        </p:nvSpPr>
        <p:spPr>
          <a:xfrm>
            <a:off x="1053295" y="1319034"/>
            <a:ext cx="9907930" cy="4678204"/>
          </a:xfrm>
          <a:prstGeom prst="rect">
            <a:avLst/>
          </a:prstGeom>
          <a:noFill/>
        </p:spPr>
        <p:txBody>
          <a:bodyPr wrap="square" rtlCol="0">
            <a:spAutoFit/>
          </a:bodyPr>
          <a:lstStyle/>
          <a:p>
            <a:r>
              <a:rPr lang="es-PE" sz="2800" dirty="0" smtClean="0">
                <a:solidFill>
                  <a:srgbClr val="FF0000"/>
                </a:solidFill>
              </a:rPr>
              <a:t>3.- LICENCIAS CON GOCE DE REMUNERACIONES .-</a:t>
            </a:r>
          </a:p>
          <a:p>
            <a:endParaRPr lang="es-PE" sz="2800" dirty="0"/>
          </a:p>
          <a:p>
            <a:endParaRPr lang="es-PE" sz="3200" dirty="0" smtClean="0"/>
          </a:p>
          <a:p>
            <a:pPr marL="285750" indent="-285750">
              <a:buFontTx/>
              <a:buChar char="-"/>
            </a:pPr>
            <a:r>
              <a:rPr lang="es-PE" sz="3200" dirty="0" smtClean="0"/>
              <a:t>Licencia por Enfermedad.</a:t>
            </a:r>
          </a:p>
          <a:p>
            <a:pPr marL="285750" indent="-285750">
              <a:buFontTx/>
              <a:buChar char="-"/>
            </a:pPr>
            <a:r>
              <a:rPr lang="es-PE" sz="3200" dirty="0" smtClean="0"/>
              <a:t>Licencia por Maternidad y/o Gravidez.</a:t>
            </a:r>
          </a:p>
          <a:p>
            <a:pPr marL="285750" indent="-285750">
              <a:buFontTx/>
              <a:buChar char="-"/>
            </a:pPr>
            <a:r>
              <a:rPr lang="es-PE" sz="3200" dirty="0" smtClean="0"/>
              <a:t>Licencia por Paternidad </a:t>
            </a:r>
          </a:p>
          <a:p>
            <a:pPr marL="285750" indent="-285750">
              <a:buFontTx/>
              <a:buChar char="-"/>
            </a:pPr>
            <a:r>
              <a:rPr lang="es-PE" sz="3200" dirty="0" smtClean="0"/>
              <a:t>Licencia Por Enfermedad de Familiar Directo Ley N° 30012 </a:t>
            </a:r>
          </a:p>
          <a:p>
            <a:pPr marL="285750" indent="-285750">
              <a:buFontTx/>
              <a:buChar char="-"/>
            </a:pPr>
            <a:r>
              <a:rPr lang="es-PE" sz="3200" dirty="0" smtClean="0"/>
              <a:t>Referencias y Hospitalización. </a:t>
            </a:r>
          </a:p>
          <a:p>
            <a:pPr marL="285750" indent="-285750">
              <a:buFontTx/>
              <a:buChar char="-"/>
            </a:pPr>
            <a:endParaRPr lang="es-PE" dirty="0" smtClean="0"/>
          </a:p>
        </p:txBody>
      </p:sp>
    </p:spTree>
    <p:extLst>
      <p:ext uri="{BB962C8B-B14F-4D97-AF65-F5344CB8AC3E}">
        <p14:creationId xmlns:p14="http://schemas.microsoft.com/office/powerpoint/2010/main" val="40171142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497710" y="937550"/>
            <a:ext cx="11227444" cy="5447645"/>
          </a:xfrm>
          <a:prstGeom prst="rect">
            <a:avLst/>
          </a:prstGeom>
          <a:noFill/>
        </p:spPr>
        <p:txBody>
          <a:bodyPr wrap="square" rtlCol="0">
            <a:spAutoFit/>
          </a:bodyPr>
          <a:lstStyle/>
          <a:p>
            <a:r>
              <a:rPr lang="es-PE" sz="2400" dirty="0" smtClean="0">
                <a:solidFill>
                  <a:srgbClr val="FF0000"/>
                </a:solidFill>
              </a:rPr>
              <a:t>4.- SUBSIDIO POR SALUD  Y MATERNIDAD .- </a:t>
            </a:r>
          </a:p>
          <a:p>
            <a:endParaRPr lang="es-PE" sz="2400" dirty="0"/>
          </a:p>
          <a:p>
            <a:endParaRPr lang="es-PE" sz="2400" dirty="0" smtClean="0"/>
          </a:p>
          <a:p>
            <a:pPr marL="285750" indent="-285750">
              <a:buFontTx/>
              <a:buChar char="-"/>
            </a:pPr>
            <a:r>
              <a:rPr lang="es-PE" sz="2400" dirty="0" smtClean="0">
                <a:solidFill>
                  <a:srgbClr val="FF0000"/>
                </a:solidFill>
              </a:rPr>
              <a:t>Subsidio por Salud : </a:t>
            </a:r>
          </a:p>
          <a:p>
            <a:pPr marL="2114550" lvl="4" indent="-285750">
              <a:buFontTx/>
              <a:buChar char="-"/>
            </a:pPr>
            <a:r>
              <a:rPr lang="es-PE" sz="2400" dirty="0" smtClean="0"/>
              <a:t>Empleador	 : Cubre los primeros veinte (20) días del año. </a:t>
            </a:r>
          </a:p>
          <a:p>
            <a:pPr marL="2114550" lvl="4" indent="-285750">
              <a:buFontTx/>
              <a:buChar char="-"/>
            </a:pPr>
            <a:r>
              <a:rPr lang="es-PE" sz="2400" dirty="0" smtClean="0"/>
              <a:t>Essalud	 : Cubre a partir del día 21 hasta acumular el total de licencias.</a:t>
            </a:r>
          </a:p>
          <a:p>
            <a:pPr marL="2114550" lvl="4" indent="-285750">
              <a:buFontTx/>
              <a:buChar char="-"/>
            </a:pPr>
            <a:endParaRPr lang="es-PE" sz="2400" dirty="0" smtClean="0"/>
          </a:p>
          <a:p>
            <a:pPr marL="285750" lvl="4" indent="-285750">
              <a:buFontTx/>
              <a:buChar char="-"/>
            </a:pPr>
            <a:r>
              <a:rPr lang="es-PE" sz="2400" dirty="0" smtClean="0">
                <a:solidFill>
                  <a:srgbClr val="FF0000"/>
                </a:solidFill>
              </a:rPr>
              <a:t>Subsidio por Maternidad :</a:t>
            </a:r>
          </a:p>
          <a:p>
            <a:pPr marL="0" lvl="4"/>
            <a:r>
              <a:rPr lang="es-PE" sz="2400" dirty="0" smtClean="0"/>
              <a:t>		-  Essalud Cubre a la totalidad los 98 días de licencia por Maternidad .</a:t>
            </a:r>
          </a:p>
          <a:p>
            <a:pPr marL="0" lvl="4"/>
            <a:r>
              <a:rPr lang="es-PE" sz="2400" dirty="0"/>
              <a:t>	</a:t>
            </a:r>
            <a:r>
              <a:rPr lang="es-PE" sz="2400" dirty="0" smtClean="0"/>
              <a:t>	-  Existe la maternidad Pre y Post natal  y la maternidad Acumulada.</a:t>
            </a:r>
          </a:p>
          <a:p>
            <a:pPr marL="0" lvl="4"/>
            <a:r>
              <a:rPr lang="es-PE" sz="2400" dirty="0"/>
              <a:t>	</a:t>
            </a:r>
            <a:r>
              <a:rPr lang="es-PE" sz="2400" dirty="0" smtClean="0"/>
              <a:t>	-  Después de un periodo vacacional no se puede solicitar maternidad 			acumulada. </a:t>
            </a:r>
          </a:p>
          <a:p>
            <a:pPr lvl="4"/>
            <a:r>
              <a:rPr lang="es-PE" dirty="0" smtClean="0"/>
              <a:t>	 </a:t>
            </a:r>
          </a:p>
          <a:p>
            <a:r>
              <a:rPr lang="es-PE" dirty="0" smtClean="0"/>
              <a:t> </a:t>
            </a:r>
            <a:endParaRPr lang="es-PE" dirty="0"/>
          </a:p>
        </p:txBody>
      </p:sp>
    </p:spTree>
    <p:extLst>
      <p:ext uri="{BB962C8B-B14F-4D97-AF65-F5344CB8AC3E}">
        <p14:creationId xmlns:p14="http://schemas.microsoft.com/office/powerpoint/2010/main" val="462515198"/>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141316" y="969884"/>
            <a:ext cx="6968181" cy="497727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 name="Rectángulo 1"/>
          <p:cNvSpPr/>
          <p:nvPr/>
        </p:nvSpPr>
        <p:spPr>
          <a:xfrm rot="20852521">
            <a:off x="3055716" y="2527496"/>
            <a:ext cx="5410124" cy="1862048"/>
          </a:xfrm>
          <a:prstGeom prst="rect">
            <a:avLst/>
          </a:prstGeom>
          <a:noFill/>
        </p:spPr>
        <p:txBody>
          <a:bodyPr wrap="square" lIns="91440" tIns="45720" rIns="91440" bIns="45720">
            <a:spAutoFit/>
          </a:bodyPr>
          <a:lstStyle/>
          <a:p>
            <a:pPr algn="ctr"/>
            <a:r>
              <a:rPr lang="es-ES" sz="11500" dirty="0" smtClean="0">
                <a:ln w="0"/>
                <a:effectLst>
                  <a:outerShdw blurRad="38100" dist="19050" dir="2700000" algn="tl" rotWithShape="0">
                    <a:schemeClr val="dk1">
                      <a:alpha val="40000"/>
                    </a:schemeClr>
                  </a:outerShdw>
                </a:effectLst>
              </a:rPr>
              <a:t>GRACIAS</a:t>
            </a:r>
            <a:endParaRPr lang="es-ES" sz="115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80220989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5759</TotalTime>
  <Words>187</Words>
  <Application>Microsoft Office PowerPoint</Application>
  <PresentationFormat>Personalizado</PresentationFormat>
  <Paragraphs>38</Paragraphs>
  <Slides>7</Slides>
  <Notes>2</Notes>
  <HiddenSlides>0</HiddenSlides>
  <MMClips>0</MMClips>
  <ScaleCrop>false</ScaleCrop>
  <HeadingPairs>
    <vt:vector size="4" baseType="variant">
      <vt:variant>
        <vt:lpstr>Tema</vt:lpstr>
      </vt:variant>
      <vt:variant>
        <vt:i4>1</vt:i4>
      </vt:variant>
      <vt:variant>
        <vt:lpstr>Títulos de diapositiva</vt:lpstr>
      </vt:variant>
      <vt:variant>
        <vt:i4>7</vt:i4>
      </vt:variant>
    </vt:vector>
  </HeadingPairs>
  <TitlesOfParts>
    <vt:vector size="8"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DESTAQUE DOCENTES</dc:title>
  <dc:creator>JOHN MARTIN SANTA GADEA GUERRERO</dc:creator>
  <cp:lastModifiedBy>MED1</cp:lastModifiedBy>
  <cp:revision>316</cp:revision>
  <dcterms:created xsi:type="dcterms:W3CDTF">2016-04-21T20:53:32Z</dcterms:created>
  <dcterms:modified xsi:type="dcterms:W3CDTF">2018-02-26T16:56:35Z</dcterms:modified>
</cp:coreProperties>
</file>