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83" r:id="rId3"/>
    <p:sldId id="285" r:id="rId4"/>
    <p:sldId id="286" r:id="rId5"/>
    <p:sldId id="284" r:id="rId6"/>
    <p:sldId id="287" r:id="rId7"/>
    <p:sldId id="282" r:id="rId8"/>
    <p:sldId id="258" r:id="rId9"/>
    <p:sldId id="264" r:id="rId10"/>
    <p:sldId id="265" r:id="rId11"/>
    <p:sldId id="266" r:id="rId12"/>
    <p:sldId id="267" r:id="rId13"/>
    <p:sldId id="270" r:id="rId14"/>
    <p:sldId id="271" r:id="rId15"/>
    <p:sldId id="272" r:id="rId16"/>
    <p:sldId id="273" r:id="rId17"/>
    <p:sldId id="274" r:id="rId18"/>
    <p:sldId id="275" r:id="rId19"/>
    <p:sldId id="276" r:id="rId20"/>
    <p:sldId id="277" r:id="rId21"/>
  </p:sldIdLst>
  <p:sldSz cx="12192000" cy="6858000"/>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0" d="100"/>
          <a:sy n="60" d="100"/>
        </p:scale>
        <p:origin x="30" y="14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1143000" y="3124200"/>
            <a:ext cx="9750552" cy="3343656"/>
          </a:xfrm>
          <a:prstGeom prst="rect">
            <a:avLst/>
          </a:prstGeom>
        </p:spPr>
        <p:txBody>
          <a:bodyPr lIns="0" tIns="0" rIns="0" bIns="0">
            <a:normAutofit fontScale="97500"/>
          </a:bodyPr>
          <a:lstStyle/>
          <a:p>
            <a:pPr indent="0" algn="ctr">
              <a:lnSpc>
                <a:spcPts val="2790"/>
              </a:lnSpc>
              <a:spcAft>
                <a:spcPts val="1330"/>
              </a:spcAft>
            </a:pPr>
            <a:r>
              <a:rPr lang="en-US" sz="2500" b="1" i="1" dirty="0" smtClean="0">
                <a:solidFill>
                  <a:srgbClr val="C00000"/>
                </a:solidFill>
                <a:latin typeface="Arial"/>
              </a:rPr>
              <a:t>LICENCIAS SIN GOCE DE REMUNERACIONES</a:t>
            </a:r>
            <a:endParaRPr lang="en-US" sz="2500" b="1" i="1" dirty="0">
              <a:solidFill>
                <a:srgbClr val="C00000"/>
              </a:solidFill>
              <a:latin typeface="Aria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1161288" y="1280160"/>
            <a:ext cx="9665208" cy="5056632"/>
          </a:xfrm>
          <a:prstGeom prst="rect">
            <a:avLst/>
          </a:prstGeom>
        </p:spPr>
        <p:txBody>
          <a:bodyPr lIns="0" tIns="0" rIns="0" bIns="0">
            <a:normAutofit fontScale="97500"/>
          </a:bodyPr>
          <a:lstStyle/>
          <a:p>
            <a:pPr indent="0" algn="just">
              <a:lnSpc>
                <a:spcPts val="2880"/>
              </a:lnSpc>
              <a:spcAft>
                <a:spcPts val="1960"/>
              </a:spcAft>
            </a:pPr>
            <a:r>
              <a:rPr lang="en-US" sz="2000" b="1" dirty="0">
                <a:latin typeface="Arial"/>
              </a:rPr>
              <a:t>R.- La Ley N° 29944, Ley de </a:t>
            </a:r>
            <a:r>
              <a:rPr lang="en-US" sz="2000" b="1" dirty="0" err="1">
                <a:latin typeface="Arial"/>
              </a:rPr>
              <a:t>Reforma</a:t>
            </a:r>
            <a:r>
              <a:rPr lang="en-US" sz="2000" b="1" dirty="0">
                <a:latin typeface="Arial"/>
              </a:rPr>
              <a:t> Magisterial y </a:t>
            </a:r>
            <a:r>
              <a:rPr lang="en-US" sz="2000" b="1" dirty="0" err="1">
                <a:latin typeface="Arial"/>
              </a:rPr>
              <a:t>su</a:t>
            </a:r>
            <a:r>
              <a:rPr lang="en-US" sz="2000" b="1" dirty="0">
                <a:latin typeface="Arial"/>
              </a:rPr>
              <a:t> </a:t>
            </a:r>
            <a:r>
              <a:rPr lang="en-US" sz="2000" b="1" dirty="0" err="1">
                <a:latin typeface="Arial"/>
              </a:rPr>
              <a:t>Reglamento</a:t>
            </a:r>
            <a:r>
              <a:rPr lang="en-US" sz="2000" b="1" dirty="0">
                <a:latin typeface="Arial"/>
              </a:rPr>
              <a:t>, </a:t>
            </a:r>
            <a:r>
              <a:rPr lang="en-US" sz="2000" b="1" dirty="0" err="1">
                <a:latin typeface="Arial"/>
              </a:rPr>
              <a:t>aprobado</a:t>
            </a:r>
            <a:r>
              <a:rPr dirty="0"/>
              <a:t/>
            </a:r>
            <a:br>
              <a:rPr dirty="0"/>
            </a:br>
            <a:r>
              <a:rPr lang="en-US" sz="2000" b="1" dirty="0" err="1">
                <a:latin typeface="Arial"/>
              </a:rPr>
              <a:t>por</a:t>
            </a:r>
            <a:r>
              <a:rPr lang="en-US" sz="2000" b="1" dirty="0">
                <a:latin typeface="Arial"/>
              </a:rPr>
              <a:t> D. S. N° 004-2013-ED y </a:t>
            </a:r>
            <a:r>
              <a:rPr lang="en-US" sz="2000" b="1" dirty="0" err="1">
                <a:latin typeface="Arial"/>
              </a:rPr>
              <a:t>sus</a:t>
            </a:r>
            <a:r>
              <a:rPr lang="en-US" sz="2000" b="1" dirty="0">
                <a:latin typeface="Arial"/>
              </a:rPr>
              <a:t> </a:t>
            </a:r>
            <a:r>
              <a:rPr lang="en-US" sz="2000" b="1" dirty="0" err="1">
                <a:latin typeface="Arial"/>
              </a:rPr>
              <a:t>modificatorias</a:t>
            </a:r>
            <a:r>
              <a:rPr lang="en-US" sz="2000" b="1" dirty="0">
                <a:latin typeface="Arial"/>
              </a:rPr>
              <a:t> no </a:t>
            </a:r>
            <a:r>
              <a:rPr lang="en-US" sz="2000" b="1" dirty="0" err="1">
                <a:latin typeface="Arial"/>
              </a:rPr>
              <a:t>contempla</a:t>
            </a:r>
            <a:r>
              <a:rPr lang="en-US" sz="2000" b="1" dirty="0">
                <a:latin typeface="Arial"/>
              </a:rPr>
              <a:t> el </a:t>
            </a:r>
            <a:r>
              <a:rPr lang="en-US" sz="2000" b="1" dirty="0" err="1">
                <a:latin typeface="Arial"/>
              </a:rPr>
              <a:t>permiso</a:t>
            </a:r>
            <a:r>
              <a:rPr lang="en-US" sz="2000" b="1" dirty="0">
                <a:latin typeface="Arial"/>
              </a:rPr>
              <a:t> </a:t>
            </a:r>
            <a:r>
              <a:rPr lang="en-US" sz="2000" b="1" dirty="0" err="1">
                <a:latin typeface="Arial"/>
              </a:rPr>
              <a:t>por</a:t>
            </a:r>
            <a:r>
              <a:rPr dirty="0"/>
              <a:t/>
            </a:r>
            <a:br>
              <a:rPr dirty="0"/>
            </a:br>
            <a:r>
              <a:rPr lang="en-US" sz="2000" b="1" dirty="0" err="1">
                <a:latin typeface="Arial"/>
              </a:rPr>
              <a:t>tres</a:t>
            </a:r>
            <a:r>
              <a:rPr lang="en-US" sz="2000" b="1" dirty="0">
                <a:latin typeface="Arial"/>
              </a:rPr>
              <a:t> (3) </a:t>
            </a:r>
            <a:r>
              <a:rPr lang="en-US" sz="2000" b="1" dirty="0" err="1">
                <a:latin typeface="Arial"/>
              </a:rPr>
              <a:t>dias</a:t>
            </a:r>
            <a:r>
              <a:rPr lang="en-US" sz="2000" b="1" dirty="0">
                <a:latin typeface="Arial"/>
              </a:rPr>
              <a:t> con </a:t>
            </a:r>
            <a:r>
              <a:rPr lang="en-US" sz="2000" b="1" dirty="0" err="1">
                <a:latin typeface="Arial"/>
              </a:rPr>
              <a:t>goce</a:t>
            </a:r>
            <a:r>
              <a:rPr lang="en-US" sz="2000" b="1" dirty="0">
                <a:latin typeface="Arial"/>
              </a:rPr>
              <a:t> de </a:t>
            </a:r>
            <a:r>
              <a:rPr lang="en-US" sz="2000" b="1" dirty="0" err="1">
                <a:latin typeface="Arial"/>
              </a:rPr>
              <a:t>remuneraciones</a:t>
            </a:r>
            <a:r>
              <a:rPr lang="en-US" sz="2000" b="1" dirty="0">
                <a:latin typeface="Arial"/>
              </a:rPr>
              <a:t> </a:t>
            </a:r>
            <a:r>
              <a:rPr lang="en-US" sz="2000" b="1" dirty="0" err="1">
                <a:latin typeface="Arial"/>
              </a:rPr>
              <a:t>por</a:t>
            </a:r>
            <a:r>
              <a:rPr lang="en-US" sz="2000" b="1" dirty="0">
                <a:latin typeface="Arial"/>
              </a:rPr>
              <a:t> </a:t>
            </a:r>
            <a:r>
              <a:rPr lang="en-US" sz="2000" b="1" dirty="0" err="1">
                <a:latin typeface="Arial"/>
              </a:rPr>
              <a:t>motivos</a:t>
            </a:r>
            <a:r>
              <a:rPr lang="en-US" sz="2000" b="1" dirty="0">
                <a:latin typeface="Arial"/>
              </a:rPr>
              <a:t> </a:t>
            </a:r>
            <a:r>
              <a:rPr lang="en-US" sz="2000" b="1" dirty="0" err="1">
                <a:latin typeface="Arial"/>
              </a:rPr>
              <a:t>personales</a:t>
            </a:r>
            <a:r>
              <a:rPr lang="en-US" sz="2000" b="1" dirty="0">
                <a:latin typeface="Arial"/>
              </a:rPr>
              <a:t>, </a:t>
            </a:r>
            <a:r>
              <a:rPr lang="en-US" sz="2000" b="1" dirty="0" err="1">
                <a:latin typeface="Arial"/>
              </a:rPr>
              <a:t>razon</a:t>
            </a:r>
            <a:r>
              <a:rPr lang="en-US" sz="2000" b="1" dirty="0">
                <a:latin typeface="Arial"/>
              </a:rPr>
              <a:t> </a:t>
            </a:r>
            <a:r>
              <a:rPr lang="en-US" sz="2000" b="1" dirty="0" err="1">
                <a:latin typeface="Arial"/>
              </a:rPr>
              <a:t>por</a:t>
            </a:r>
            <a:r>
              <a:rPr lang="en-US" sz="2000" b="1" dirty="0">
                <a:latin typeface="Arial"/>
              </a:rPr>
              <a:t> la</a:t>
            </a:r>
            <a:r>
              <a:rPr dirty="0"/>
              <a:t/>
            </a:r>
            <a:br>
              <a:rPr dirty="0"/>
            </a:br>
            <a:r>
              <a:rPr lang="en-US" sz="2000" b="1" dirty="0" err="1">
                <a:latin typeface="Arial"/>
              </a:rPr>
              <a:t>cual</a:t>
            </a:r>
            <a:r>
              <a:rPr lang="en-US" sz="2000" b="1" dirty="0">
                <a:latin typeface="Arial"/>
              </a:rPr>
              <a:t> el numeral 3° de </a:t>
            </a:r>
            <a:r>
              <a:rPr lang="en-US" sz="2000" b="1" dirty="0" err="1">
                <a:latin typeface="Arial"/>
              </a:rPr>
              <a:t>Disposiciones</a:t>
            </a:r>
            <a:r>
              <a:rPr lang="en-US" sz="2000" b="1" dirty="0">
                <a:latin typeface="Arial"/>
              </a:rPr>
              <a:t> </a:t>
            </a:r>
            <a:r>
              <a:rPr lang="en-US" sz="2000" b="1" dirty="0" err="1">
                <a:latin typeface="Arial"/>
              </a:rPr>
              <a:t>Complementarias</a:t>
            </a:r>
            <a:r>
              <a:rPr lang="en-US" sz="2000" b="1" dirty="0">
                <a:latin typeface="Arial"/>
              </a:rPr>
              <a:t> de la R. M. N° 571-94-</a:t>
            </a:r>
            <a:r>
              <a:rPr dirty="0"/>
              <a:t/>
            </a:r>
            <a:br>
              <a:rPr dirty="0"/>
            </a:br>
            <a:r>
              <a:rPr lang="en-US" sz="2000" b="1" dirty="0">
                <a:latin typeface="Arial"/>
              </a:rPr>
              <a:t>ED, a </a:t>
            </a:r>
            <a:r>
              <a:rPr lang="en-US" sz="2000" b="1" dirty="0" err="1">
                <a:latin typeface="Arial"/>
              </a:rPr>
              <a:t>partir</a:t>
            </a:r>
            <a:r>
              <a:rPr lang="en-US" sz="2000" b="1" dirty="0">
                <a:latin typeface="Arial"/>
              </a:rPr>
              <a:t> del 04 de mayo de 2013 </a:t>
            </a:r>
            <a:r>
              <a:rPr lang="en-US" sz="2000" b="1" dirty="0" err="1">
                <a:latin typeface="Arial"/>
              </a:rPr>
              <a:t>fecha</a:t>
            </a:r>
            <a:r>
              <a:rPr lang="en-US" sz="2000" b="1" dirty="0">
                <a:latin typeface="Arial"/>
              </a:rPr>
              <a:t> de </a:t>
            </a:r>
            <a:r>
              <a:rPr lang="en-US" sz="2000" b="1" dirty="0" err="1">
                <a:latin typeface="Arial"/>
              </a:rPr>
              <a:t>vigencia</a:t>
            </a:r>
            <a:r>
              <a:rPr lang="en-US" sz="2000" b="1" dirty="0">
                <a:latin typeface="Arial"/>
              </a:rPr>
              <a:t> del D. S. 004-2013-ED,</a:t>
            </a:r>
            <a:r>
              <a:rPr dirty="0"/>
              <a:t/>
            </a:r>
            <a:br>
              <a:rPr dirty="0"/>
            </a:br>
            <a:r>
              <a:rPr lang="en-US" sz="2000" b="1" dirty="0" err="1">
                <a:latin typeface="Arial"/>
              </a:rPr>
              <a:t>ya</a:t>
            </a:r>
            <a:r>
              <a:rPr lang="en-US" sz="2000" b="1" dirty="0">
                <a:latin typeface="Arial"/>
              </a:rPr>
              <a:t> no </a:t>
            </a:r>
            <a:r>
              <a:rPr lang="en-US" sz="2000" b="1" dirty="0" err="1">
                <a:latin typeface="Arial"/>
              </a:rPr>
              <a:t>es</a:t>
            </a:r>
            <a:r>
              <a:rPr lang="en-US" sz="2000" b="1" dirty="0">
                <a:latin typeface="Arial"/>
              </a:rPr>
              <a:t> de </a:t>
            </a:r>
            <a:r>
              <a:rPr lang="en-US" sz="2000" b="1" dirty="0" err="1">
                <a:latin typeface="Arial"/>
              </a:rPr>
              <a:t>aplicacion</a:t>
            </a:r>
            <a:r>
              <a:rPr lang="en-US" sz="2000" b="1" dirty="0">
                <a:latin typeface="Arial"/>
              </a:rPr>
              <a:t> al personal </a:t>
            </a:r>
            <a:r>
              <a:rPr lang="en-US" sz="2000" b="1" dirty="0" err="1">
                <a:latin typeface="Arial"/>
              </a:rPr>
              <a:t>docente</a:t>
            </a:r>
            <a:r>
              <a:rPr lang="en-US" sz="2000" b="1" dirty="0">
                <a:latin typeface="Arial"/>
              </a:rPr>
              <a:t> </a:t>
            </a:r>
            <a:r>
              <a:rPr lang="en-US" sz="2000" b="1" dirty="0" err="1">
                <a:latin typeface="Arial"/>
              </a:rPr>
              <a:t>comprendido</a:t>
            </a:r>
            <a:r>
              <a:rPr lang="en-US" sz="2000" b="1" dirty="0">
                <a:latin typeface="Arial"/>
              </a:rPr>
              <a:t> en la Ley de </a:t>
            </a:r>
            <a:r>
              <a:rPr lang="en-US" sz="2000" b="1" dirty="0" err="1">
                <a:latin typeface="Arial"/>
              </a:rPr>
              <a:t>Reforma</a:t>
            </a:r>
            <a:r>
              <a:rPr dirty="0"/>
              <a:t/>
            </a:r>
            <a:br>
              <a:rPr dirty="0"/>
            </a:br>
            <a:r>
              <a:rPr lang="en-US" sz="2000" b="1" dirty="0">
                <a:latin typeface="Arial"/>
              </a:rPr>
              <a:t>Magisterial; </a:t>
            </a:r>
            <a:r>
              <a:rPr lang="en-US" sz="2000" b="1" dirty="0" err="1" smtClean="0">
                <a:latin typeface="Arial"/>
              </a:rPr>
              <a:t>asi</a:t>
            </a:r>
            <a:r>
              <a:rPr lang="en-US" sz="2000" b="1" dirty="0" smtClean="0">
                <a:latin typeface="Arial"/>
              </a:rPr>
              <a:t> </a:t>
            </a:r>
            <a:r>
              <a:rPr lang="en-US" sz="2000" b="1" dirty="0" err="1">
                <a:latin typeface="Arial"/>
              </a:rPr>
              <a:t>mismo</a:t>
            </a:r>
            <a:r>
              <a:rPr lang="en-US" sz="2000" b="1" dirty="0">
                <a:latin typeface="Arial"/>
              </a:rPr>
              <a:t>, </a:t>
            </a:r>
            <a:r>
              <a:rPr lang="en-US" sz="2000" b="1" dirty="0" err="1">
                <a:latin typeface="Arial"/>
              </a:rPr>
              <a:t>tampoco</a:t>
            </a:r>
            <a:r>
              <a:rPr lang="en-US" sz="2000" b="1" dirty="0">
                <a:latin typeface="Arial"/>
              </a:rPr>
              <a:t> </a:t>
            </a:r>
            <a:r>
              <a:rPr lang="en-US" sz="2000" b="1" dirty="0" err="1">
                <a:latin typeface="Arial"/>
              </a:rPr>
              <a:t>es</a:t>
            </a:r>
            <a:r>
              <a:rPr lang="en-US" sz="2000" b="1" dirty="0">
                <a:latin typeface="Arial"/>
              </a:rPr>
              <a:t> de </a:t>
            </a:r>
            <a:r>
              <a:rPr lang="en-US" sz="2000" b="1" dirty="0" err="1">
                <a:latin typeface="Arial"/>
              </a:rPr>
              <a:t>aplicacion</a:t>
            </a:r>
            <a:r>
              <a:rPr lang="en-US" sz="2000" b="1" dirty="0">
                <a:latin typeface="Arial"/>
              </a:rPr>
              <a:t> al personal </a:t>
            </a:r>
            <a:r>
              <a:rPr lang="en-US" sz="2000" b="1" dirty="0" err="1">
                <a:latin typeface="Arial"/>
              </a:rPr>
              <a:t>Auxiliar</a:t>
            </a:r>
            <a:r>
              <a:rPr lang="en-US" sz="2000" b="1" dirty="0">
                <a:latin typeface="Arial"/>
              </a:rPr>
              <a:t> de</a:t>
            </a:r>
            <a:r>
              <a:rPr dirty="0"/>
              <a:t/>
            </a:r>
            <a:br>
              <a:rPr dirty="0"/>
            </a:br>
            <a:r>
              <a:rPr lang="en-US" sz="2000" b="1" dirty="0" err="1">
                <a:latin typeface="Arial"/>
              </a:rPr>
              <a:t>Educacion</a:t>
            </a:r>
            <a:r>
              <a:rPr lang="en-US" sz="2000" b="1" dirty="0">
                <a:latin typeface="Arial"/>
              </a:rPr>
              <a:t>, </a:t>
            </a:r>
            <a:r>
              <a:rPr lang="en-US" sz="2000" b="1" dirty="0" err="1">
                <a:latin typeface="Arial"/>
              </a:rPr>
              <a:t>desde</a:t>
            </a:r>
            <a:r>
              <a:rPr lang="en-US" sz="2000" b="1" dirty="0">
                <a:latin typeface="Arial"/>
              </a:rPr>
              <a:t> el 01 de mayo de 2016, </a:t>
            </a:r>
            <a:r>
              <a:rPr lang="en-US" sz="2000" b="1" dirty="0" err="1">
                <a:latin typeface="Arial"/>
              </a:rPr>
              <a:t>fecha</a:t>
            </a:r>
            <a:r>
              <a:rPr lang="en-US" sz="2000" b="1" dirty="0">
                <a:latin typeface="Arial"/>
              </a:rPr>
              <a:t> de </a:t>
            </a:r>
            <a:r>
              <a:rPr lang="en-US" sz="2000" b="1" dirty="0" err="1">
                <a:latin typeface="Arial"/>
              </a:rPr>
              <a:t>vigencia</a:t>
            </a:r>
            <a:r>
              <a:rPr lang="en-US" sz="2000" b="1" dirty="0">
                <a:latin typeface="Arial"/>
              </a:rPr>
              <a:t> de la R. V. M. N°</a:t>
            </a:r>
            <a:r>
              <a:rPr dirty="0"/>
              <a:t/>
            </a:r>
            <a:br>
              <a:rPr dirty="0"/>
            </a:br>
            <a:r>
              <a:rPr lang="en-US" sz="2000" b="1" dirty="0">
                <a:latin typeface="Arial"/>
              </a:rPr>
              <a:t>052-2016-MINEDU, </a:t>
            </a:r>
            <a:r>
              <a:rPr lang="en-US" sz="2000" b="1" dirty="0" err="1">
                <a:latin typeface="Arial"/>
              </a:rPr>
              <a:t>Normas</a:t>
            </a:r>
            <a:r>
              <a:rPr lang="en-US" sz="2000" b="1" dirty="0">
                <a:latin typeface="Arial"/>
              </a:rPr>
              <a:t> </a:t>
            </a:r>
            <a:r>
              <a:rPr lang="en-US" sz="2000" b="1" dirty="0" err="1">
                <a:latin typeface="Arial"/>
              </a:rPr>
              <a:t>que</a:t>
            </a:r>
            <a:r>
              <a:rPr lang="en-US" sz="2000" b="1" dirty="0">
                <a:latin typeface="Arial"/>
              </a:rPr>
              <a:t> </a:t>
            </a:r>
            <a:r>
              <a:rPr lang="en-US" sz="2000" b="1" dirty="0" err="1">
                <a:latin typeface="Arial"/>
              </a:rPr>
              <a:t>regulan</a:t>
            </a:r>
            <a:r>
              <a:rPr lang="en-US" sz="2000" b="1" dirty="0">
                <a:latin typeface="Arial"/>
              </a:rPr>
              <a:t> </a:t>
            </a:r>
            <a:r>
              <a:rPr lang="en-US" sz="2000" b="1" dirty="0" err="1">
                <a:latin typeface="Arial"/>
              </a:rPr>
              <a:t>situaciones</a:t>
            </a:r>
            <a:r>
              <a:rPr lang="en-US" sz="2000" b="1" dirty="0">
                <a:latin typeface="Arial"/>
              </a:rPr>
              <a:t> </a:t>
            </a:r>
            <a:r>
              <a:rPr lang="en-US" sz="2000" b="1" dirty="0" err="1">
                <a:latin typeface="Arial"/>
              </a:rPr>
              <a:t>administrativas</a:t>
            </a:r>
            <a:r>
              <a:rPr lang="en-US" sz="2000" b="1" dirty="0">
                <a:latin typeface="Arial"/>
              </a:rPr>
              <a:t> del</a:t>
            </a:r>
            <a:r>
              <a:rPr dirty="0"/>
              <a:t/>
            </a:r>
            <a:br>
              <a:rPr dirty="0"/>
            </a:br>
            <a:r>
              <a:rPr lang="en-US" sz="2000" b="1" dirty="0" err="1">
                <a:latin typeface="Arial"/>
              </a:rPr>
              <a:t>Auxiliar</a:t>
            </a:r>
            <a:r>
              <a:rPr lang="en-US" sz="2000" b="1" dirty="0">
                <a:latin typeface="Arial"/>
              </a:rPr>
              <a:t> de </a:t>
            </a:r>
            <a:r>
              <a:rPr lang="en-US" sz="2000" b="1" dirty="0" err="1">
                <a:latin typeface="Arial"/>
              </a:rPr>
              <a:t>Educacion</a:t>
            </a:r>
            <a:r>
              <a:rPr lang="en-US" sz="2000" b="1" dirty="0">
                <a:latin typeface="Arial"/>
              </a:rPr>
              <a:t>.</a:t>
            </a:r>
          </a:p>
          <a:p>
            <a:pPr indent="0" algn="just">
              <a:lnSpc>
                <a:spcPts val="2880"/>
              </a:lnSpc>
            </a:pPr>
            <a:r>
              <a:rPr lang="en-US" sz="2000" b="1" dirty="0">
                <a:latin typeface="Arial"/>
              </a:rPr>
              <a:t>En </a:t>
            </a:r>
            <a:r>
              <a:rPr lang="en-US" sz="2000" b="1" dirty="0" err="1">
                <a:latin typeface="Arial"/>
              </a:rPr>
              <a:t>tal</a:t>
            </a:r>
            <a:r>
              <a:rPr lang="en-US" sz="2000" b="1" dirty="0">
                <a:latin typeface="Arial"/>
              </a:rPr>
              <a:t> </a:t>
            </a:r>
            <a:r>
              <a:rPr lang="en-US" sz="2000" b="1" dirty="0" err="1">
                <a:latin typeface="Arial"/>
              </a:rPr>
              <a:t>sentido</a:t>
            </a:r>
            <a:r>
              <a:rPr lang="en-US" sz="2000" b="1" dirty="0">
                <a:latin typeface="Arial"/>
              </a:rPr>
              <a:t> el </a:t>
            </a:r>
            <a:r>
              <a:rPr lang="en-US" sz="2000" b="1" dirty="0" err="1">
                <a:latin typeface="Arial"/>
              </a:rPr>
              <a:t>Oficio</a:t>
            </a:r>
            <a:r>
              <a:rPr lang="en-US" sz="2000" b="1" dirty="0">
                <a:latin typeface="Arial"/>
              </a:rPr>
              <a:t> Multiple N° 078-2013-MINEDU/SG-OGA-UPER, de</a:t>
            </a:r>
            <a:r>
              <a:rPr dirty="0"/>
              <a:t/>
            </a:r>
            <a:br>
              <a:rPr dirty="0"/>
            </a:br>
            <a:r>
              <a:rPr lang="en-US" sz="2000" b="1" dirty="0" err="1">
                <a:latin typeface="Arial"/>
              </a:rPr>
              <a:t>fecha</a:t>
            </a:r>
            <a:r>
              <a:rPr lang="en-US" sz="2000" b="1" dirty="0">
                <a:latin typeface="Arial"/>
              </a:rPr>
              <a:t> 29 de </a:t>
            </a:r>
            <a:r>
              <a:rPr lang="en-US" sz="2000" b="1" dirty="0" err="1">
                <a:latin typeface="Arial"/>
              </a:rPr>
              <a:t>agosto</a:t>
            </a:r>
            <a:r>
              <a:rPr lang="en-US" sz="2000" b="1" dirty="0">
                <a:latin typeface="Arial"/>
              </a:rPr>
              <a:t> del 2013 ha </a:t>
            </a:r>
            <a:r>
              <a:rPr lang="en-US" sz="2000" b="1" dirty="0" err="1">
                <a:latin typeface="Arial"/>
              </a:rPr>
              <a:t>quedado</a:t>
            </a:r>
            <a:r>
              <a:rPr lang="en-US" sz="2000" b="1" dirty="0">
                <a:latin typeface="Arial"/>
              </a:rPr>
              <a:t> </a:t>
            </a:r>
            <a:r>
              <a:rPr lang="en-US" sz="2000" b="1" dirty="0" err="1">
                <a:latin typeface="Arial"/>
              </a:rPr>
              <a:t>extinguido</a:t>
            </a:r>
            <a:r>
              <a:rPr lang="en-US" sz="2000" b="1" dirty="0">
                <a:latin typeface="Arial"/>
              </a:rPr>
              <a:t> para </a:t>
            </a:r>
            <a:r>
              <a:rPr lang="en-US" sz="2000" b="1" dirty="0" err="1">
                <a:latin typeface="Arial"/>
              </a:rPr>
              <a:t>docentes</a:t>
            </a:r>
            <a:r>
              <a:rPr lang="en-US" sz="2000" b="1" dirty="0">
                <a:latin typeface="Arial"/>
              </a:rPr>
              <a:t> de</a:t>
            </a:r>
            <a:r>
              <a:rPr dirty="0"/>
              <a:t/>
            </a:r>
            <a:br>
              <a:rPr dirty="0"/>
            </a:br>
            <a:r>
              <a:rPr lang="en-US" sz="2000" b="1" dirty="0" err="1">
                <a:latin typeface="Arial"/>
              </a:rPr>
              <a:t>Educacion</a:t>
            </a:r>
            <a:r>
              <a:rPr lang="en-US" sz="2000" b="1" dirty="0">
                <a:latin typeface="Arial"/>
              </a:rPr>
              <a:t> </a:t>
            </a:r>
            <a:r>
              <a:rPr lang="en-US" sz="2000" b="1" dirty="0" err="1">
                <a:latin typeface="Arial"/>
              </a:rPr>
              <a:t>Basica</a:t>
            </a:r>
            <a:r>
              <a:rPr lang="en-US" sz="2000" b="1" dirty="0">
                <a:latin typeface="Arial"/>
              </a:rPr>
              <a:t> y </a:t>
            </a:r>
            <a:r>
              <a:rPr lang="en-US" sz="2000" b="1" dirty="0" err="1">
                <a:latin typeface="Arial"/>
              </a:rPr>
              <a:t>Educacion</a:t>
            </a:r>
            <a:r>
              <a:rPr lang="en-US" sz="2000" b="1" dirty="0">
                <a:latin typeface="Arial"/>
              </a:rPr>
              <a:t> </a:t>
            </a:r>
            <a:r>
              <a:rPr lang="en-US" sz="2000" b="1" dirty="0" err="1">
                <a:latin typeface="Arial"/>
              </a:rPr>
              <a:t>Tecnico</a:t>
            </a:r>
            <a:r>
              <a:rPr lang="en-US" sz="2000" b="1" dirty="0">
                <a:latin typeface="Arial"/>
              </a:rPr>
              <a:t> </a:t>
            </a:r>
            <a:r>
              <a:rPr lang="en-US" sz="2000" b="1" dirty="0" err="1">
                <a:latin typeface="Arial"/>
              </a:rPr>
              <a:t>Productivo</a:t>
            </a:r>
            <a:r>
              <a:rPr lang="en-US" sz="2000" b="1" dirty="0">
                <a:latin typeface="Arial"/>
              </a:rPr>
              <a:t> y </a:t>
            </a:r>
            <a:r>
              <a:rPr lang="en-US" sz="2000" b="1" dirty="0" err="1">
                <a:latin typeface="Arial"/>
              </a:rPr>
              <a:t>Auxiliares</a:t>
            </a:r>
            <a:r>
              <a:rPr lang="en-US" sz="2000" b="1" dirty="0">
                <a:latin typeface="Arial"/>
              </a:rPr>
              <a:t> de </a:t>
            </a:r>
            <a:r>
              <a:rPr lang="en-US" sz="2000" b="1" dirty="0" err="1">
                <a:latin typeface="Arial"/>
              </a:rPr>
              <a:t>Educacion</a:t>
            </a:r>
            <a:r>
              <a:rPr lang="en-US" sz="2000" b="1" dirty="0">
                <a:latin typeface="Arial"/>
              </a:rPr>
              <a:t>.</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1395984" y="1508760"/>
            <a:ext cx="8778240" cy="3267456"/>
          </a:xfrm>
          <a:prstGeom prst="rect">
            <a:avLst/>
          </a:prstGeom>
        </p:spPr>
        <p:txBody>
          <a:bodyPr lIns="0" tIns="0" rIns="0" bIns="0">
            <a:noAutofit/>
          </a:bodyPr>
          <a:lstStyle/>
          <a:p>
            <a:pPr indent="0" algn="just">
              <a:lnSpc>
                <a:spcPts val="3360"/>
              </a:lnSpc>
              <a:spcAft>
                <a:spcPts val="2380"/>
              </a:spcAft>
            </a:pPr>
            <a:r>
              <a:rPr lang="en-US" sz="2000" b="1" dirty="0" err="1" smtClean="0">
                <a:latin typeface="Arial"/>
              </a:rPr>
              <a:t>Caso</a:t>
            </a:r>
            <a:r>
              <a:rPr lang="en-US" sz="2000" b="1" dirty="0" smtClean="0">
                <a:latin typeface="Arial"/>
              </a:rPr>
              <a:t>.- </a:t>
            </a:r>
            <a:r>
              <a:rPr lang="en-US" sz="2400" b="1" i="1" dirty="0" err="1">
                <a:latin typeface="Arial"/>
              </a:rPr>
              <a:t>Procede</a:t>
            </a:r>
            <a:r>
              <a:rPr lang="en-US" sz="2400" b="1" i="1" dirty="0">
                <a:latin typeface="Arial"/>
              </a:rPr>
              <a:t> </a:t>
            </a:r>
            <a:r>
              <a:rPr lang="en-US" sz="2400" b="1" i="1" dirty="0" err="1">
                <a:latin typeface="Arial"/>
              </a:rPr>
              <a:t>otorgar</a:t>
            </a:r>
            <a:r>
              <a:rPr lang="en-US" sz="2400" b="1" i="1" dirty="0">
                <a:latin typeface="Arial"/>
              </a:rPr>
              <a:t> </a:t>
            </a:r>
            <a:r>
              <a:rPr lang="en-US" sz="2400" b="1" i="1" dirty="0" err="1">
                <a:latin typeface="Arial"/>
              </a:rPr>
              <a:t>licencia</a:t>
            </a:r>
            <a:r>
              <a:rPr lang="en-US" sz="2400" b="1" i="1" dirty="0">
                <a:latin typeface="Arial"/>
              </a:rPr>
              <a:t> sin </a:t>
            </a:r>
            <a:r>
              <a:rPr lang="en-US" sz="2400" b="1" i="1" dirty="0" err="1">
                <a:latin typeface="Arial"/>
              </a:rPr>
              <a:t>goce</a:t>
            </a:r>
            <a:r>
              <a:rPr lang="en-US" sz="2400" b="1" i="1" dirty="0">
                <a:latin typeface="Arial"/>
              </a:rPr>
              <a:t> de </a:t>
            </a:r>
            <a:r>
              <a:rPr lang="en-US" sz="2400" b="1" i="1" dirty="0" err="1" smtClean="0">
                <a:latin typeface="Arial"/>
              </a:rPr>
              <a:t>remuneración</a:t>
            </a:r>
            <a:r>
              <a:rPr sz="2000" dirty="0"/>
              <a:t/>
            </a:r>
            <a:br>
              <a:rPr sz="2000" dirty="0"/>
            </a:br>
            <a:r>
              <a:rPr lang="en-US" sz="2400" b="1" i="1" dirty="0">
                <a:latin typeface="Arial"/>
              </a:rPr>
              <a:t>a un </a:t>
            </a:r>
            <a:r>
              <a:rPr lang="en-US" sz="2400" b="1" i="1" dirty="0" err="1">
                <a:latin typeface="Arial"/>
              </a:rPr>
              <a:t>docente</a:t>
            </a:r>
            <a:r>
              <a:rPr lang="en-US" sz="2400" b="1" i="1" dirty="0">
                <a:latin typeface="Arial"/>
              </a:rPr>
              <a:t> de I.E. </a:t>
            </a:r>
            <a:r>
              <a:rPr lang="en-US" sz="2400" b="1" i="1" dirty="0" err="1">
                <a:latin typeface="Arial"/>
              </a:rPr>
              <a:t>quien</a:t>
            </a:r>
            <a:r>
              <a:rPr lang="en-US" sz="2400" b="1" i="1" dirty="0">
                <a:latin typeface="Arial"/>
              </a:rPr>
              <a:t> ha </a:t>
            </a:r>
            <a:r>
              <a:rPr lang="en-US" sz="2400" b="1" i="1" dirty="0" err="1">
                <a:latin typeface="Arial"/>
              </a:rPr>
              <a:t>llegado</a:t>
            </a:r>
            <a:r>
              <a:rPr lang="en-US" sz="2400" b="1" i="1" dirty="0">
                <a:latin typeface="Arial"/>
              </a:rPr>
              <a:t> al </a:t>
            </a:r>
            <a:r>
              <a:rPr lang="en-US" sz="2400" b="1" i="1" dirty="0" err="1">
                <a:latin typeface="Arial"/>
              </a:rPr>
              <a:t>limite</a:t>
            </a:r>
            <a:r>
              <a:rPr lang="en-US" sz="2400" b="1" i="1" dirty="0">
                <a:latin typeface="Arial"/>
              </a:rPr>
              <a:t> de dos (2)</a:t>
            </a:r>
            <a:r>
              <a:rPr sz="2000" dirty="0"/>
              <a:t/>
            </a:r>
            <a:br>
              <a:rPr sz="2000" dirty="0"/>
            </a:br>
            <a:r>
              <a:rPr lang="en-US" sz="2400" b="1" i="1" dirty="0" err="1">
                <a:latin typeface="Arial"/>
              </a:rPr>
              <a:t>anos</a:t>
            </a:r>
            <a:r>
              <a:rPr lang="en-US" sz="2400" b="1" i="1" dirty="0">
                <a:latin typeface="Arial"/>
              </a:rPr>
              <a:t> de </a:t>
            </a:r>
            <a:r>
              <a:rPr lang="en-US" sz="2400" b="1" i="1" dirty="0" err="1">
                <a:latin typeface="Arial"/>
              </a:rPr>
              <a:t>licencias</a:t>
            </a:r>
            <a:r>
              <a:rPr lang="en-US" sz="2400" b="1" i="1" dirty="0">
                <a:latin typeface="Arial"/>
              </a:rPr>
              <a:t> sin </a:t>
            </a:r>
            <a:r>
              <a:rPr lang="en-US" sz="2400" b="1" i="1" dirty="0" err="1">
                <a:latin typeface="Arial"/>
              </a:rPr>
              <a:t>goce</a:t>
            </a:r>
            <a:r>
              <a:rPr lang="en-US" sz="2400" b="1" i="1" dirty="0">
                <a:latin typeface="Arial"/>
              </a:rPr>
              <a:t> de remuneration </a:t>
            </a:r>
            <a:r>
              <a:rPr lang="en-US" sz="2400" b="1" i="1" dirty="0" err="1">
                <a:latin typeface="Arial"/>
              </a:rPr>
              <a:t>por</a:t>
            </a:r>
            <a:r>
              <a:rPr lang="en-US" sz="2400" b="1" i="1" dirty="0">
                <a:latin typeface="Arial"/>
              </a:rPr>
              <a:t> </a:t>
            </a:r>
            <a:r>
              <a:rPr lang="en-US" sz="2400" b="1" i="1" dirty="0" err="1">
                <a:latin typeface="Arial"/>
              </a:rPr>
              <a:t>motivos</a:t>
            </a:r>
            <a:r>
              <a:rPr sz="2000" dirty="0"/>
              <a:t/>
            </a:r>
            <a:br>
              <a:rPr sz="2000" dirty="0"/>
            </a:br>
            <a:r>
              <a:rPr lang="en-US" sz="2400" b="1" i="1" dirty="0" err="1">
                <a:latin typeface="Arial"/>
              </a:rPr>
              <a:t>particulares</a:t>
            </a:r>
            <a:r>
              <a:rPr lang="en-US" sz="2400" b="1" i="1" dirty="0">
                <a:latin typeface="Arial"/>
              </a:rPr>
              <a:t>. </a:t>
            </a:r>
            <a:r>
              <a:rPr lang="en-US" sz="2400" b="1" i="1" dirty="0" err="1">
                <a:latin typeface="Arial"/>
              </a:rPr>
              <a:t>Sustentando</a:t>
            </a:r>
            <a:r>
              <a:rPr lang="en-US" sz="2400" b="1" i="1" dirty="0">
                <a:latin typeface="Arial"/>
              </a:rPr>
              <a:t> </a:t>
            </a:r>
            <a:r>
              <a:rPr lang="en-US" sz="2400" b="1" i="1" dirty="0" err="1">
                <a:latin typeface="Arial"/>
              </a:rPr>
              <a:t>su</a:t>
            </a:r>
            <a:r>
              <a:rPr lang="en-US" sz="2400" b="1" i="1" dirty="0">
                <a:latin typeface="Arial"/>
              </a:rPr>
              <a:t> </a:t>
            </a:r>
            <a:r>
              <a:rPr lang="en-US" sz="2400" b="1" i="1" dirty="0" err="1" smtClean="0">
                <a:latin typeface="Arial"/>
              </a:rPr>
              <a:t>petición</a:t>
            </a:r>
            <a:r>
              <a:rPr lang="en-US" sz="2400" b="1" i="1" dirty="0" smtClean="0">
                <a:latin typeface="Arial"/>
              </a:rPr>
              <a:t> </a:t>
            </a:r>
            <a:r>
              <a:rPr lang="en-US" sz="2400" b="1" i="1" dirty="0">
                <a:latin typeface="Arial"/>
              </a:rPr>
              <a:t>en un </a:t>
            </a:r>
            <a:r>
              <a:rPr lang="en-US" sz="2400" b="1" i="1" dirty="0" err="1">
                <a:latin typeface="Arial"/>
              </a:rPr>
              <a:t>contrato</a:t>
            </a:r>
            <a:r>
              <a:rPr lang="en-US" sz="2400" b="1" i="1" dirty="0">
                <a:latin typeface="Arial"/>
              </a:rPr>
              <a:t> de</a:t>
            </a:r>
            <a:r>
              <a:rPr sz="2000" dirty="0"/>
              <a:t/>
            </a:r>
            <a:br>
              <a:rPr sz="2000" dirty="0"/>
            </a:br>
            <a:r>
              <a:rPr lang="en-US" sz="2400" b="1" i="1" dirty="0" err="1" smtClean="0">
                <a:latin typeface="Arial"/>
              </a:rPr>
              <a:t>Loca</a:t>
            </a:r>
            <a:r>
              <a:rPr lang="en-US" sz="2400" b="1" i="1" dirty="0" err="1">
                <a:latin typeface="Arial"/>
              </a:rPr>
              <a:t>c</a:t>
            </a:r>
            <a:r>
              <a:rPr lang="en-US" sz="2400" b="1" i="1" dirty="0" err="1" smtClean="0">
                <a:latin typeface="Arial"/>
              </a:rPr>
              <a:t>ion</a:t>
            </a:r>
            <a:r>
              <a:rPr lang="en-US" sz="2400" b="1" i="1" dirty="0" smtClean="0">
                <a:latin typeface="Arial"/>
              </a:rPr>
              <a:t> </a:t>
            </a:r>
            <a:r>
              <a:rPr lang="en-US" sz="2400" b="1" i="1" dirty="0">
                <a:latin typeface="Arial"/>
              </a:rPr>
              <a:t>de </a:t>
            </a:r>
            <a:r>
              <a:rPr lang="en-US" sz="2400" b="1" i="1" dirty="0" err="1">
                <a:latin typeface="Arial"/>
              </a:rPr>
              <a:t>Servicios</a:t>
            </a:r>
            <a:r>
              <a:rPr lang="en-US" sz="2400" b="1" i="1" dirty="0">
                <a:latin typeface="Arial"/>
              </a:rPr>
              <a:t> con </a:t>
            </a:r>
            <a:r>
              <a:rPr lang="en-US" sz="2400" b="1" i="1" dirty="0" err="1">
                <a:latin typeface="Arial"/>
              </a:rPr>
              <a:t>una</a:t>
            </a:r>
            <a:r>
              <a:rPr lang="en-US" sz="2400" b="1" i="1" dirty="0">
                <a:latin typeface="Arial"/>
              </a:rPr>
              <a:t> Universidad Particular </a:t>
            </a:r>
            <a:r>
              <a:rPr lang="en-US" sz="2400" b="1" i="1" dirty="0" err="1">
                <a:latin typeface="Arial"/>
              </a:rPr>
              <a:t>como</a:t>
            </a:r>
            <a:r>
              <a:rPr sz="2000" dirty="0"/>
              <a:t/>
            </a:r>
            <a:br>
              <a:rPr sz="2000" dirty="0"/>
            </a:br>
            <a:r>
              <a:rPr lang="en-US" sz="2400" b="1" i="1" dirty="0" err="1">
                <a:latin typeface="Arial"/>
              </a:rPr>
              <a:t>Consultor</a:t>
            </a:r>
            <a:r>
              <a:rPr lang="en-US" sz="2400" b="1" i="1" dirty="0">
                <a:latin typeface="Arial"/>
              </a:rPr>
              <a:t> del </a:t>
            </a:r>
            <a:r>
              <a:rPr lang="en-US" sz="2400" b="1" i="1" dirty="0" err="1">
                <a:latin typeface="Arial"/>
              </a:rPr>
              <a:t>Programa</a:t>
            </a:r>
            <a:r>
              <a:rPr lang="en-US" sz="2400" b="1" i="1" dirty="0">
                <a:latin typeface="Arial"/>
              </a:rPr>
              <a:t> de </a:t>
            </a:r>
            <a:r>
              <a:rPr lang="en-US" sz="2400" b="1" i="1" dirty="0" err="1" smtClean="0">
                <a:latin typeface="Arial"/>
              </a:rPr>
              <a:t>Formación</a:t>
            </a:r>
            <a:r>
              <a:rPr lang="en-US" sz="2400" b="1" i="1" dirty="0" smtClean="0">
                <a:latin typeface="Arial"/>
              </a:rPr>
              <a:t> </a:t>
            </a:r>
            <a:r>
              <a:rPr lang="en-US" sz="2400" b="1" i="1" dirty="0">
                <a:latin typeface="Arial"/>
              </a:rPr>
              <a:t>y </a:t>
            </a:r>
            <a:r>
              <a:rPr lang="en-US" sz="2400" b="1" i="1" dirty="0" err="1" smtClean="0">
                <a:latin typeface="Arial"/>
              </a:rPr>
              <a:t>Capacitación</a:t>
            </a:r>
            <a:r>
              <a:rPr lang="en-US" sz="2400" b="1" i="1" dirty="0" smtClean="0">
                <a:latin typeface="Arial"/>
              </a:rPr>
              <a:t> </a:t>
            </a:r>
            <a:r>
              <a:rPr lang="en-US" sz="2400" b="1" i="1" dirty="0">
                <a:latin typeface="Arial"/>
              </a:rPr>
              <a:t>de</a:t>
            </a:r>
            <a:r>
              <a:rPr sz="2000" dirty="0"/>
              <a:t/>
            </a:r>
            <a:br>
              <a:rPr sz="2000" dirty="0"/>
            </a:br>
            <a:r>
              <a:rPr lang="en-US" sz="2400" b="1" i="1" dirty="0" err="1">
                <a:latin typeface="Arial"/>
              </a:rPr>
              <a:t>Directores</a:t>
            </a:r>
            <a:r>
              <a:rPr lang="en-US" sz="2400" b="1" i="1" dirty="0">
                <a:latin typeface="Arial"/>
              </a:rPr>
              <a:t> y </a:t>
            </a:r>
            <a:r>
              <a:rPr lang="en-US" sz="2400" b="1" i="1" dirty="0" err="1">
                <a:latin typeface="Arial"/>
              </a:rPr>
              <a:t>Subdirectores</a:t>
            </a:r>
            <a:r>
              <a:rPr lang="en-US" sz="2400" b="1" i="1" dirty="0">
                <a:latin typeface="Arial"/>
              </a:rPr>
              <a:t> de </a:t>
            </a:r>
            <a:r>
              <a:rPr lang="en-US" sz="2400" b="1" i="1" dirty="0" err="1">
                <a:latin typeface="Arial"/>
              </a:rPr>
              <a:t>Instituciones</a:t>
            </a:r>
            <a:r>
              <a:rPr lang="en-US" sz="2400" b="1" i="1" dirty="0">
                <a:latin typeface="Arial"/>
              </a:rPr>
              <a:t> </a:t>
            </a:r>
            <a:r>
              <a:rPr lang="en-US" sz="2400" b="1" i="1" dirty="0" err="1">
                <a:latin typeface="Arial"/>
              </a:rPr>
              <a:t>Educativa</a:t>
            </a:r>
            <a:r>
              <a:rPr sz="2000" dirty="0"/>
              <a:t/>
            </a:r>
            <a:br>
              <a:rPr sz="2000" dirty="0"/>
            </a:br>
            <a:r>
              <a:rPr lang="en-US" sz="2400" b="1" i="1" dirty="0" err="1">
                <a:latin typeface="Arial"/>
              </a:rPr>
              <a:t>Publicas</a:t>
            </a:r>
            <a:r>
              <a:rPr lang="en-US" sz="2400" b="1" i="1" dirty="0">
                <a:latin typeface="Arial"/>
              </a:rPr>
              <a:t>.</a:t>
            </a:r>
          </a:p>
        </p:txBody>
      </p:sp>
      <p:sp>
        <p:nvSpPr>
          <p:cNvPr id="4" name="Rectángulo 3"/>
          <p:cNvSpPr/>
          <p:nvPr/>
        </p:nvSpPr>
        <p:spPr>
          <a:xfrm>
            <a:off x="1426464" y="5352288"/>
            <a:ext cx="1240536" cy="338328"/>
          </a:xfrm>
          <a:prstGeom prst="rect">
            <a:avLst/>
          </a:prstGeom>
        </p:spPr>
        <p:txBody>
          <a:bodyPr wrap="none" lIns="0" tIns="0" rIns="0" bIns="0">
            <a:normAutofit fontScale="97500"/>
          </a:bodyPr>
          <a:lstStyle/>
          <a:p>
            <a:pPr indent="0" algn="just">
              <a:lnSpc>
                <a:spcPts val="2570"/>
              </a:lnSpc>
              <a:spcBef>
                <a:spcPts val="2380"/>
              </a:spcBef>
            </a:pPr>
            <a:r>
              <a:rPr lang="en-US" sz="2100" b="1">
                <a:latin typeface="Arial"/>
              </a:rPr>
              <a:t>Explicar:</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1304544" y="1258824"/>
            <a:ext cx="9710928" cy="4934712"/>
          </a:xfrm>
          <a:prstGeom prst="rect">
            <a:avLst/>
          </a:prstGeom>
        </p:spPr>
        <p:txBody>
          <a:bodyPr lIns="0" tIns="0" rIns="0" bIns="0">
            <a:noAutofit/>
          </a:bodyPr>
          <a:lstStyle/>
          <a:p>
            <a:pPr indent="0" algn="just">
              <a:lnSpc>
                <a:spcPts val="2304"/>
              </a:lnSpc>
              <a:spcAft>
                <a:spcPts val="1610"/>
              </a:spcAft>
            </a:pPr>
            <a:r>
              <a:rPr lang="en-US" sz="1600" b="1" dirty="0">
                <a:latin typeface="Arial" panose="020B0604020202020204" pitchFamily="34" charset="0"/>
                <a:cs typeface="Arial" panose="020B0604020202020204" pitchFamily="34" charset="0"/>
              </a:rPr>
              <a:t>R.- </a:t>
            </a:r>
            <a:r>
              <a:rPr lang="en-US" sz="1600" dirty="0">
                <a:latin typeface="Arial" panose="020B0604020202020204" pitchFamily="34" charset="0"/>
                <a:cs typeface="Arial" panose="020B0604020202020204" pitchFamily="34" charset="0"/>
              </a:rPr>
              <a:t>El </a:t>
            </a:r>
            <a:r>
              <a:rPr lang="en-US" sz="1600" dirty="0" err="1">
                <a:latin typeface="Arial" panose="020B0604020202020204" pitchFamily="34" charset="0"/>
                <a:cs typeface="Arial" panose="020B0604020202020204" pitchFamily="34" charset="0"/>
              </a:rPr>
              <a:t>docente</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desde</a:t>
            </a:r>
            <a:r>
              <a:rPr lang="en-US" sz="1600" dirty="0">
                <a:latin typeface="Arial" panose="020B0604020202020204" pitchFamily="34" charset="0"/>
                <a:cs typeface="Arial" panose="020B0604020202020204" pitchFamily="34" charset="0"/>
              </a:rPr>
              <a:t> el 26.11.2012, </a:t>
            </a:r>
            <a:r>
              <a:rPr lang="en-US" sz="1600" dirty="0" err="1">
                <a:latin typeface="Arial" panose="020B0604020202020204" pitchFamily="34" charset="0"/>
                <a:cs typeface="Arial" panose="020B0604020202020204" pitchFamily="34" charset="0"/>
              </a:rPr>
              <a:t>fecha</a:t>
            </a:r>
            <a:r>
              <a:rPr lang="en-US" sz="1600" dirty="0">
                <a:latin typeface="Arial" panose="020B0604020202020204" pitchFamily="34" charset="0"/>
                <a:cs typeface="Arial" panose="020B0604020202020204" pitchFamily="34" charset="0"/>
              </a:rPr>
              <a:t> de </a:t>
            </a:r>
            <a:r>
              <a:rPr lang="en-US" sz="1600" dirty="0" err="1">
                <a:latin typeface="Arial" panose="020B0604020202020204" pitchFamily="34" charset="0"/>
                <a:cs typeface="Arial" panose="020B0604020202020204" pitchFamily="34" charset="0"/>
              </a:rPr>
              <a:t>vigencia</a:t>
            </a:r>
            <a:r>
              <a:rPr lang="en-US" sz="1600" dirty="0">
                <a:latin typeface="Arial" panose="020B0604020202020204" pitchFamily="34" charset="0"/>
                <a:cs typeface="Arial" panose="020B0604020202020204" pitchFamily="34" charset="0"/>
              </a:rPr>
              <a:t> de la Ley N° 29944, Ley de </a:t>
            </a:r>
            <a:r>
              <a:rPr lang="en-US" sz="1600" dirty="0" err="1">
                <a:latin typeface="Arial" panose="020B0604020202020204" pitchFamily="34" charset="0"/>
                <a:cs typeface="Arial" panose="020B0604020202020204" pitchFamily="34" charset="0"/>
              </a:rPr>
              <a:t>Reforma</a:t>
            </a:r>
            <a:r>
              <a:rPr lang="en-US" sz="1600" dirty="0">
                <a:latin typeface="Arial" panose="020B0604020202020204" pitchFamily="34" charset="0"/>
                <a:cs typeface="Arial" panose="020B0604020202020204" pitchFamily="34" charset="0"/>
              </a:rPr>
              <a:t> Magisterial </a:t>
            </a:r>
            <a:r>
              <a:rPr lang="en-US" sz="1600" dirty="0" err="1">
                <a:latin typeface="Arial" panose="020B0604020202020204" pitchFamily="34" charset="0"/>
                <a:cs typeface="Arial" panose="020B0604020202020204" pitchFamily="34" charset="0"/>
              </a:rPr>
              <a:t>ya</a:t>
            </a:r>
            <a:r>
              <a:rPr sz="2000" dirty="0">
                <a:latin typeface="Arial" panose="020B0604020202020204" pitchFamily="34" charset="0"/>
                <a:cs typeface="Arial" panose="020B0604020202020204" pitchFamily="34" charset="0"/>
              </a:rPr>
              <a:t/>
            </a:r>
            <a:br>
              <a:rPr sz="20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ha </a:t>
            </a:r>
            <a:r>
              <a:rPr lang="en-US" sz="1600" dirty="0" err="1">
                <a:latin typeface="Arial" panose="020B0604020202020204" pitchFamily="34" charset="0"/>
                <a:cs typeface="Arial" panose="020B0604020202020204" pitchFamily="34" charset="0"/>
              </a:rPr>
              <a:t>hecho</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uso</a:t>
            </a:r>
            <a:r>
              <a:rPr lang="en-US" sz="1600" dirty="0">
                <a:latin typeface="Arial" panose="020B0604020202020204" pitchFamily="34" charset="0"/>
                <a:cs typeface="Arial" panose="020B0604020202020204" pitchFamily="34" charset="0"/>
              </a:rPr>
              <a:t> del </a:t>
            </a:r>
            <a:r>
              <a:rPr lang="en-US" sz="1600" dirty="0" err="1">
                <a:latin typeface="Arial" panose="020B0604020202020204" pitchFamily="34" charset="0"/>
                <a:cs typeface="Arial" panose="020B0604020202020204" pitchFamily="34" charset="0"/>
              </a:rPr>
              <a:t>tiempo</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maximo</a:t>
            </a:r>
            <a:r>
              <a:rPr lang="en-US" sz="1600" dirty="0">
                <a:latin typeface="Arial" panose="020B0604020202020204" pitchFamily="34" charset="0"/>
                <a:cs typeface="Arial" panose="020B0604020202020204" pitchFamily="34" charset="0"/>
              </a:rPr>
              <a:t> de dos (2) </a:t>
            </a:r>
            <a:r>
              <a:rPr lang="en-US" sz="1600" dirty="0" err="1" smtClean="0">
                <a:latin typeface="Arial" panose="020B0604020202020204" pitchFamily="34" charset="0"/>
                <a:cs typeface="Arial" panose="020B0604020202020204" pitchFamily="34" charset="0"/>
              </a:rPr>
              <a:t>años</a:t>
            </a:r>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de </a:t>
            </a:r>
            <a:r>
              <a:rPr lang="en-US" sz="1600" dirty="0" err="1">
                <a:latin typeface="Arial" panose="020B0604020202020204" pitchFamily="34" charset="0"/>
                <a:cs typeface="Arial" panose="020B0604020202020204" pitchFamily="34" charset="0"/>
              </a:rPr>
              <a:t>licencia</a:t>
            </a:r>
            <a:r>
              <a:rPr lang="en-US" sz="1600" dirty="0">
                <a:latin typeface="Arial" panose="020B0604020202020204" pitchFamily="34" charset="0"/>
                <a:cs typeface="Arial" panose="020B0604020202020204" pitchFamily="34" charset="0"/>
              </a:rPr>
              <a:t> sin </a:t>
            </a:r>
            <a:r>
              <a:rPr lang="en-US" sz="1600" dirty="0" err="1">
                <a:latin typeface="Arial" panose="020B0604020202020204" pitchFamily="34" charset="0"/>
                <a:cs typeface="Arial" panose="020B0604020202020204" pitchFamily="34" charset="0"/>
              </a:rPr>
              <a:t>goce</a:t>
            </a:r>
            <a:r>
              <a:rPr lang="en-US" sz="1600" dirty="0">
                <a:latin typeface="Arial" panose="020B0604020202020204" pitchFamily="34" charset="0"/>
                <a:cs typeface="Arial" panose="020B0604020202020204" pitchFamily="34" charset="0"/>
              </a:rPr>
              <a:t> de </a:t>
            </a:r>
            <a:r>
              <a:rPr lang="en-US" sz="1600" dirty="0" err="1">
                <a:latin typeface="Arial" panose="020B0604020202020204" pitchFamily="34" charset="0"/>
                <a:cs typeface="Arial" panose="020B0604020202020204" pitchFamily="34" charset="0"/>
              </a:rPr>
              <a:t>remuneraciones</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por</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motivos</a:t>
            </a:r>
            <a:r>
              <a:rPr sz="2000" dirty="0">
                <a:latin typeface="Arial" panose="020B0604020202020204" pitchFamily="34" charset="0"/>
                <a:cs typeface="Arial" panose="020B0604020202020204" pitchFamily="34" charset="0"/>
              </a:rPr>
              <a:t/>
            </a:r>
            <a:br>
              <a:rPr sz="20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particula</a:t>
            </a:r>
            <a:r>
              <a:rPr lang="en-US" sz="1600" dirty="0">
                <a:solidFill>
                  <a:srgbClr val="7F7F7F"/>
                </a:solidFill>
                <a:latin typeface="Arial" panose="020B0604020202020204" pitchFamily="34" charset="0"/>
                <a:cs typeface="Arial" panose="020B0604020202020204" pitchFamily="34" charset="0"/>
              </a:rPr>
              <a:t>r</a:t>
            </a:r>
            <a:r>
              <a:rPr lang="en-US" sz="1600" dirty="0">
                <a:latin typeface="Arial" panose="020B0604020202020204" pitchFamily="34" charset="0"/>
                <a:cs typeface="Arial" panose="020B0604020202020204" pitchFamily="34" charset="0"/>
              </a:rPr>
              <a:t>s, en </a:t>
            </a:r>
            <a:r>
              <a:rPr lang="en-US" sz="1600" dirty="0" err="1">
                <a:latin typeface="Arial" panose="020B0604020202020204" pitchFamily="34" charset="0"/>
                <a:cs typeface="Arial" panose="020B0604020202020204" pitchFamily="34" charset="0"/>
              </a:rPr>
              <a:t>cuyo</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caso</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podra</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solicitar</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licencia</a:t>
            </a:r>
            <a:r>
              <a:rPr lang="en-US" sz="1600" dirty="0">
                <a:latin typeface="Arial" panose="020B0604020202020204" pitchFamily="34" charset="0"/>
                <a:cs typeface="Arial" panose="020B0604020202020204" pitchFamily="34" charset="0"/>
              </a:rPr>
              <a:t> sin </a:t>
            </a:r>
            <a:r>
              <a:rPr lang="en-US" sz="1600" dirty="0" err="1">
                <a:latin typeface="Arial" panose="020B0604020202020204" pitchFamily="34" charset="0"/>
                <a:cs typeface="Arial" panose="020B0604020202020204" pitchFamily="34" charset="0"/>
              </a:rPr>
              <a:t>goce</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por</a:t>
            </a:r>
            <a:r>
              <a:rPr lang="en-US" sz="1600" dirty="0">
                <a:latin typeface="Arial" panose="020B0604020202020204" pitchFamily="34" charset="0"/>
                <a:cs typeface="Arial" panose="020B0604020202020204" pitchFamily="34" charset="0"/>
              </a:rPr>
              <a:t> un </a:t>
            </a:r>
            <a:r>
              <a:rPr lang="en-US" sz="1600" dirty="0" err="1">
                <a:latin typeface="Arial" panose="020B0604020202020204" pitchFamily="34" charset="0"/>
                <a:cs typeface="Arial" panose="020B0604020202020204" pitchFamily="34" charset="0"/>
              </a:rPr>
              <a:t>tercer</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ano</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siempre</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que</a:t>
            </a:r>
            <a:r>
              <a:rPr lang="en-US" sz="1600" dirty="0">
                <a:latin typeface="Arial" panose="020B0604020202020204" pitchFamily="34" charset="0"/>
                <a:cs typeface="Arial" panose="020B0604020202020204" pitchFamily="34" charset="0"/>
              </a:rPr>
              <a:t> el </a:t>
            </a:r>
            <a:r>
              <a:rPr lang="en-US" sz="1600" dirty="0" err="1">
                <a:latin typeface="Arial" panose="020B0604020202020204" pitchFamily="34" charset="0"/>
                <a:cs typeface="Arial" panose="020B0604020202020204" pitchFamily="34" charset="0"/>
              </a:rPr>
              <a:t>profesor</a:t>
            </a:r>
            <a:r>
              <a:rPr sz="2000" dirty="0">
                <a:latin typeface="Arial" panose="020B0604020202020204" pitchFamily="34" charset="0"/>
                <a:cs typeface="Arial" panose="020B0604020202020204" pitchFamily="34" charset="0"/>
              </a:rPr>
              <a:t/>
            </a:r>
            <a:br>
              <a:rPr sz="2000" dirty="0">
                <a:latin typeface="Arial" panose="020B0604020202020204" pitchFamily="34" charset="0"/>
                <a:cs typeface="Arial" panose="020B0604020202020204" pitchFamily="34" charset="0"/>
              </a:rPr>
            </a:br>
            <a:r>
              <a:rPr lang="en-US" sz="1600" dirty="0" err="1">
                <a:latin typeface="Arial" panose="020B0604020202020204" pitchFamily="34" charset="0"/>
                <a:cs typeface="Arial" panose="020B0604020202020204" pitchFamily="34" charset="0"/>
              </a:rPr>
              <a:t>labore</a:t>
            </a:r>
            <a:r>
              <a:rPr lang="en-US" sz="1600" dirty="0">
                <a:latin typeface="Arial" panose="020B0604020202020204" pitchFamily="34" charset="0"/>
                <a:cs typeface="Arial" panose="020B0604020202020204" pitchFamily="34" charset="0"/>
              </a:rPr>
              <a:t> para </a:t>
            </a:r>
            <a:r>
              <a:rPr lang="en-US" sz="1600" dirty="0" err="1">
                <a:latin typeface="Arial" panose="020B0604020202020204" pitchFamily="34" charset="0"/>
                <a:cs typeface="Arial" panose="020B0604020202020204" pitchFamily="34" charset="0"/>
              </a:rPr>
              <a:t>uno</a:t>
            </a:r>
            <a:r>
              <a:rPr lang="en-US" sz="1600" dirty="0">
                <a:latin typeface="Arial" panose="020B0604020202020204" pitchFamily="34" charset="0"/>
                <a:cs typeface="Arial" panose="020B0604020202020204" pitchFamily="34" charset="0"/>
              </a:rPr>
              <a:t> de los cargos del </a:t>
            </a:r>
            <a:r>
              <a:rPr lang="en-US" sz="1600" dirty="0" err="1">
                <a:latin typeface="Arial" panose="020B0604020202020204" pitchFamily="34" charset="0"/>
                <a:cs typeface="Arial" panose="020B0604020202020204" pitchFamily="34" charset="0"/>
              </a:rPr>
              <a:t>Programa</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Presupuestal</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Logros</a:t>
            </a:r>
            <a:r>
              <a:rPr lang="en-US" sz="1600" dirty="0">
                <a:latin typeface="Arial" panose="020B0604020202020204" pitchFamily="34" charset="0"/>
                <a:cs typeface="Arial" panose="020B0604020202020204" pitchFamily="34" charset="0"/>
              </a:rPr>
              <a:t> de </a:t>
            </a:r>
            <a:r>
              <a:rPr lang="en-US" sz="1600" dirty="0" err="1">
                <a:latin typeface="Arial" panose="020B0604020202020204" pitchFamily="34" charset="0"/>
                <a:cs typeface="Arial" panose="020B0604020202020204" pitchFamily="34" charset="0"/>
              </a:rPr>
              <a:t>Aprendizaje</a:t>
            </a:r>
            <a:r>
              <a:rPr lang="en-US" sz="1600" dirty="0">
                <a:latin typeface="Arial" panose="020B0604020202020204" pitchFamily="34" charset="0"/>
                <a:cs typeface="Arial" panose="020B0604020202020204" pitchFamily="34" charset="0"/>
              </a:rPr>
              <a:t> PELA del MINEDU.</a:t>
            </a:r>
            <a:r>
              <a:rPr sz="2000" dirty="0">
                <a:latin typeface="Arial" panose="020B0604020202020204" pitchFamily="34" charset="0"/>
                <a:cs typeface="Arial" panose="020B0604020202020204" pitchFamily="34" charset="0"/>
              </a:rPr>
              <a:t/>
            </a:r>
            <a:br>
              <a:rPr sz="2000" dirty="0">
                <a:latin typeface="Arial" panose="020B0604020202020204" pitchFamily="34" charset="0"/>
                <a:cs typeface="Arial" panose="020B0604020202020204" pitchFamily="34" charset="0"/>
              </a:rPr>
            </a:br>
            <a:r>
              <a:rPr lang="en-US" sz="1600" dirty="0" err="1">
                <a:latin typeface="Arial" panose="020B0604020202020204" pitchFamily="34" charset="0"/>
                <a:cs typeface="Arial" panose="020B0604020202020204" pitchFamily="34" charset="0"/>
              </a:rPr>
              <a:t>Dicha</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licencia</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seria</a:t>
            </a:r>
            <a:r>
              <a:rPr lang="en-US" sz="1600" dirty="0">
                <a:latin typeface="Arial" panose="020B0604020202020204" pitchFamily="34" charset="0"/>
                <a:cs typeface="Arial" panose="020B0604020202020204" pitchFamily="34" charset="0"/>
              </a:rPr>
              <a:t> a </a:t>
            </a:r>
            <a:r>
              <a:rPr lang="en-US" sz="1600" dirty="0" err="1">
                <a:latin typeface="Arial" panose="020B0604020202020204" pitchFamily="34" charset="0"/>
                <a:cs typeface="Arial" panose="020B0604020202020204" pitchFamily="34" charset="0"/>
              </a:rPr>
              <a:t>merito</a:t>
            </a:r>
            <a:r>
              <a:rPr lang="en-US" sz="1600" dirty="0">
                <a:latin typeface="Arial" panose="020B0604020202020204" pitchFamily="34" charset="0"/>
                <a:cs typeface="Arial" panose="020B0604020202020204" pitchFamily="34" charset="0"/>
              </a:rPr>
              <a:t> de la </a:t>
            </a:r>
            <a:r>
              <a:rPr lang="en-US" sz="1600" dirty="0" err="1">
                <a:latin typeface="Arial" panose="020B0604020202020204" pitchFamily="34" charset="0"/>
                <a:cs typeface="Arial" panose="020B0604020202020204" pitchFamily="34" charset="0"/>
              </a:rPr>
              <a:t>Setima</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Disposicion</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Complementaria</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Transitoria</a:t>
            </a:r>
            <a:r>
              <a:rPr lang="en-US" sz="1600" dirty="0">
                <a:latin typeface="Arial" panose="020B0604020202020204" pitchFamily="34" charset="0"/>
                <a:cs typeface="Arial" panose="020B0604020202020204" pitchFamily="34" charset="0"/>
              </a:rPr>
              <a:t> del </a:t>
            </a:r>
            <a:r>
              <a:rPr lang="en-US" sz="1600" dirty="0" err="1">
                <a:latin typeface="Arial" panose="020B0604020202020204" pitchFamily="34" charset="0"/>
                <a:cs typeface="Arial" panose="020B0604020202020204" pitchFamily="34" charset="0"/>
              </a:rPr>
              <a:t>Reglamento</a:t>
            </a:r>
            <a:r>
              <a:rPr lang="en-US" sz="1600" dirty="0">
                <a:latin typeface="Arial" panose="020B0604020202020204" pitchFamily="34" charset="0"/>
                <a:cs typeface="Arial" panose="020B0604020202020204" pitchFamily="34" charset="0"/>
              </a:rPr>
              <a:t> de la</a:t>
            </a:r>
            <a:r>
              <a:rPr sz="2000" dirty="0">
                <a:latin typeface="Arial" panose="020B0604020202020204" pitchFamily="34" charset="0"/>
                <a:cs typeface="Arial" panose="020B0604020202020204" pitchFamily="34" charset="0"/>
              </a:rPr>
              <a:t/>
            </a:r>
            <a:br>
              <a:rPr sz="20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Ley de </a:t>
            </a:r>
            <a:r>
              <a:rPr lang="en-US" sz="1600" dirty="0" err="1">
                <a:latin typeface="Arial" panose="020B0604020202020204" pitchFamily="34" charset="0"/>
                <a:cs typeface="Arial" panose="020B0604020202020204" pitchFamily="34" charset="0"/>
              </a:rPr>
              <a:t>Reforma</a:t>
            </a:r>
            <a:r>
              <a:rPr lang="en-US" sz="1600" dirty="0">
                <a:latin typeface="Arial" panose="020B0604020202020204" pitchFamily="34" charset="0"/>
                <a:cs typeface="Arial" panose="020B0604020202020204" pitchFamily="34" charset="0"/>
              </a:rPr>
              <a:t> Magisterial, </a:t>
            </a:r>
            <a:r>
              <a:rPr lang="en-US" sz="1600" dirty="0" err="1">
                <a:latin typeface="Arial" panose="020B0604020202020204" pitchFamily="34" charset="0"/>
                <a:cs typeface="Arial" panose="020B0604020202020204" pitchFamily="34" charset="0"/>
              </a:rPr>
              <a:t>aprobado</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por</a:t>
            </a:r>
            <a:r>
              <a:rPr lang="en-US" sz="1600" dirty="0">
                <a:latin typeface="Arial" panose="020B0604020202020204" pitchFamily="34" charset="0"/>
                <a:cs typeface="Arial" panose="020B0604020202020204" pitchFamily="34" charset="0"/>
              </a:rPr>
              <a:t> D. S. 004-2013-ED.</a:t>
            </a:r>
          </a:p>
          <a:p>
            <a:pPr indent="0" algn="just">
              <a:lnSpc>
                <a:spcPts val="2304"/>
              </a:lnSpc>
              <a:spcAft>
                <a:spcPts val="1610"/>
              </a:spcAft>
            </a:pPr>
            <a:r>
              <a:rPr lang="en-US" sz="1600" dirty="0">
                <a:latin typeface="Arial" panose="020B0604020202020204" pitchFamily="34" charset="0"/>
                <a:cs typeface="Arial" panose="020B0604020202020204" pitchFamily="34" charset="0"/>
              </a:rPr>
              <a:t>En el </a:t>
            </a:r>
            <a:r>
              <a:rPr lang="en-US" sz="1600" dirty="0" err="1">
                <a:latin typeface="Arial" panose="020B0604020202020204" pitchFamily="34" charset="0"/>
                <a:cs typeface="Arial" panose="020B0604020202020204" pitchFamily="34" charset="0"/>
              </a:rPr>
              <a:t>presente</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caso</a:t>
            </a:r>
            <a:r>
              <a:rPr lang="en-US" sz="1600" dirty="0">
                <a:latin typeface="Arial" panose="020B0604020202020204" pitchFamily="34" charset="0"/>
                <a:cs typeface="Arial" panose="020B0604020202020204" pitchFamily="34" charset="0"/>
              </a:rPr>
              <a:t>, el </a:t>
            </a:r>
            <a:r>
              <a:rPr lang="en-US" sz="1600" dirty="0" err="1">
                <a:latin typeface="Arial" panose="020B0604020202020204" pitchFamily="34" charset="0"/>
                <a:cs typeface="Arial" panose="020B0604020202020204" pitchFamily="34" charset="0"/>
              </a:rPr>
              <a:t>profesor</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esta</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suscribiendo</a:t>
            </a:r>
            <a:r>
              <a:rPr lang="en-US" sz="1600" dirty="0">
                <a:latin typeface="Arial" panose="020B0604020202020204" pitchFamily="34" charset="0"/>
                <a:cs typeface="Arial" panose="020B0604020202020204" pitchFamily="34" charset="0"/>
              </a:rPr>
              <a:t> un </a:t>
            </a:r>
            <a:r>
              <a:rPr lang="en-US" sz="1600" dirty="0" err="1">
                <a:latin typeface="Arial" panose="020B0604020202020204" pitchFamily="34" charset="0"/>
                <a:cs typeface="Arial" panose="020B0604020202020204" pitchFamily="34" charset="0"/>
              </a:rPr>
              <a:t>Contrato</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privado</a:t>
            </a:r>
            <a:r>
              <a:rPr lang="en-US" sz="1600" dirty="0">
                <a:latin typeface="Arial" panose="020B0604020202020204" pitchFamily="34" charset="0"/>
                <a:cs typeface="Arial" panose="020B0604020202020204" pitchFamily="34" charset="0"/>
              </a:rPr>
              <a:t> de </a:t>
            </a:r>
            <a:r>
              <a:rPr lang="en-US" sz="1600" dirty="0" err="1">
                <a:latin typeface="Arial" panose="020B0604020202020204" pitchFamily="34" charset="0"/>
                <a:cs typeface="Arial" panose="020B0604020202020204" pitchFamily="34" charset="0"/>
              </a:rPr>
              <a:t>Locacion</a:t>
            </a:r>
            <a:r>
              <a:rPr lang="en-US" sz="1600" dirty="0">
                <a:latin typeface="Arial" panose="020B0604020202020204" pitchFamily="34" charset="0"/>
                <a:cs typeface="Arial" panose="020B0604020202020204" pitchFamily="34" charset="0"/>
              </a:rPr>
              <a:t> de </a:t>
            </a:r>
            <a:r>
              <a:rPr lang="en-US" sz="1600" dirty="0" err="1">
                <a:latin typeface="Arial" panose="020B0604020202020204" pitchFamily="34" charset="0"/>
                <a:cs typeface="Arial" panose="020B0604020202020204" pitchFamily="34" charset="0"/>
              </a:rPr>
              <a:t>Servicios</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como</a:t>
            </a:r>
            <a:r>
              <a:rPr sz="2000" dirty="0">
                <a:latin typeface="Arial" panose="020B0604020202020204" pitchFamily="34" charset="0"/>
                <a:cs typeface="Arial" panose="020B0604020202020204" pitchFamily="34" charset="0"/>
              </a:rPr>
              <a:t/>
            </a:r>
            <a:br>
              <a:rPr sz="20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persona natural con la Universidad Particular </a:t>
            </a:r>
            <a:r>
              <a:rPr lang="en-US" sz="1600" dirty="0" err="1">
                <a:latin typeface="Arial" panose="020B0604020202020204" pitchFamily="34" charset="0"/>
                <a:cs typeface="Arial" panose="020B0604020202020204" pitchFamily="34" charset="0"/>
              </a:rPr>
              <a:t>Catolica</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Sede</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Sapietiae</a:t>
            </a:r>
            <a:r>
              <a:rPr lang="en-US" sz="1600" dirty="0">
                <a:latin typeface="Arial" panose="020B0604020202020204" pitchFamily="34" charset="0"/>
                <a:cs typeface="Arial" panose="020B0604020202020204" pitchFamily="34" charset="0"/>
              </a:rPr>
              <a:t>.</a:t>
            </a:r>
          </a:p>
          <a:p>
            <a:pPr indent="0" algn="just">
              <a:lnSpc>
                <a:spcPts val="2304"/>
              </a:lnSpc>
              <a:spcAft>
                <a:spcPts val="1610"/>
              </a:spcAft>
            </a:pPr>
            <a:r>
              <a:rPr lang="en-US" sz="1600" dirty="0">
                <a:latin typeface="Arial" panose="020B0604020202020204" pitchFamily="34" charset="0"/>
                <a:cs typeface="Arial" panose="020B0604020202020204" pitchFamily="34" charset="0"/>
              </a:rPr>
              <a:t>De </a:t>
            </a:r>
            <a:r>
              <a:rPr lang="en-US" sz="1600" dirty="0" err="1">
                <a:latin typeface="Arial" panose="020B0604020202020204" pitchFamily="34" charset="0"/>
                <a:cs typeface="Arial" panose="020B0604020202020204" pitchFamily="34" charset="0"/>
              </a:rPr>
              <a:t>acuerdo</a:t>
            </a:r>
            <a:r>
              <a:rPr lang="en-US" sz="1600" dirty="0">
                <a:latin typeface="Arial" panose="020B0604020202020204" pitchFamily="34" charset="0"/>
                <a:cs typeface="Arial" panose="020B0604020202020204" pitchFamily="34" charset="0"/>
              </a:rPr>
              <a:t> a lo </a:t>
            </a:r>
            <a:r>
              <a:rPr lang="en-US" sz="1600" dirty="0" err="1" smtClean="0">
                <a:latin typeface="Arial" panose="020B0604020202020204" pitchFamily="34" charset="0"/>
                <a:cs typeface="Arial" panose="020B0604020202020204" pitchFamily="34" charset="0"/>
              </a:rPr>
              <a:t>señalado</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habiendo</a:t>
            </a:r>
            <a:r>
              <a:rPr lang="en-US" sz="1600" dirty="0">
                <a:latin typeface="Arial" panose="020B0604020202020204" pitchFamily="34" charset="0"/>
                <a:cs typeface="Arial" panose="020B0604020202020204" pitchFamily="34" charset="0"/>
              </a:rPr>
              <a:t> el </a:t>
            </a:r>
            <a:r>
              <a:rPr lang="en-US" sz="1600" dirty="0" err="1">
                <a:latin typeface="Arial" panose="020B0604020202020204" pitchFamily="34" charset="0"/>
                <a:cs typeface="Arial" panose="020B0604020202020204" pitchFamily="34" charset="0"/>
              </a:rPr>
              <a:t>docente</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nombrado</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excedido</a:t>
            </a:r>
            <a:r>
              <a:rPr lang="en-US" sz="1600" dirty="0">
                <a:latin typeface="Arial" panose="020B0604020202020204" pitchFamily="34" charset="0"/>
                <a:cs typeface="Arial" panose="020B0604020202020204" pitchFamily="34" charset="0"/>
              </a:rPr>
              <a:t> el </a:t>
            </a:r>
            <a:r>
              <a:rPr lang="en-US" sz="1600" dirty="0" err="1">
                <a:latin typeface="Arial" panose="020B0604020202020204" pitchFamily="34" charset="0"/>
                <a:cs typeface="Arial" panose="020B0604020202020204" pitchFamily="34" charset="0"/>
              </a:rPr>
              <a:t>tiempo</a:t>
            </a:r>
            <a:r>
              <a:rPr lang="en-US" sz="1600" dirty="0">
                <a:latin typeface="Arial" panose="020B0604020202020204" pitchFamily="34" charset="0"/>
                <a:cs typeface="Arial" panose="020B0604020202020204" pitchFamily="34" charset="0"/>
              </a:rPr>
              <a:t> de </a:t>
            </a:r>
            <a:r>
              <a:rPr lang="en-US" sz="1600" dirty="0" err="1">
                <a:latin typeface="Arial" panose="020B0604020202020204" pitchFamily="34" charset="0"/>
                <a:cs typeface="Arial" panose="020B0604020202020204" pitchFamily="34" charset="0"/>
              </a:rPr>
              <a:t>licencia</a:t>
            </a:r>
            <a:r>
              <a:rPr lang="en-US" sz="1600" dirty="0">
                <a:latin typeface="Arial" panose="020B0604020202020204" pitchFamily="34" charset="0"/>
                <a:cs typeface="Arial" panose="020B0604020202020204" pitchFamily="34" charset="0"/>
              </a:rPr>
              <a:t> sin </a:t>
            </a:r>
            <a:r>
              <a:rPr lang="en-US" sz="1600" dirty="0" err="1">
                <a:latin typeface="Arial" panose="020B0604020202020204" pitchFamily="34" charset="0"/>
                <a:cs typeface="Arial" panose="020B0604020202020204" pitchFamily="34" charset="0"/>
              </a:rPr>
              <a:t>goce</a:t>
            </a:r>
            <a:r>
              <a:rPr lang="en-US" sz="1600" dirty="0">
                <a:latin typeface="Arial" panose="020B0604020202020204" pitchFamily="34" charset="0"/>
                <a:cs typeface="Arial" panose="020B0604020202020204" pitchFamily="34" charset="0"/>
              </a:rPr>
              <a:t> de</a:t>
            </a:r>
            <a:r>
              <a:rPr sz="2000" dirty="0">
                <a:latin typeface="Arial" panose="020B0604020202020204" pitchFamily="34" charset="0"/>
                <a:cs typeface="Arial" panose="020B0604020202020204" pitchFamily="34" charset="0"/>
              </a:rPr>
              <a:t/>
            </a:r>
            <a:br>
              <a:rPr sz="2000" dirty="0">
                <a:latin typeface="Arial" panose="020B0604020202020204" pitchFamily="34" charset="0"/>
                <a:cs typeface="Arial" panose="020B0604020202020204" pitchFamily="34" charset="0"/>
              </a:rPr>
            </a:br>
            <a:r>
              <a:rPr lang="en-US" sz="1600" dirty="0" err="1">
                <a:latin typeface="Arial" panose="020B0604020202020204" pitchFamily="34" charset="0"/>
                <a:cs typeface="Arial" panose="020B0604020202020204" pitchFamily="34" charset="0"/>
              </a:rPr>
              <a:t>remuneraciones</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por</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motivo</a:t>
            </a:r>
            <a:r>
              <a:rPr lang="en-US" sz="1600" dirty="0">
                <a:latin typeface="Arial" panose="020B0604020202020204" pitchFamily="34" charset="0"/>
                <a:cs typeface="Arial" panose="020B0604020202020204" pitchFamily="34" charset="0"/>
              </a:rPr>
              <a:t> particular, no </a:t>
            </a:r>
            <a:r>
              <a:rPr lang="en-US" sz="1600" dirty="0" err="1">
                <a:latin typeface="Arial" panose="020B0604020202020204" pitchFamily="34" charset="0"/>
                <a:cs typeface="Arial" panose="020B0604020202020204" pitchFamily="34" charset="0"/>
              </a:rPr>
              <a:t>procede</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otorgar</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dicha</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licencia</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conforme</a:t>
            </a:r>
            <a:r>
              <a:rPr lang="en-US" sz="1600" dirty="0">
                <a:latin typeface="Arial" panose="020B0604020202020204" pitchFamily="34" charset="0"/>
                <a:cs typeface="Arial" panose="020B0604020202020204" pitchFamily="34" charset="0"/>
              </a:rPr>
              <a:t> al </a:t>
            </a:r>
            <a:r>
              <a:rPr lang="en-US" sz="1600" dirty="0" err="1">
                <a:latin typeface="Arial" panose="020B0604020202020204" pitchFamily="34" charset="0"/>
                <a:cs typeface="Arial" panose="020B0604020202020204" pitchFamily="34" charset="0"/>
              </a:rPr>
              <a:t>contrato</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que</a:t>
            </a:r>
            <a:r>
              <a:rPr lang="en-US" sz="1600" dirty="0">
                <a:latin typeface="Arial" panose="020B0604020202020204" pitchFamily="34" charset="0"/>
                <a:cs typeface="Arial" panose="020B0604020202020204" pitchFamily="34" charset="0"/>
              </a:rPr>
              <a:t> ha</a:t>
            </a:r>
            <a:r>
              <a:rPr sz="2000" dirty="0">
                <a:latin typeface="Arial" panose="020B0604020202020204" pitchFamily="34" charset="0"/>
                <a:cs typeface="Arial" panose="020B0604020202020204" pitchFamily="34" charset="0"/>
              </a:rPr>
              <a:t/>
            </a:r>
            <a:br>
              <a:rPr sz="2000" dirty="0">
                <a:latin typeface="Arial" panose="020B0604020202020204" pitchFamily="34" charset="0"/>
                <a:cs typeface="Arial" panose="020B0604020202020204" pitchFamily="34" charset="0"/>
              </a:rPr>
            </a:br>
            <a:r>
              <a:rPr lang="en-US" sz="1600" dirty="0" err="1">
                <a:latin typeface="Arial" panose="020B0604020202020204" pitchFamily="34" charset="0"/>
                <a:cs typeface="Arial" panose="020B0604020202020204" pitchFamily="34" charset="0"/>
              </a:rPr>
              <a:t>suscrito</a:t>
            </a:r>
            <a:r>
              <a:rPr lang="en-US" sz="1600" dirty="0" smtClean="0">
                <a:latin typeface="Arial" panose="020B0604020202020204" pitchFamily="34" charset="0"/>
                <a:cs typeface="Arial" panose="020B0604020202020204" pitchFamily="34" charset="0"/>
              </a:rPr>
              <a:t>.</a:t>
            </a:r>
            <a:endParaRPr lang="en-US" sz="1600" dirty="0">
              <a:latin typeface="Arial" panose="020B0604020202020204" pitchFamily="34" charset="0"/>
              <a:cs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1335024" y="2648712"/>
            <a:ext cx="8854440" cy="1624584"/>
          </a:xfrm>
          <a:prstGeom prst="rect">
            <a:avLst/>
          </a:prstGeom>
        </p:spPr>
        <p:txBody>
          <a:bodyPr lIns="0" tIns="0" rIns="0" bIns="0">
            <a:noAutofit/>
          </a:bodyPr>
          <a:lstStyle/>
          <a:p>
            <a:pPr indent="0" algn="just">
              <a:lnSpc>
                <a:spcPts val="3360"/>
              </a:lnSpc>
              <a:spcAft>
                <a:spcPts val="2310"/>
              </a:spcAft>
            </a:pPr>
            <a:r>
              <a:rPr lang="en-US" b="1" i="1" dirty="0" err="1" smtClean="0">
                <a:latin typeface="Arial"/>
              </a:rPr>
              <a:t>Caso</a:t>
            </a:r>
            <a:r>
              <a:rPr lang="en-US" b="1" i="1" dirty="0" smtClean="0">
                <a:latin typeface="Arial"/>
              </a:rPr>
              <a:t>.- </a:t>
            </a:r>
            <a:r>
              <a:rPr lang="en-US" b="1" i="1" dirty="0">
                <a:latin typeface="Arial"/>
              </a:rPr>
              <a:t>El </a:t>
            </a:r>
            <a:r>
              <a:rPr lang="en-US" b="1" i="1" dirty="0" err="1">
                <a:latin typeface="Arial"/>
              </a:rPr>
              <a:t>docente</a:t>
            </a:r>
            <a:r>
              <a:rPr lang="en-US" b="1" i="1" dirty="0">
                <a:latin typeface="Arial"/>
              </a:rPr>
              <a:t> </a:t>
            </a:r>
            <a:r>
              <a:rPr lang="en-US" b="1" i="1" dirty="0" err="1">
                <a:latin typeface="Arial"/>
              </a:rPr>
              <a:t>que</a:t>
            </a:r>
            <a:r>
              <a:rPr lang="en-US" b="1" i="1" dirty="0">
                <a:latin typeface="Arial"/>
              </a:rPr>
              <a:t> al </a:t>
            </a:r>
            <a:r>
              <a:rPr lang="en-US" b="1" i="1" dirty="0" err="1">
                <a:latin typeface="Arial"/>
              </a:rPr>
              <a:t>cumplir</a:t>
            </a:r>
            <a:r>
              <a:rPr lang="en-US" b="1" i="1" dirty="0">
                <a:latin typeface="Arial"/>
              </a:rPr>
              <a:t> los dos (2) </a:t>
            </a:r>
            <a:r>
              <a:rPr lang="en-US" b="1" i="1" dirty="0" err="1" smtClean="0">
                <a:latin typeface="Arial"/>
              </a:rPr>
              <a:t>años</a:t>
            </a:r>
            <a:r>
              <a:rPr lang="en-US" b="1" i="1" dirty="0" smtClean="0">
                <a:latin typeface="Arial"/>
              </a:rPr>
              <a:t> </a:t>
            </a:r>
            <a:r>
              <a:rPr lang="en-US" b="1" i="1" dirty="0">
                <a:latin typeface="Arial"/>
              </a:rPr>
              <a:t>de</a:t>
            </a:r>
            <a:r>
              <a:rPr sz="1600" dirty="0"/>
              <a:t/>
            </a:r>
            <a:br>
              <a:rPr sz="1600" dirty="0"/>
            </a:br>
            <a:r>
              <a:rPr lang="en-US" b="1" i="1" dirty="0" err="1">
                <a:latin typeface="Arial"/>
              </a:rPr>
              <a:t>licencia</a:t>
            </a:r>
            <a:r>
              <a:rPr lang="en-US" b="1" i="1" dirty="0">
                <a:latin typeface="Arial"/>
              </a:rPr>
              <a:t> </a:t>
            </a:r>
            <a:r>
              <a:rPr lang="en-US" b="1" i="1" dirty="0" err="1">
                <a:latin typeface="Arial"/>
              </a:rPr>
              <a:t>por</a:t>
            </a:r>
            <a:r>
              <a:rPr lang="en-US" b="1" i="1" dirty="0">
                <a:latin typeface="Arial"/>
              </a:rPr>
              <a:t> </a:t>
            </a:r>
            <a:r>
              <a:rPr lang="en-US" b="1" i="1" dirty="0" err="1">
                <a:latin typeface="Arial"/>
              </a:rPr>
              <a:t>motivos</a:t>
            </a:r>
            <a:r>
              <a:rPr lang="en-US" b="1" i="1" dirty="0">
                <a:latin typeface="Arial"/>
              </a:rPr>
              <a:t> </a:t>
            </a:r>
            <a:r>
              <a:rPr lang="en-US" b="1" i="1" dirty="0" err="1">
                <a:latin typeface="Arial"/>
              </a:rPr>
              <a:t>particulares</a:t>
            </a:r>
            <a:r>
              <a:rPr lang="en-US" b="1" i="1" dirty="0">
                <a:latin typeface="Arial"/>
              </a:rPr>
              <a:t>, </a:t>
            </a:r>
            <a:r>
              <a:rPr lang="en-US" b="1" i="1" dirty="0" err="1">
                <a:latin typeface="Arial"/>
              </a:rPr>
              <a:t>puede</a:t>
            </a:r>
            <a:r>
              <a:rPr lang="en-US" b="1" i="1" dirty="0">
                <a:latin typeface="Arial"/>
              </a:rPr>
              <a:t> a </a:t>
            </a:r>
            <a:r>
              <a:rPr lang="en-US" b="1" i="1" dirty="0" err="1">
                <a:latin typeface="Arial"/>
              </a:rPr>
              <a:t>continuacion</a:t>
            </a:r>
            <a:r>
              <a:rPr sz="1600" dirty="0"/>
              <a:t/>
            </a:r>
            <a:br>
              <a:rPr sz="1600" dirty="0"/>
            </a:br>
            <a:r>
              <a:rPr lang="en-US" b="1" i="1" dirty="0" err="1">
                <a:latin typeface="Arial"/>
              </a:rPr>
              <a:t>solicitar</a:t>
            </a:r>
            <a:r>
              <a:rPr lang="en-US" b="1" i="1" dirty="0">
                <a:latin typeface="Arial"/>
              </a:rPr>
              <a:t> </a:t>
            </a:r>
            <a:r>
              <a:rPr lang="en-US" b="1" i="1" dirty="0" err="1">
                <a:latin typeface="Arial"/>
              </a:rPr>
              <a:t>licencia</a:t>
            </a:r>
            <a:r>
              <a:rPr lang="en-US" b="1" i="1" dirty="0">
                <a:latin typeface="Arial"/>
              </a:rPr>
              <a:t> 6 </a:t>
            </a:r>
            <a:r>
              <a:rPr lang="en-US" b="1" i="1" dirty="0" err="1">
                <a:latin typeface="Arial"/>
              </a:rPr>
              <a:t>meses</a:t>
            </a:r>
            <a:r>
              <a:rPr lang="en-US" b="1" i="1" dirty="0">
                <a:latin typeface="Arial"/>
              </a:rPr>
              <a:t> sin </a:t>
            </a:r>
            <a:r>
              <a:rPr lang="en-US" b="1" i="1" dirty="0" err="1">
                <a:latin typeface="Arial"/>
              </a:rPr>
              <a:t>goce</a:t>
            </a:r>
            <a:r>
              <a:rPr lang="en-US" b="1" i="1" dirty="0">
                <a:latin typeface="Arial"/>
              </a:rPr>
              <a:t> de </a:t>
            </a:r>
            <a:r>
              <a:rPr lang="en-US" b="1" i="1" dirty="0" err="1">
                <a:latin typeface="Arial"/>
              </a:rPr>
              <a:t>remuneraciones</a:t>
            </a:r>
            <a:r>
              <a:rPr lang="en-US" b="1" i="1" dirty="0">
                <a:latin typeface="Arial"/>
              </a:rPr>
              <a:t> </a:t>
            </a:r>
            <a:r>
              <a:rPr lang="en-US" b="1" i="1" dirty="0" err="1">
                <a:latin typeface="Arial"/>
              </a:rPr>
              <a:t>por</a:t>
            </a:r>
            <a:r>
              <a:rPr sz="1600" dirty="0"/>
              <a:t/>
            </a:r>
            <a:br>
              <a:rPr sz="1600" dirty="0"/>
            </a:br>
            <a:r>
              <a:rPr lang="en-US" b="1" i="1" dirty="0" err="1">
                <a:latin typeface="Arial"/>
              </a:rPr>
              <a:t>enfermedad</a:t>
            </a:r>
            <a:r>
              <a:rPr lang="en-US" b="1" i="1" dirty="0">
                <a:latin typeface="Arial"/>
              </a:rPr>
              <a:t> grave de </a:t>
            </a:r>
            <a:r>
              <a:rPr lang="en-US" b="1" i="1" dirty="0" err="1">
                <a:latin typeface="Arial"/>
              </a:rPr>
              <a:t>su</a:t>
            </a:r>
            <a:r>
              <a:rPr lang="en-US" b="1" i="1" dirty="0">
                <a:latin typeface="Arial"/>
              </a:rPr>
              <a:t> padre?</a:t>
            </a:r>
          </a:p>
        </p:txBody>
      </p:sp>
      <p:sp>
        <p:nvSpPr>
          <p:cNvPr id="4" name="Rectángulo 3"/>
          <p:cNvSpPr/>
          <p:nvPr/>
        </p:nvSpPr>
        <p:spPr>
          <a:xfrm>
            <a:off x="1359408" y="4788408"/>
            <a:ext cx="1347216" cy="338328"/>
          </a:xfrm>
          <a:prstGeom prst="rect">
            <a:avLst/>
          </a:prstGeom>
        </p:spPr>
        <p:txBody>
          <a:bodyPr wrap="none" lIns="0" tIns="0" rIns="0" bIns="0">
            <a:normAutofit fontScale="97500"/>
          </a:bodyPr>
          <a:lstStyle/>
          <a:p>
            <a:pPr indent="0" algn="just">
              <a:lnSpc>
                <a:spcPts val="2570"/>
              </a:lnSpc>
              <a:spcBef>
                <a:spcPts val="2310"/>
              </a:spcBef>
            </a:pPr>
            <a:r>
              <a:rPr lang="en-US" sz="2300" b="1">
                <a:latin typeface="Arial"/>
              </a:rPr>
              <a:t>Explique:</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1344168" y="2225040"/>
            <a:ext cx="8830056" cy="3331464"/>
          </a:xfrm>
          <a:prstGeom prst="rect">
            <a:avLst/>
          </a:prstGeom>
        </p:spPr>
        <p:txBody>
          <a:bodyPr lIns="0" tIns="0" rIns="0" bIns="0">
            <a:noAutofit/>
          </a:bodyPr>
          <a:lstStyle/>
          <a:p>
            <a:pPr indent="0" algn="just">
              <a:lnSpc>
                <a:spcPts val="3336"/>
              </a:lnSpc>
            </a:pPr>
            <a:r>
              <a:rPr lang="en-US" sz="2000" b="1" dirty="0">
                <a:latin typeface="Arial"/>
              </a:rPr>
              <a:t>R.- </a:t>
            </a:r>
            <a:r>
              <a:rPr lang="en-US" sz="2000" b="1" dirty="0" err="1">
                <a:latin typeface="Arial"/>
              </a:rPr>
              <a:t>Conforme</a:t>
            </a:r>
            <a:r>
              <a:rPr lang="en-US" sz="2000" b="1" dirty="0">
                <a:latin typeface="Arial"/>
              </a:rPr>
              <a:t> al literal d) del </a:t>
            </a:r>
            <a:r>
              <a:rPr lang="en-US" sz="2000" b="1" dirty="0" err="1" smtClean="0">
                <a:latin typeface="Arial"/>
              </a:rPr>
              <a:t>artículo</a:t>
            </a:r>
            <a:r>
              <a:rPr lang="en-US" sz="2000" b="1" dirty="0" smtClean="0">
                <a:latin typeface="Arial"/>
              </a:rPr>
              <a:t> </a:t>
            </a:r>
            <a:r>
              <a:rPr lang="en-US" sz="2000" b="1" dirty="0">
                <a:latin typeface="Arial"/>
              </a:rPr>
              <a:t>197 del D. S. N° 004-</a:t>
            </a:r>
            <a:r>
              <a:rPr dirty="0"/>
              <a:t/>
            </a:r>
            <a:br>
              <a:rPr dirty="0"/>
            </a:br>
            <a:r>
              <a:rPr lang="en-US" sz="2000" b="1" dirty="0">
                <a:latin typeface="Arial"/>
              </a:rPr>
              <a:t>2013-ED, el </a:t>
            </a:r>
            <a:r>
              <a:rPr lang="en-US" sz="2000" b="1" dirty="0" err="1">
                <a:latin typeface="Arial"/>
              </a:rPr>
              <a:t>profesor</a:t>
            </a:r>
            <a:r>
              <a:rPr lang="en-US" sz="2000" b="1" dirty="0">
                <a:latin typeface="Arial"/>
              </a:rPr>
              <a:t> </a:t>
            </a:r>
            <a:r>
              <a:rPr lang="en-US" sz="2000" b="1" dirty="0" err="1">
                <a:latin typeface="Arial"/>
              </a:rPr>
              <a:t>que</a:t>
            </a:r>
            <a:r>
              <a:rPr lang="en-US" sz="2000" b="1" dirty="0">
                <a:latin typeface="Arial"/>
              </a:rPr>
              <a:t> </a:t>
            </a:r>
            <a:r>
              <a:rPr lang="en-US" sz="2000" b="1" dirty="0" err="1">
                <a:latin typeface="Arial"/>
              </a:rPr>
              <a:t>hubiere</a:t>
            </a:r>
            <a:r>
              <a:rPr lang="en-US" sz="2000" b="1" dirty="0">
                <a:latin typeface="Arial"/>
              </a:rPr>
              <a:t> </a:t>
            </a:r>
            <a:r>
              <a:rPr lang="en-US" sz="2000" b="1" dirty="0" err="1">
                <a:latin typeface="Arial"/>
              </a:rPr>
              <a:t>hecho</a:t>
            </a:r>
            <a:r>
              <a:rPr lang="en-US" sz="2000" b="1" dirty="0">
                <a:latin typeface="Arial"/>
              </a:rPr>
              <a:t> </a:t>
            </a:r>
            <a:r>
              <a:rPr lang="en-US" sz="2000" b="1" dirty="0" err="1">
                <a:latin typeface="Arial"/>
              </a:rPr>
              <a:t>uso</a:t>
            </a:r>
            <a:r>
              <a:rPr lang="en-US" sz="2000" b="1" dirty="0">
                <a:latin typeface="Arial"/>
              </a:rPr>
              <a:t> de </a:t>
            </a:r>
            <a:r>
              <a:rPr lang="en-US" sz="2000" b="1" dirty="0" err="1">
                <a:latin typeface="Arial"/>
              </a:rPr>
              <a:t>licencia</a:t>
            </a:r>
            <a:r>
              <a:rPr lang="en-US" sz="2000" b="1" dirty="0">
                <a:latin typeface="Arial"/>
              </a:rPr>
              <a:t> sin</a:t>
            </a:r>
            <a:r>
              <a:rPr dirty="0"/>
              <a:t/>
            </a:r>
            <a:br>
              <a:rPr dirty="0"/>
            </a:br>
            <a:r>
              <a:rPr lang="en-US" sz="2000" b="1" dirty="0" err="1">
                <a:latin typeface="Arial"/>
              </a:rPr>
              <a:t>goce</a:t>
            </a:r>
            <a:r>
              <a:rPr lang="en-US" sz="2000" b="1" dirty="0">
                <a:latin typeface="Arial"/>
              </a:rPr>
              <a:t> de </a:t>
            </a:r>
            <a:r>
              <a:rPr lang="en-US" sz="2000" b="1" dirty="0" err="1">
                <a:latin typeface="Arial"/>
              </a:rPr>
              <a:t>remuneraciones</a:t>
            </a:r>
            <a:r>
              <a:rPr lang="en-US" sz="2000" b="1" dirty="0">
                <a:latin typeface="Arial"/>
              </a:rPr>
              <a:t> </a:t>
            </a:r>
            <a:r>
              <a:rPr lang="en-US" sz="2000" b="1" dirty="0" err="1">
                <a:latin typeface="Arial"/>
              </a:rPr>
              <a:t>por</a:t>
            </a:r>
            <a:r>
              <a:rPr lang="en-US" sz="2000" b="1" dirty="0">
                <a:latin typeface="Arial"/>
              </a:rPr>
              <a:t> </a:t>
            </a:r>
            <a:r>
              <a:rPr lang="en-US" sz="2000" b="1" dirty="0" err="1">
                <a:latin typeface="Arial"/>
              </a:rPr>
              <a:t>motivos</a:t>
            </a:r>
            <a:r>
              <a:rPr lang="en-US" sz="2000" b="1" dirty="0">
                <a:latin typeface="Arial"/>
              </a:rPr>
              <a:t> </a:t>
            </a:r>
            <a:r>
              <a:rPr lang="en-US" sz="2000" b="1" dirty="0" err="1">
                <a:latin typeface="Arial"/>
              </a:rPr>
              <a:t>particulares</a:t>
            </a:r>
            <a:r>
              <a:rPr lang="en-US" sz="2000" b="1" dirty="0">
                <a:latin typeface="Arial"/>
              </a:rPr>
              <a:t>, </a:t>
            </a:r>
            <a:r>
              <a:rPr lang="en-US" sz="2000" b="1" dirty="0" err="1">
                <a:latin typeface="Arial"/>
              </a:rPr>
              <a:t>puede</a:t>
            </a:r>
            <a:r>
              <a:rPr dirty="0"/>
              <a:t/>
            </a:r>
            <a:br>
              <a:rPr dirty="0"/>
            </a:br>
            <a:r>
              <a:rPr lang="en-US" sz="2000" b="1" dirty="0" err="1">
                <a:latin typeface="Arial"/>
              </a:rPr>
              <a:t>solicitar</a:t>
            </a:r>
            <a:r>
              <a:rPr lang="en-US" sz="2000" b="1" dirty="0">
                <a:latin typeface="Arial"/>
              </a:rPr>
              <a:t> </a:t>
            </a:r>
            <a:r>
              <a:rPr lang="en-US" sz="2000" b="1" dirty="0" err="1">
                <a:latin typeface="Arial"/>
              </a:rPr>
              <a:t>licencia</a:t>
            </a:r>
            <a:r>
              <a:rPr lang="en-US" sz="2000" b="1" dirty="0">
                <a:latin typeface="Arial"/>
              </a:rPr>
              <a:t> sin </a:t>
            </a:r>
            <a:r>
              <a:rPr lang="en-US" sz="2000" b="1" dirty="0" err="1">
                <a:latin typeface="Arial"/>
              </a:rPr>
              <a:t>goce</a:t>
            </a:r>
            <a:r>
              <a:rPr lang="en-US" sz="2000" b="1" dirty="0">
                <a:latin typeface="Arial"/>
              </a:rPr>
              <a:t> de </a:t>
            </a:r>
            <a:r>
              <a:rPr lang="en-US" sz="2000" b="1" dirty="0" err="1">
                <a:latin typeface="Arial"/>
              </a:rPr>
              <a:t>remuneraciones</a:t>
            </a:r>
            <a:r>
              <a:rPr lang="en-US" sz="2000" b="1" dirty="0">
                <a:latin typeface="Arial"/>
              </a:rPr>
              <a:t> </a:t>
            </a:r>
            <a:r>
              <a:rPr lang="en-US" sz="2000" b="1" dirty="0" err="1">
                <a:latin typeface="Arial"/>
              </a:rPr>
              <a:t>por</a:t>
            </a:r>
            <a:r>
              <a:rPr dirty="0"/>
              <a:t/>
            </a:r>
            <a:br>
              <a:rPr dirty="0"/>
            </a:br>
            <a:r>
              <a:rPr lang="en-US" sz="2000" b="1" dirty="0" err="1">
                <a:latin typeface="Arial"/>
              </a:rPr>
              <a:t>enfermedad</a:t>
            </a:r>
            <a:r>
              <a:rPr lang="en-US" sz="2000" b="1" dirty="0">
                <a:latin typeface="Arial"/>
              </a:rPr>
              <a:t> grave de:    Padres, </a:t>
            </a:r>
            <a:r>
              <a:rPr lang="en-US" sz="2000" b="1" dirty="0" err="1">
                <a:latin typeface="Arial"/>
              </a:rPr>
              <a:t>conyuge</a:t>
            </a:r>
            <a:r>
              <a:rPr lang="en-US" sz="2000" b="1" dirty="0">
                <a:latin typeface="Arial"/>
              </a:rPr>
              <a:t>, </a:t>
            </a:r>
            <a:r>
              <a:rPr lang="en-US" sz="2000" b="1" dirty="0" err="1" smtClean="0">
                <a:latin typeface="Arial"/>
              </a:rPr>
              <a:t>conviviente</a:t>
            </a:r>
            <a:r>
              <a:rPr lang="en-US" sz="2000" b="1" dirty="0" smtClean="0">
                <a:latin typeface="Arial"/>
              </a:rPr>
              <a:t> </a:t>
            </a:r>
            <a:r>
              <a:rPr lang="en-US" sz="2000" b="1" dirty="0" err="1" smtClean="0">
                <a:latin typeface="Arial"/>
              </a:rPr>
              <a:t>reconocido</a:t>
            </a:r>
            <a:r>
              <a:rPr lang="en-US" sz="2000" b="1" dirty="0" smtClean="0">
                <a:latin typeface="Arial"/>
              </a:rPr>
              <a:t> </a:t>
            </a:r>
            <a:r>
              <a:rPr lang="en-US" sz="2000" b="1" dirty="0" err="1">
                <a:latin typeface="Arial"/>
              </a:rPr>
              <a:t>judicialmente</a:t>
            </a:r>
            <a:r>
              <a:rPr lang="en-US" sz="2000" b="1" dirty="0">
                <a:latin typeface="Arial"/>
              </a:rPr>
              <a:t> o </a:t>
            </a:r>
            <a:r>
              <a:rPr lang="en-US" sz="2000" b="1" dirty="0" err="1">
                <a:latin typeface="Arial"/>
              </a:rPr>
              <a:t>por</a:t>
            </a:r>
            <a:r>
              <a:rPr lang="en-US" sz="2000" b="1" dirty="0">
                <a:latin typeface="Arial"/>
              </a:rPr>
              <a:t> </a:t>
            </a:r>
            <a:r>
              <a:rPr lang="en-US" sz="2000" b="1" dirty="0" err="1">
                <a:latin typeface="Arial"/>
              </a:rPr>
              <a:t>Notario</a:t>
            </a:r>
            <a:r>
              <a:rPr lang="en-US" sz="2000" b="1" dirty="0">
                <a:latin typeface="Arial"/>
              </a:rPr>
              <a:t> </a:t>
            </a:r>
            <a:r>
              <a:rPr lang="en-US" sz="2000" b="1" dirty="0" err="1">
                <a:latin typeface="Arial"/>
              </a:rPr>
              <a:t>Publico</a:t>
            </a:r>
            <a:r>
              <a:rPr lang="en-US" sz="2000" b="1" dirty="0">
                <a:latin typeface="Arial"/>
              </a:rPr>
              <a:t> e </a:t>
            </a:r>
            <a:r>
              <a:rPr lang="en-US" sz="2000" b="1" dirty="0" err="1">
                <a:latin typeface="Arial"/>
              </a:rPr>
              <a:t>hijos</a:t>
            </a:r>
            <a:r>
              <a:rPr lang="en-US" sz="2000" b="1" dirty="0">
                <a:latin typeface="Arial"/>
              </a:rPr>
              <a:t>, hasta</a:t>
            </a:r>
            <a:r>
              <a:rPr dirty="0"/>
              <a:t/>
            </a:r>
            <a:br>
              <a:rPr dirty="0"/>
            </a:br>
            <a:r>
              <a:rPr lang="en-US" sz="2000" b="1" dirty="0" err="1">
                <a:latin typeface="Arial"/>
              </a:rPr>
              <a:t>por</a:t>
            </a:r>
            <a:r>
              <a:rPr lang="en-US" sz="2000" b="1" dirty="0">
                <a:latin typeface="Arial"/>
              </a:rPr>
              <a:t> 6 </a:t>
            </a:r>
            <a:r>
              <a:rPr lang="en-US" sz="2000" b="1" dirty="0" err="1">
                <a:latin typeface="Arial"/>
              </a:rPr>
              <a:t>meses</a:t>
            </a:r>
            <a:r>
              <a:rPr lang="en-US" sz="2000" b="1" dirty="0">
                <a:latin typeface="Arial"/>
              </a:rPr>
              <a:t>, para lo </a:t>
            </a:r>
            <a:r>
              <a:rPr lang="en-US" sz="2000" b="1" dirty="0" err="1">
                <a:latin typeface="Arial"/>
              </a:rPr>
              <a:t>cual</a:t>
            </a:r>
            <a:r>
              <a:rPr lang="en-US" sz="2000" b="1" dirty="0">
                <a:latin typeface="Arial"/>
              </a:rPr>
              <a:t> se </a:t>
            </a:r>
            <a:r>
              <a:rPr lang="en-US" sz="2000" b="1" dirty="0" err="1">
                <a:latin typeface="Arial"/>
              </a:rPr>
              <a:t>adjuntara</a:t>
            </a:r>
            <a:r>
              <a:rPr lang="en-US" sz="2000" b="1" dirty="0">
                <a:latin typeface="Arial"/>
              </a:rPr>
              <a:t> el </a:t>
            </a:r>
            <a:r>
              <a:rPr lang="en-US" sz="2000" b="1" dirty="0" err="1">
                <a:latin typeface="Arial"/>
              </a:rPr>
              <a:t>diagnostico</a:t>
            </a:r>
            <a:r>
              <a:rPr lang="en-US" sz="2000" b="1" dirty="0">
                <a:latin typeface="Arial"/>
              </a:rPr>
              <a:t> medico</a:t>
            </a:r>
            <a:r>
              <a:rPr dirty="0"/>
              <a:t/>
            </a:r>
            <a:br>
              <a:rPr dirty="0"/>
            </a:br>
            <a:r>
              <a:rPr lang="en-US" sz="2000" b="1" dirty="0" err="1">
                <a:latin typeface="Arial"/>
              </a:rPr>
              <a:t>que</a:t>
            </a:r>
            <a:r>
              <a:rPr lang="en-US" sz="2000" b="1" dirty="0">
                <a:latin typeface="Arial"/>
              </a:rPr>
              <a:t> </a:t>
            </a:r>
            <a:r>
              <a:rPr lang="en-US" sz="2000" b="1" dirty="0" err="1">
                <a:latin typeface="Arial"/>
              </a:rPr>
              <a:t>acredite</a:t>
            </a:r>
            <a:r>
              <a:rPr lang="en-US" sz="2000" b="1" dirty="0">
                <a:latin typeface="Arial"/>
              </a:rPr>
              <a:t> el </a:t>
            </a:r>
            <a:r>
              <a:rPr lang="en-US" sz="2000" b="1" dirty="0" err="1">
                <a:latin typeface="Arial"/>
              </a:rPr>
              <a:t>estado</a:t>
            </a:r>
            <a:r>
              <a:rPr lang="en-US" sz="2000" b="1" dirty="0">
                <a:latin typeface="Arial"/>
              </a:rPr>
              <a:t> de </a:t>
            </a:r>
            <a:r>
              <a:rPr lang="en-US" sz="2000" b="1" dirty="0" err="1">
                <a:latin typeface="Arial"/>
              </a:rPr>
              <a:t>salud</a:t>
            </a:r>
            <a:r>
              <a:rPr lang="en-US" sz="2000" b="1" dirty="0">
                <a:latin typeface="Arial"/>
              </a:rPr>
              <a:t> del familiar.</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1362456" y="1277112"/>
            <a:ext cx="9208008" cy="5157216"/>
          </a:xfrm>
          <a:prstGeom prst="rect">
            <a:avLst/>
          </a:prstGeom>
        </p:spPr>
        <p:txBody>
          <a:bodyPr lIns="0" tIns="0" rIns="0" bIns="0">
            <a:normAutofit fontScale="97500"/>
          </a:bodyPr>
          <a:lstStyle/>
          <a:p>
            <a:pPr indent="0" algn="just">
              <a:lnSpc>
                <a:spcPts val="3360"/>
              </a:lnSpc>
              <a:spcAft>
                <a:spcPts val="2310"/>
              </a:spcAft>
            </a:pPr>
            <a:r>
              <a:rPr lang="en-US" sz="2300" b="1" i="1" dirty="0" err="1" smtClean="0">
                <a:latin typeface="Arial"/>
              </a:rPr>
              <a:t>Caso</a:t>
            </a:r>
            <a:r>
              <a:rPr lang="en-US" sz="2300" b="1" i="1" dirty="0" smtClean="0">
                <a:latin typeface="Arial"/>
              </a:rPr>
              <a:t>.- </a:t>
            </a:r>
            <a:r>
              <a:rPr lang="en-US" sz="2300" b="1" i="1" dirty="0">
                <a:latin typeface="Arial"/>
              </a:rPr>
              <a:t>Un </a:t>
            </a:r>
            <a:r>
              <a:rPr lang="en-US" sz="2300" b="1" i="1" dirty="0" err="1">
                <a:latin typeface="Arial"/>
              </a:rPr>
              <a:t>profesor</a:t>
            </a:r>
            <a:r>
              <a:rPr lang="en-US" sz="2300" b="1" i="1" dirty="0">
                <a:latin typeface="Arial"/>
              </a:rPr>
              <a:t> </a:t>
            </a:r>
            <a:r>
              <a:rPr lang="en-US" sz="2300" b="1" i="1" dirty="0" err="1">
                <a:latin typeface="Arial"/>
              </a:rPr>
              <a:t>solicita</a:t>
            </a:r>
            <a:r>
              <a:rPr lang="en-US" sz="2300" b="1" i="1" dirty="0">
                <a:latin typeface="Arial"/>
              </a:rPr>
              <a:t> </a:t>
            </a:r>
            <a:r>
              <a:rPr lang="en-US" sz="2300" b="1" i="1" dirty="0" err="1">
                <a:latin typeface="Arial"/>
              </a:rPr>
              <a:t>licencia</a:t>
            </a:r>
            <a:r>
              <a:rPr lang="en-US" sz="2300" b="1" i="1" dirty="0">
                <a:latin typeface="Arial"/>
              </a:rPr>
              <a:t> sin </a:t>
            </a:r>
            <a:r>
              <a:rPr lang="en-US" sz="2300" b="1" i="1" dirty="0" err="1">
                <a:latin typeface="Arial"/>
              </a:rPr>
              <a:t>goce</a:t>
            </a:r>
            <a:r>
              <a:rPr lang="en-US" sz="2300" b="1" i="1" dirty="0">
                <a:latin typeface="Arial"/>
              </a:rPr>
              <a:t> de </a:t>
            </a:r>
            <a:r>
              <a:rPr lang="en-US" sz="2300" b="1" i="1" dirty="0" err="1" smtClean="0">
                <a:latin typeface="Arial"/>
              </a:rPr>
              <a:t>remunera</a:t>
            </a:r>
            <a:r>
              <a:rPr lang="en-US" sz="2300" b="1" i="1" dirty="0" err="1" smtClean="0">
                <a:latin typeface="Arial"/>
              </a:rPr>
              <a:t>c</a:t>
            </a:r>
            <a:r>
              <a:rPr lang="en-US" sz="2300" b="1" i="1" dirty="0" err="1" smtClean="0">
                <a:latin typeface="Arial"/>
              </a:rPr>
              <a:t>i</a:t>
            </a:r>
            <a:r>
              <a:rPr lang="en-US" sz="2300" b="1" i="1" dirty="0" err="1">
                <a:latin typeface="Arial"/>
              </a:rPr>
              <a:t>ó</a:t>
            </a:r>
            <a:r>
              <a:rPr lang="en-US" sz="2300" b="1" i="1" dirty="0" err="1" smtClean="0">
                <a:latin typeface="Arial"/>
              </a:rPr>
              <a:t>n</a:t>
            </a:r>
            <a:r>
              <a:rPr dirty="0"/>
              <a:t/>
            </a:r>
            <a:br>
              <a:rPr dirty="0"/>
            </a:br>
            <a:r>
              <a:rPr lang="en-US" sz="2300" b="1" i="1" dirty="0" err="1">
                <a:latin typeface="Arial"/>
              </a:rPr>
              <a:t>por</a:t>
            </a:r>
            <a:r>
              <a:rPr lang="en-US" sz="2300" b="1" i="1" dirty="0">
                <a:latin typeface="Arial"/>
              </a:rPr>
              <a:t> </a:t>
            </a:r>
            <a:r>
              <a:rPr lang="en-US" sz="2300" b="1" i="1" dirty="0" err="1">
                <a:latin typeface="Arial"/>
              </a:rPr>
              <a:t>motivo</a:t>
            </a:r>
            <a:r>
              <a:rPr lang="en-US" sz="2300" b="1" i="1" dirty="0">
                <a:latin typeface="Arial"/>
              </a:rPr>
              <a:t> particular </a:t>
            </a:r>
            <a:r>
              <a:rPr lang="en-US" sz="2300" b="1" i="1" dirty="0" err="1">
                <a:latin typeface="Arial"/>
              </a:rPr>
              <a:t>por</a:t>
            </a:r>
            <a:r>
              <a:rPr lang="en-US" sz="2300" b="1" i="1" dirty="0">
                <a:latin typeface="Arial"/>
              </a:rPr>
              <a:t> dos (2) </a:t>
            </a:r>
            <a:r>
              <a:rPr lang="en-US" sz="2300" b="1" i="1" dirty="0" err="1" smtClean="0">
                <a:latin typeface="Arial"/>
              </a:rPr>
              <a:t>años</a:t>
            </a:r>
            <a:r>
              <a:rPr lang="en-US" sz="2300" b="1" i="1" dirty="0" smtClean="0">
                <a:latin typeface="Arial"/>
              </a:rPr>
              <a:t> </a:t>
            </a:r>
            <a:r>
              <a:rPr lang="en-US" sz="2300" b="1" i="1" dirty="0">
                <a:latin typeface="Arial"/>
              </a:rPr>
              <a:t>a </a:t>
            </a:r>
            <a:r>
              <a:rPr lang="en-US" sz="2300" b="1" i="1" dirty="0" err="1">
                <a:latin typeface="Arial"/>
              </a:rPr>
              <a:t>partir</a:t>
            </a:r>
            <a:r>
              <a:rPr lang="en-US" sz="2300" b="1" i="1" dirty="0">
                <a:latin typeface="Arial"/>
              </a:rPr>
              <a:t> del 01 de</a:t>
            </a:r>
            <a:r>
              <a:rPr dirty="0"/>
              <a:t/>
            </a:r>
            <a:br>
              <a:rPr dirty="0"/>
            </a:br>
            <a:r>
              <a:rPr lang="en-US" sz="2300" b="1" i="1" dirty="0" err="1">
                <a:latin typeface="Arial"/>
              </a:rPr>
              <a:t>marzo</a:t>
            </a:r>
            <a:r>
              <a:rPr lang="en-US" sz="2300" b="1" i="1" dirty="0">
                <a:latin typeface="Arial"/>
              </a:rPr>
              <a:t> del 2016, en </a:t>
            </a:r>
            <a:r>
              <a:rPr lang="en-US" sz="2300" b="1" i="1" dirty="0" err="1">
                <a:latin typeface="Arial"/>
              </a:rPr>
              <a:t>este</a:t>
            </a:r>
            <a:r>
              <a:rPr lang="en-US" sz="2300" b="1" i="1" dirty="0">
                <a:latin typeface="Arial"/>
              </a:rPr>
              <a:t> </a:t>
            </a:r>
            <a:r>
              <a:rPr lang="en-US" sz="2300" b="1" i="1" dirty="0" err="1">
                <a:latin typeface="Arial"/>
              </a:rPr>
              <a:t>caso</a:t>
            </a:r>
            <a:r>
              <a:rPr lang="en-US" sz="2300" b="1" i="1" dirty="0">
                <a:latin typeface="Arial"/>
              </a:rPr>
              <a:t> la </a:t>
            </a:r>
            <a:r>
              <a:rPr lang="en-US" sz="2300" b="1" i="1" dirty="0" err="1">
                <a:latin typeface="Arial"/>
              </a:rPr>
              <a:t>licencia</a:t>
            </a:r>
            <a:r>
              <a:rPr lang="en-US" sz="2300" b="1" i="1" dirty="0">
                <a:latin typeface="Arial"/>
              </a:rPr>
              <a:t> </a:t>
            </a:r>
            <a:r>
              <a:rPr lang="en-US" sz="2300" b="1" i="1" dirty="0" err="1">
                <a:latin typeface="Arial"/>
              </a:rPr>
              <a:t>procede</a:t>
            </a:r>
            <a:r>
              <a:rPr lang="en-US" sz="2300" b="1" i="1" dirty="0">
                <a:latin typeface="Arial"/>
              </a:rPr>
              <a:t> </a:t>
            </a:r>
            <a:r>
              <a:rPr lang="en-US" sz="2300" b="1" i="1" dirty="0" err="1">
                <a:latin typeface="Arial"/>
              </a:rPr>
              <a:t>si</a:t>
            </a:r>
            <a:r>
              <a:rPr lang="en-US" sz="2300" b="1" i="1" dirty="0">
                <a:latin typeface="Arial"/>
              </a:rPr>
              <a:t>:</a:t>
            </a:r>
          </a:p>
          <a:p>
            <a:pPr marL="488188" indent="-457200">
              <a:lnSpc>
                <a:spcPts val="3336"/>
              </a:lnSpc>
            </a:pPr>
            <a:r>
              <a:rPr lang="en-US" sz="2300" b="1" dirty="0">
                <a:latin typeface="Arial"/>
              </a:rPr>
              <a:t>-    Se le concede del 01 de </a:t>
            </a:r>
            <a:r>
              <a:rPr lang="en-US" sz="2300" b="1" dirty="0" err="1">
                <a:latin typeface="Arial"/>
              </a:rPr>
              <a:t>marzo</a:t>
            </a:r>
            <a:r>
              <a:rPr lang="en-US" sz="2300" b="1" dirty="0">
                <a:latin typeface="Arial"/>
              </a:rPr>
              <a:t> del 2016 hasta el 28 de</a:t>
            </a:r>
            <a:r>
              <a:rPr dirty="0"/>
              <a:t/>
            </a:r>
            <a:br>
              <a:rPr dirty="0"/>
            </a:br>
            <a:r>
              <a:rPr lang="en-US" sz="2300" b="1" dirty="0" err="1">
                <a:latin typeface="Arial"/>
              </a:rPr>
              <a:t>febrero</a:t>
            </a:r>
            <a:r>
              <a:rPr lang="en-US" sz="2300" b="1" dirty="0">
                <a:latin typeface="Arial"/>
              </a:rPr>
              <a:t> del 2018 (730 </a:t>
            </a:r>
            <a:r>
              <a:rPr lang="en-US" sz="2300" b="1" dirty="0" err="1">
                <a:latin typeface="Arial"/>
              </a:rPr>
              <a:t>dfas</a:t>
            </a:r>
            <a:r>
              <a:rPr lang="en-US" sz="2300" b="1" dirty="0">
                <a:latin typeface="Arial"/>
              </a:rPr>
              <a:t>)</a:t>
            </a:r>
          </a:p>
          <a:p>
            <a:pPr marL="488188" indent="-457200">
              <a:lnSpc>
                <a:spcPts val="3360"/>
              </a:lnSpc>
            </a:pPr>
            <a:r>
              <a:rPr lang="en-US" sz="2300" b="1" dirty="0">
                <a:latin typeface="Arial"/>
              </a:rPr>
              <a:t>-    Se le concede del 01 de </a:t>
            </a:r>
            <a:r>
              <a:rPr lang="en-US" sz="2300" b="1" dirty="0" err="1">
                <a:latin typeface="Arial"/>
              </a:rPr>
              <a:t>marzo</a:t>
            </a:r>
            <a:r>
              <a:rPr lang="en-US" sz="2300" b="1" dirty="0">
                <a:latin typeface="Arial"/>
              </a:rPr>
              <a:t> al 31 de </a:t>
            </a:r>
            <a:r>
              <a:rPr lang="en-US" sz="2300" b="1" dirty="0" err="1">
                <a:latin typeface="Arial"/>
              </a:rPr>
              <a:t>diciembre</a:t>
            </a:r>
            <a:r>
              <a:rPr lang="en-US" sz="2300" b="1" dirty="0">
                <a:latin typeface="Arial"/>
              </a:rPr>
              <a:t> del 2016,</a:t>
            </a:r>
            <a:r>
              <a:rPr dirty="0"/>
              <a:t/>
            </a:r>
            <a:br>
              <a:rPr dirty="0"/>
            </a:br>
            <a:r>
              <a:rPr lang="en-US" sz="2300" b="1" dirty="0">
                <a:latin typeface="Arial"/>
              </a:rPr>
              <a:t>del 01 de </a:t>
            </a:r>
            <a:r>
              <a:rPr lang="en-US" sz="2300" b="1" dirty="0" err="1">
                <a:latin typeface="Arial"/>
              </a:rPr>
              <a:t>marzo</a:t>
            </a:r>
            <a:r>
              <a:rPr lang="en-US" sz="2300" b="1" dirty="0">
                <a:latin typeface="Arial"/>
              </a:rPr>
              <a:t> al 31 de </a:t>
            </a:r>
            <a:r>
              <a:rPr lang="en-US" sz="2300" b="1" dirty="0" err="1">
                <a:latin typeface="Arial"/>
              </a:rPr>
              <a:t>diciembre</a:t>
            </a:r>
            <a:r>
              <a:rPr lang="en-US" sz="2300" b="1" dirty="0">
                <a:latin typeface="Arial"/>
              </a:rPr>
              <a:t> de 2017 y del 01 de</a:t>
            </a:r>
            <a:r>
              <a:rPr dirty="0"/>
              <a:t/>
            </a:r>
            <a:br>
              <a:rPr dirty="0"/>
            </a:br>
            <a:r>
              <a:rPr lang="en-US" sz="2300" b="1" dirty="0" err="1">
                <a:latin typeface="Arial"/>
              </a:rPr>
              <a:t>marzo</a:t>
            </a:r>
            <a:r>
              <a:rPr lang="en-US" sz="2300" b="1" dirty="0">
                <a:latin typeface="Arial"/>
              </a:rPr>
              <a:t> al 26 de </a:t>
            </a:r>
            <a:r>
              <a:rPr lang="en-US" sz="2300" b="1" dirty="0" err="1">
                <a:latin typeface="Arial"/>
              </a:rPr>
              <a:t>junio</a:t>
            </a:r>
            <a:r>
              <a:rPr lang="en-US" sz="2300" b="1" dirty="0">
                <a:latin typeface="Arial"/>
              </a:rPr>
              <a:t> del 2018 (730 </a:t>
            </a:r>
            <a:r>
              <a:rPr lang="en-US" sz="2300" b="1" dirty="0" err="1">
                <a:latin typeface="Arial"/>
              </a:rPr>
              <a:t>dias</a:t>
            </a:r>
            <a:r>
              <a:rPr lang="en-US" sz="2300" b="1" dirty="0">
                <a:latin typeface="Arial"/>
              </a:rPr>
              <a:t>)</a:t>
            </a:r>
          </a:p>
          <a:p>
            <a:pPr marL="488188" indent="-457200">
              <a:lnSpc>
                <a:spcPts val="3360"/>
              </a:lnSpc>
              <a:spcAft>
                <a:spcPts val="630"/>
              </a:spcAft>
            </a:pPr>
            <a:r>
              <a:rPr lang="en-US" sz="2300" b="1" dirty="0">
                <a:latin typeface="Arial"/>
              </a:rPr>
              <a:t>-    Se le concede del 01 de </a:t>
            </a:r>
            <a:r>
              <a:rPr lang="en-US" sz="2300" b="1" dirty="0" err="1">
                <a:latin typeface="Arial"/>
              </a:rPr>
              <a:t>marzo</a:t>
            </a:r>
            <a:r>
              <a:rPr lang="en-US" sz="2300" b="1" dirty="0">
                <a:latin typeface="Arial"/>
              </a:rPr>
              <a:t> al 31 de </a:t>
            </a:r>
            <a:r>
              <a:rPr lang="en-US" sz="2300" b="1" dirty="0" err="1">
                <a:latin typeface="Arial"/>
              </a:rPr>
              <a:t>diciembre</a:t>
            </a:r>
            <a:r>
              <a:rPr lang="en-US" sz="2300" b="1" dirty="0">
                <a:latin typeface="Arial"/>
              </a:rPr>
              <a:t> del 2016</a:t>
            </a:r>
            <a:r>
              <a:rPr dirty="0"/>
              <a:t/>
            </a:r>
            <a:br>
              <a:rPr dirty="0"/>
            </a:br>
            <a:r>
              <a:rPr lang="en-US" sz="2300" b="1" dirty="0">
                <a:latin typeface="Arial"/>
              </a:rPr>
              <a:t>y del 01 de </a:t>
            </a:r>
            <a:r>
              <a:rPr lang="en-US" sz="2300" b="1" dirty="0" err="1">
                <a:latin typeface="Arial"/>
              </a:rPr>
              <a:t>marzo</a:t>
            </a:r>
            <a:r>
              <a:rPr lang="en-US" sz="2300" b="1" dirty="0">
                <a:latin typeface="Arial"/>
              </a:rPr>
              <a:t> al 31 de </a:t>
            </a:r>
            <a:r>
              <a:rPr lang="en-US" sz="2300" b="1" dirty="0" err="1">
                <a:latin typeface="Arial"/>
              </a:rPr>
              <a:t>diciembre</a:t>
            </a:r>
            <a:r>
              <a:rPr lang="en-US" sz="2300" b="1" dirty="0">
                <a:latin typeface="Arial"/>
              </a:rPr>
              <a:t> de 2017 (612 </a:t>
            </a:r>
            <a:r>
              <a:rPr lang="en-US" sz="2300" b="1" dirty="0" err="1">
                <a:latin typeface="Arial"/>
              </a:rPr>
              <a:t>dias</a:t>
            </a:r>
            <a:r>
              <a:rPr lang="en-US" sz="2300" b="1" dirty="0">
                <a:latin typeface="Arial"/>
              </a:rPr>
              <a:t>).</a:t>
            </a:r>
          </a:p>
          <a:p>
            <a:pPr marL="488188" indent="-457200">
              <a:lnSpc>
                <a:spcPts val="2570"/>
              </a:lnSpc>
            </a:pPr>
            <a:r>
              <a:rPr lang="es-PE" sz="2000" b="1" i="1" dirty="0" smtClean="0">
                <a:latin typeface="Arial" panose="020B0604020202020204" pitchFamily="34" charset="0"/>
                <a:cs typeface="Arial" panose="020B0604020202020204" pitchFamily="34" charset="0"/>
              </a:rPr>
              <a:t>¿ </a:t>
            </a:r>
            <a:r>
              <a:rPr lang="en-US" sz="2300" b="1" i="1" dirty="0" err="1" smtClean="0">
                <a:latin typeface="Arial"/>
              </a:rPr>
              <a:t>Cual</a:t>
            </a:r>
            <a:r>
              <a:rPr lang="en-US" sz="2300" b="1" i="1" dirty="0" smtClean="0">
                <a:latin typeface="Arial"/>
              </a:rPr>
              <a:t> </a:t>
            </a:r>
            <a:r>
              <a:rPr lang="en-US" sz="2300" b="1" i="1" dirty="0">
                <a:latin typeface="Arial"/>
              </a:rPr>
              <a:t>de los </a:t>
            </a:r>
            <a:r>
              <a:rPr lang="en-US" sz="2300" b="1" i="1" dirty="0" err="1">
                <a:latin typeface="Arial"/>
              </a:rPr>
              <a:t>tres</a:t>
            </a:r>
            <a:r>
              <a:rPr lang="en-US" sz="2300" b="1" i="1" dirty="0">
                <a:latin typeface="Arial"/>
              </a:rPr>
              <a:t> </a:t>
            </a:r>
            <a:r>
              <a:rPr lang="en-US" sz="2300" b="1" i="1" dirty="0" err="1">
                <a:latin typeface="Arial"/>
              </a:rPr>
              <a:t>presupuestos</a:t>
            </a:r>
            <a:r>
              <a:rPr lang="en-US" sz="2300" b="1" i="1" dirty="0">
                <a:latin typeface="Arial"/>
              </a:rPr>
              <a:t> </a:t>
            </a:r>
            <a:r>
              <a:rPr lang="en-US" sz="2300" b="1" i="1" dirty="0" err="1">
                <a:latin typeface="Arial"/>
              </a:rPr>
              <a:t>es</a:t>
            </a:r>
            <a:r>
              <a:rPr lang="en-US" sz="2300" b="1" i="1" dirty="0">
                <a:latin typeface="Arial"/>
              </a:rPr>
              <a:t> la </a:t>
            </a:r>
            <a:r>
              <a:rPr lang="en-US" sz="2300" b="1" i="1" dirty="0" err="1">
                <a:latin typeface="Arial"/>
              </a:rPr>
              <a:t>correcta</a:t>
            </a:r>
            <a:r>
              <a:rPr lang="en-US" sz="2300" b="1" i="1" dirty="0">
                <a:latin typeface="Arial"/>
              </a:rPr>
              <a:t>? </a:t>
            </a:r>
            <a:r>
              <a:rPr lang="en-US" sz="2300" b="1" i="1" dirty="0" err="1">
                <a:latin typeface="Arial"/>
              </a:rPr>
              <a:t>Explique</a:t>
            </a:r>
            <a:r>
              <a:rPr lang="en-US" sz="2300" b="1" i="1" dirty="0">
                <a:latin typeface="Arial"/>
              </a:rPr>
              <a:t>:</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1328928" y="1267968"/>
            <a:ext cx="9390888" cy="5260848"/>
          </a:xfrm>
          <a:prstGeom prst="rect">
            <a:avLst/>
          </a:prstGeom>
        </p:spPr>
        <p:txBody>
          <a:bodyPr lIns="0" tIns="0" rIns="0" bIns="0">
            <a:normAutofit fontScale="90000"/>
          </a:bodyPr>
          <a:lstStyle/>
          <a:p>
            <a:pPr indent="0" algn="just">
              <a:lnSpc>
                <a:spcPts val="2640"/>
              </a:lnSpc>
              <a:spcAft>
                <a:spcPts val="1820"/>
              </a:spcAft>
            </a:pPr>
            <a:r>
              <a:rPr lang="en-US" sz="2000" b="1" dirty="0">
                <a:latin typeface="Arial"/>
              </a:rPr>
              <a:t>R.- La </a:t>
            </a:r>
            <a:r>
              <a:rPr lang="en-US" sz="2000" b="1" dirty="0" err="1">
                <a:latin typeface="Arial"/>
              </a:rPr>
              <a:t>profesora</a:t>
            </a:r>
            <a:r>
              <a:rPr lang="en-US" sz="2000" b="1" dirty="0">
                <a:latin typeface="Arial"/>
              </a:rPr>
              <a:t> </a:t>
            </a:r>
            <a:r>
              <a:rPr lang="en-US" sz="2000" b="1" dirty="0" err="1">
                <a:latin typeface="Arial"/>
              </a:rPr>
              <a:t>nombrada</a:t>
            </a:r>
            <a:r>
              <a:rPr lang="en-US" sz="2000" b="1" dirty="0">
                <a:latin typeface="Arial"/>
              </a:rPr>
              <a:t> </a:t>
            </a:r>
            <a:r>
              <a:rPr lang="en-US" sz="2000" b="1" dirty="0" err="1">
                <a:latin typeface="Arial"/>
              </a:rPr>
              <a:t>sujeta</a:t>
            </a:r>
            <a:r>
              <a:rPr lang="en-US" sz="2000" b="1" dirty="0">
                <a:latin typeface="Arial"/>
              </a:rPr>
              <a:t> en la Ley de </a:t>
            </a:r>
            <a:r>
              <a:rPr lang="en-US" sz="2000" b="1" dirty="0" err="1">
                <a:latin typeface="Arial"/>
              </a:rPr>
              <a:t>Reforma</a:t>
            </a:r>
            <a:r>
              <a:rPr lang="en-US" sz="2000" b="1" dirty="0">
                <a:latin typeface="Arial"/>
              </a:rPr>
              <a:t> Magisterial, de </a:t>
            </a:r>
            <a:r>
              <a:rPr lang="en-US" sz="2000" b="1" dirty="0" err="1">
                <a:latin typeface="Arial"/>
              </a:rPr>
              <a:t>acuerdo</a:t>
            </a:r>
            <a:r>
              <a:rPr lang="en-US" sz="2000" b="1" dirty="0">
                <a:latin typeface="Arial"/>
              </a:rPr>
              <a:t> al</a:t>
            </a:r>
            <a:r>
              <a:rPr dirty="0"/>
              <a:t/>
            </a:r>
            <a:br>
              <a:rPr dirty="0"/>
            </a:br>
            <a:r>
              <a:rPr lang="en-US" sz="2000" b="1" dirty="0">
                <a:latin typeface="Arial"/>
              </a:rPr>
              <a:t>literal a) del </a:t>
            </a:r>
            <a:r>
              <a:rPr lang="en-US" sz="2000" b="1" dirty="0" err="1">
                <a:latin typeface="Arial"/>
              </a:rPr>
              <a:t>ar</a:t>
            </a:r>
            <a:r>
              <a:rPr lang="en-US" sz="2000" b="1" dirty="0" err="1">
                <a:solidFill>
                  <a:srgbClr val="979797"/>
                </a:solidFill>
                <a:latin typeface="Arial"/>
              </a:rPr>
              <a:t>ti</a:t>
            </a:r>
            <a:r>
              <a:rPr lang="en-US" sz="2000" b="1" dirty="0" err="1">
                <a:latin typeface="Arial"/>
              </a:rPr>
              <a:t>culo</a:t>
            </a:r>
            <a:r>
              <a:rPr lang="en-US" sz="2000" b="1" dirty="0">
                <a:latin typeface="Arial"/>
              </a:rPr>
              <a:t> 197 del D. S. 004-2013-ED </a:t>
            </a:r>
            <a:r>
              <a:rPr lang="en-US" sz="2000" b="1" dirty="0" err="1">
                <a:latin typeface="Arial"/>
              </a:rPr>
              <a:t>puede</a:t>
            </a:r>
            <a:r>
              <a:rPr lang="en-US" sz="2000" b="1" dirty="0">
                <a:latin typeface="Arial"/>
              </a:rPr>
              <a:t> </a:t>
            </a:r>
            <a:r>
              <a:rPr lang="en-US" sz="2000" b="1" dirty="0" err="1">
                <a:latin typeface="Arial"/>
              </a:rPr>
              <a:t>solicitar</a:t>
            </a:r>
            <a:r>
              <a:rPr lang="en-US" sz="2000" b="1" dirty="0">
                <a:latin typeface="Arial"/>
              </a:rPr>
              <a:t> </a:t>
            </a:r>
            <a:r>
              <a:rPr lang="en-US" sz="2000" b="1" dirty="0" err="1">
                <a:latin typeface="Arial"/>
              </a:rPr>
              <a:t>licencia</a:t>
            </a:r>
            <a:r>
              <a:rPr lang="en-US" sz="2000" b="1" dirty="0">
                <a:latin typeface="Arial"/>
              </a:rPr>
              <a:t> sin </a:t>
            </a:r>
            <a:r>
              <a:rPr lang="en-US" sz="2000" b="1" dirty="0" err="1">
                <a:latin typeface="Arial"/>
              </a:rPr>
              <a:t>goce</a:t>
            </a:r>
            <a:r>
              <a:rPr lang="en-US" sz="2000" b="1" dirty="0">
                <a:latin typeface="Arial"/>
              </a:rPr>
              <a:t> de</a:t>
            </a:r>
            <a:r>
              <a:rPr dirty="0"/>
              <a:t/>
            </a:r>
            <a:br>
              <a:rPr dirty="0"/>
            </a:br>
            <a:r>
              <a:rPr lang="en-US" sz="2000" b="1" dirty="0" err="1">
                <a:latin typeface="Arial"/>
              </a:rPr>
              <a:t>remuneraciones</a:t>
            </a:r>
            <a:r>
              <a:rPr lang="en-US" sz="2000" b="1" dirty="0">
                <a:latin typeface="Arial"/>
              </a:rPr>
              <a:t> </a:t>
            </a:r>
            <a:r>
              <a:rPr lang="en-US" sz="2000" b="1" dirty="0" err="1">
                <a:latin typeface="Arial"/>
              </a:rPr>
              <a:t>por</a:t>
            </a:r>
            <a:r>
              <a:rPr lang="en-US" sz="2000" b="1" dirty="0">
                <a:latin typeface="Arial"/>
              </a:rPr>
              <a:t> dos (2) </a:t>
            </a:r>
            <a:r>
              <a:rPr lang="en-US" sz="2000" b="1" dirty="0" err="1" smtClean="0">
                <a:latin typeface="Arial"/>
              </a:rPr>
              <a:t>años</a:t>
            </a:r>
            <a:r>
              <a:rPr lang="en-US" sz="2000" b="1" dirty="0" smtClean="0">
                <a:latin typeface="Arial"/>
              </a:rPr>
              <a:t> </a:t>
            </a:r>
            <a:r>
              <a:rPr lang="en-US" sz="2000" b="1" dirty="0">
                <a:latin typeface="Arial"/>
              </a:rPr>
              <a:t>a </a:t>
            </a:r>
            <a:r>
              <a:rPr lang="en-US" sz="2000" b="1" dirty="0" err="1">
                <a:latin typeface="Arial"/>
              </a:rPr>
              <a:t>partir</a:t>
            </a:r>
            <a:r>
              <a:rPr lang="en-US" sz="2000" b="1" dirty="0">
                <a:latin typeface="Arial"/>
              </a:rPr>
              <a:t> del 01 de </a:t>
            </a:r>
            <a:r>
              <a:rPr lang="en-US" sz="2000" b="1" dirty="0" err="1">
                <a:latin typeface="Arial"/>
              </a:rPr>
              <a:t>marzo</a:t>
            </a:r>
            <a:r>
              <a:rPr lang="en-US" sz="2000" b="1" dirty="0">
                <a:latin typeface="Arial"/>
              </a:rPr>
              <a:t> de 2016, para lo </a:t>
            </a:r>
            <a:r>
              <a:rPr lang="en-US" sz="2000" b="1" dirty="0" err="1">
                <a:latin typeface="Arial"/>
              </a:rPr>
              <a:t>cual</a:t>
            </a:r>
            <a:r>
              <a:rPr lang="en-US" sz="2000" b="1" dirty="0">
                <a:latin typeface="Arial"/>
              </a:rPr>
              <a:t> se</a:t>
            </a:r>
            <a:r>
              <a:rPr dirty="0"/>
              <a:t/>
            </a:r>
            <a:br>
              <a:rPr dirty="0"/>
            </a:br>
            <a:r>
              <a:rPr lang="en-US" sz="2000" b="1" dirty="0" err="1">
                <a:latin typeface="Arial"/>
              </a:rPr>
              <a:t>debe</a:t>
            </a:r>
            <a:r>
              <a:rPr lang="en-US" sz="2000" b="1" dirty="0">
                <a:latin typeface="Arial"/>
              </a:rPr>
              <a:t> </a:t>
            </a:r>
            <a:r>
              <a:rPr lang="en-US" sz="2000" b="1" dirty="0" err="1">
                <a:latin typeface="Arial"/>
              </a:rPr>
              <a:t>tener</a:t>
            </a:r>
            <a:r>
              <a:rPr lang="en-US" sz="2000" b="1" dirty="0">
                <a:latin typeface="Arial"/>
              </a:rPr>
              <a:t> </a:t>
            </a:r>
            <a:r>
              <a:rPr lang="en-US" sz="2000" b="1" dirty="0" err="1">
                <a:latin typeface="Arial"/>
              </a:rPr>
              <a:t>presente</a:t>
            </a:r>
            <a:r>
              <a:rPr lang="en-US" sz="2000" b="1" dirty="0">
                <a:latin typeface="Arial"/>
              </a:rPr>
              <a:t> lo </a:t>
            </a:r>
            <a:r>
              <a:rPr lang="en-US" sz="2000" b="1" dirty="0" err="1">
                <a:latin typeface="Arial"/>
              </a:rPr>
              <a:t>siguiente</a:t>
            </a:r>
            <a:r>
              <a:rPr lang="en-US" sz="2000" b="1" dirty="0">
                <a:latin typeface="Arial"/>
              </a:rPr>
              <a:t>:</a:t>
            </a:r>
          </a:p>
          <a:p>
            <a:pPr marL="381000" indent="-381000" algn="just">
              <a:lnSpc>
                <a:spcPts val="2640"/>
              </a:lnSpc>
            </a:pPr>
            <a:r>
              <a:rPr lang="en-US" sz="2000" b="1" dirty="0">
                <a:latin typeface="Arial"/>
              </a:rPr>
              <a:t>■    La </a:t>
            </a:r>
            <a:r>
              <a:rPr lang="en-US" sz="2000" b="1" dirty="0" err="1">
                <a:latin typeface="Arial"/>
              </a:rPr>
              <a:t>licencia</a:t>
            </a:r>
            <a:r>
              <a:rPr lang="en-US" sz="2000" b="1" dirty="0">
                <a:latin typeface="Arial"/>
              </a:rPr>
              <a:t> sin </a:t>
            </a:r>
            <a:r>
              <a:rPr lang="en-US" sz="2000" b="1" dirty="0" err="1">
                <a:latin typeface="Arial"/>
              </a:rPr>
              <a:t>goce</a:t>
            </a:r>
            <a:r>
              <a:rPr lang="en-US" sz="2000" b="1" dirty="0">
                <a:latin typeface="Arial"/>
              </a:rPr>
              <a:t> de </a:t>
            </a:r>
            <a:r>
              <a:rPr lang="en-US" sz="2000" b="1" dirty="0" err="1">
                <a:latin typeface="Arial"/>
              </a:rPr>
              <a:t>remuneraciones</a:t>
            </a:r>
            <a:r>
              <a:rPr lang="en-US" sz="2000" b="1" dirty="0">
                <a:latin typeface="Arial"/>
              </a:rPr>
              <a:t> </a:t>
            </a:r>
            <a:r>
              <a:rPr lang="en-US" sz="2000" b="1" dirty="0" err="1">
                <a:latin typeface="Arial"/>
              </a:rPr>
              <a:t>es</a:t>
            </a:r>
            <a:r>
              <a:rPr lang="en-US" sz="2000" b="1" dirty="0">
                <a:latin typeface="Arial"/>
              </a:rPr>
              <a:t> a </a:t>
            </a:r>
            <a:r>
              <a:rPr lang="en-US" sz="2000" b="1" dirty="0" err="1">
                <a:latin typeface="Arial"/>
              </a:rPr>
              <a:t>peticion</a:t>
            </a:r>
            <a:r>
              <a:rPr lang="en-US" sz="2000" b="1" dirty="0">
                <a:latin typeface="Arial"/>
              </a:rPr>
              <a:t> de parte.</a:t>
            </a:r>
          </a:p>
          <a:p>
            <a:pPr marL="381000" indent="-381000" algn="just">
              <a:lnSpc>
                <a:spcPts val="2640"/>
              </a:lnSpc>
            </a:pPr>
            <a:r>
              <a:rPr lang="en-US" sz="2000" b="1" dirty="0">
                <a:latin typeface="Arial"/>
              </a:rPr>
              <a:t>■   </a:t>
            </a:r>
            <a:r>
              <a:rPr lang="en-US" sz="2000" b="1" dirty="0" smtClean="0">
                <a:latin typeface="Arial"/>
              </a:rPr>
              <a:t>La </a:t>
            </a:r>
            <a:r>
              <a:rPr lang="en-US" sz="2000" b="1" dirty="0" err="1">
                <a:latin typeface="Arial"/>
              </a:rPr>
              <a:t>solicitud</a:t>
            </a:r>
            <a:r>
              <a:rPr lang="en-US" sz="2000" b="1" dirty="0">
                <a:latin typeface="Arial"/>
              </a:rPr>
              <a:t> de </a:t>
            </a:r>
            <a:r>
              <a:rPr lang="en-US" sz="2000" b="1" dirty="0" err="1">
                <a:latin typeface="Arial"/>
              </a:rPr>
              <a:t>licencia</a:t>
            </a:r>
            <a:r>
              <a:rPr lang="en-US" sz="2000" b="1" dirty="0">
                <a:latin typeface="Arial"/>
              </a:rPr>
              <a:t> sin </a:t>
            </a:r>
            <a:r>
              <a:rPr lang="en-US" sz="2000" b="1" dirty="0" err="1">
                <a:latin typeface="Arial"/>
              </a:rPr>
              <a:t>goce</a:t>
            </a:r>
            <a:r>
              <a:rPr lang="en-US" sz="2000" b="1" dirty="0">
                <a:latin typeface="Arial"/>
              </a:rPr>
              <a:t> de </a:t>
            </a:r>
            <a:r>
              <a:rPr lang="en-US" sz="2000" b="1" dirty="0" err="1">
                <a:latin typeface="Arial"/>
              </a:rPr>
              <a:t>remuneracion</a:t>
            </a:r>
            <a:r>
              <a:rPr lang="en-US" sz="2000" b="1" dirty="0">
                <a:latin typeface="Arial"/>
              </a:rPr>
              <a:t> </a:t>
            </a:r>
            <a:r>
              <a:rPr lang="en-US" sz="2000" b="1" dirty="0" err="1">
                <a:latin typeface="Arial"/>
              </a:rPr>
              <a:t>segun</a:t>
            </a:r>
            <a:r>
              <a:rPr lang="en-US" sz="2000" b="1" dirty="0">
                <a:latin typeface="Arial"/>
              </a:rPr>
              <a:t> el literal a) del </a:t>
            </a:r>
            <a:r>
              <a:rPr lang="en-US" sz="2000" b="1" dirty="0" err="1" smtClean="0">
                <a:latin typeface="Arial"/>
              </a:rPr>
              <a:t>artículo</a:t>
            </a:r>
            <a:r>
              <a:rPr dirty="0"/>
              <a:t/>
            </a:r>
            <a:br>
              <a:rPr dirty="0"/>
            </a:br>
            <a:r>
              <a:rPr lang="en-US" sz="2000" b="1" dirty="0" smtClean="0">
                <a:latin typeface="Arial"/>
              </a:rPr>
              <a:t>196° </a:t>
            </a:r>
            <a:r>
              <a:rPr lang="en-US" sz="2000" b="1" dirty="0" err="1">
                <a:latin typeface="Arial"/>
              </a:rPr>
              <a:t>por</a:t>
            </a:r>
            <a:r>
              <a:rPr lang="en-US" sz="2000" b="1" dirty="0">
                <a:latin typeface="Arial"/>
              </a:rPr>
              <a:t> </a:t>
            </a:r>
            <a:r>
              <a:rPr lang="en-US" sz="2000" b="1" dirty="0" err="1">
                <a:latin typeface="Arial"/>
              </a:rPr>
              <a:t>necesidad</a:t>
            </a:r>
            <a:r>
              <a:rPr lang="en-US" sz="2000" b="1" dirty="0">
                <a:latin typeface="Arial"/>
              </a:rPr>
              <a:t> del </a:t>
            </a:r>
            <a:r>
              <a:rPr lang="en-US" sz="2000" b="1" dirty="0" err="1">
                <a:latin typeface="Arial"/>
              </a:rPr>
              <a:t>servicio</a:t>
            </a:r>
            <a:r>
              <a:rPr lang="en-US" sz="2000" b="1" dirty="0">
                <a:latin typeface="Arial"/>
              </a:rPr>
              <a:t> </a:t>
            </a:r>
            <a:r>
              <a:rPr lang="en-US" sz="2000" b="1" dirty="0" err="1">
                <a:latin typeface="Arial"/>
              </a:rPr>
              <a:t>puede</a:t>
            </a:r>
            <a:r>
              <a:rPr lang="en-US" sz="2000" b="1" dirty="0">
                <a:latin typeface="Arial"/>
              </a:rPr>
              <a:t> </a:t>
            </a:r>
            <a:r>
              <a:rPr lang="en-US" sz="2000" b="1" dirty="0" err="1">
                <a:latin typeface="Arial"/>
              </a:rPr>
              <a:t>ser</a:t>
            </a:r>
            <a:r>
              <a:rPr lang="en-US" sz="2000" b="1" dirty="0">
                <a:latin typeface="Arial"/>
              </a:rPr>
              <a:t>: </a:t>
            </a:r>
            <a:r>
              <a:rPr lang="en-US" sz="2000" b="1" dirty="0" err="1">
                <a:latin typeface="Arial"/>
              </a:rPr>
              <a:t>denegada</a:t>
            </a:r>
            <a:r>
              <a:rPr lang="en-US" sz="2000" b="1" dirty="0">
                <a:latin typeface="Arial"/>
              </a:rPr>
              <a:t>, </a:t>
            </a:r>
            <a:r>
              <a:rPr lang="en-US" sz="2000" b="1" dirty="0" err="1">
                <a:latin typeface="Arial"/>
              </a:rPr>
              <a:t>diferida</a:t>
            </a:r>
            <a:r>
              <a:rPr lang="en-US" sz="2000" b="1" dirty="0">
                <a:latin typeface="Arial"/>
              </a:rPr>
              <a:t> o </a:t>
            </a:r>
            <a:r>
              <a:rPr lang="en-US" sz="2000" b="1" dirty="0" err="1">
                <a:latin typeface="Arial"/>
              </a:rPr>
              <a:t>reducida</a:t>
            </a:r>
            <a:r>
              <a:rPr lang="en-US" sz="2000" b="1" dirty="0">
                <a:latin typeface="Arial"/>
              </a:rPr>
              <a:t>.</a:t>
            </a:r>
          </a:p>
          <a:p>
            <a:pPr marL="381000" indent="-381000" algn="just">
              <a:lnSpc>
                <a:spcPts val="2640"/>
              </a:lnSpc>
            </a:pPr>
            <a:r>
              <a:rPr lang="en-US" sz="2000" b="1" dirty="0">
                <a:latin typeface="Arial"/>
              </a:rPr>
              <a:t>■  </a:t>
            </a:r>
            <a:r>
              <a:rPr lang="en-US" sz="2000" b="1" dirty="0" smtClean="0">
                <a:latin typeface="Arial"/>
              </a:rPr>
              <a:t>Para </a:t>
            </a:r>
            <a:r>
              <a:rPr lang="en-US" sz="2000" b="1" dirty="0" err="1">
                <a:latin typeface="Arial"/>
              </a:rPr>
              <a:t>que</a:t>
            </a:r>
            <a:r>
              <a:rPr lang="en-US" sz="2000" b="1" dirty="0">
                <a:latin typeface="Arial"/>
              </a:rPr>
              <a:t> </a:t>
            </a:r>
            <a:r>
              <a:rPr lang="en-US" sz="2000" b="1" dirty="0" err="1">
                <a:latin typeface="Arial"/>
              </a:rPr>
              <a:t>proceda</a:t>
            </a:r>
            <a:r>
              <a:rPr lang="en-US" sz="2000" b="1" dirty="0">
                <a:latin typeface="Arial"/>
              </a:rPr>
              <a:t> la </a:t>
            </a:r>
            <a:r>
              <a:rPr lang="en-US" sz="2000" b="1" dirty="0" err="1">
                <a:latin typeface="Arial"/>
              </a:rPr>
              <a:t>licencia</a:t>
            </a:r>
            <a:r>
              <a:rPr lang="en-US" sz="2000" b="1" dirty="0">
                <a:latin typeface="Arial"/>
              </a:rPr>
              <a:t> sin </a:t>
            </a:r>
            <a:r>
              <a:rPr lang="en-US" sz="2000" b="1" dirty="0" err="1">
                <a:latin typeface="Arial"/>
              </a:rPr>
              <a:t>goce</a:t>
            </a:r>
            <a:r>
              <a:rPr lang="en-US" sz="2000" b="1" dirty="0">
                <a:latin typeface="Arial"/>
              </a:rPr>
              <a:t>, </a:t>
            </a:r>
            <a:r>
              <a:rPr lang="en-US" sz="2000" b="1" dirty="0" err="1">
                <a:latin typeface="Arial"/>
              </a:rPr>
              <a:t>esta</a:t>
            </a:r>
            <a:r>
              <a:rPr lang="en-US" sz="2000" b="1" dirty="0">
                <a:latin typeface="Arial"/>
              </a:rPr>
              <a:t> </a:t>
            </a:r>
            <a:r>
              <a:rPr lang="en-US" sz="2000" b="1" dirty="0" err="1">
                <a:latin typeface="Arial"/>
              </a:rPr>
              <a:t>debe</a:t>
            </a:r>
            <a:r>
              <a:rPr lang="en-US" sz="2000" b="1" dirty="0">
                <a:latin typeface="Arial"/>
              </a:rPr>
              <a:t> </a:t>
            </a:r>
            <a:r>
              <a:rPr lang="en-US" sz="2000" b="1" dirty="0" err="1">
                <a:latin typeface="Arial"/>
              </a:rPr>
              <a:t>ser</a:t>
            </a:r>
            <a:r>
              <a:rPr lang="en-US" sz="2000" b="1" dirty="0">
                <a:latin typeface="Arial"/>
              </a:rPr>
              <a:t> </a:t>
            </a:r>
            <a:r>
              <a:rPr lang="en-US" sz="2000" b="1" dirty="0" err="1">
                <a:latin typeface="Arial"/>
              </a:rPr>
              <a:t>autorizada</a:t>
            </a:r>
            <a:r>
              <a:rPr lang="en-US" sz="2000" b="1" dirty="0">
                <a:latin typeface="Arial"/>
              </a:rPr>
              <a:t> de </a:t>
            </a:r>
            <a:r>
              <a:rPr lang="en-US" sz="2000" b="1" dirty="0" err="1">
                <a:latin typeface="Arial"/>
              </a:rPr>
              <a:t>manera</a:t>
            </a:r>
            <a:r>
              <a:rPr dirty="0"/>
              <a:t/>
            </a:r>
            <a:br>
              <a:rPr dirty="0"/>
            </a:br>
            <a:r>
              <a:rPr lang="en-US" sz="2000" b="1" dirty="0" err="1">
                <a:latin typeface="Arial"/>
              </a:rPr>
              <a:t>expresa</a:t>
            </a:r>
            <a:r>
              <a:rPr lang="en-US" sz="2000" b="1" dirty="0">
                <a:latin typeface="Arial"/>
              </a:rPr>
              <a:t> </a:t>
            </a:r>
            <a:r>
              <a:rPr lang="en-US" sz="2000" b="1" dirty="0" err="1">
                <a:latin typeface="Arial"/>
              </a:rPr>
              <a:t>por</a:t>
            </a:r>
            <a:r>
              <a:rPr lang="en-US" sz="2000" b="1" dirty="0">
                <a:latin typeface="Arial"/>
              </a:rPr>
              <a:t> el </a:t>
            </a:r>
            <a:r>
              <a:rPr lang="en-US" sz="2000" b="1" dirty="0" err="1">
                <a:latin typeface="Arial"/>
              </a:rPr>
              <a:t>Jefe</a:t>
            </a:r>
            <a:r>
              <a:rPr lang="en-US" sz="2000" b="1" dirty="0">
                <a:latin typeface="Arial"/>
              </a:rPr>
              <a:t> </a:t>
            </a:r>
            <a:r>
              <a:rPr lang="en-US" sz="2000" b="1" dirty="0" err="1">
                <a:latin typeface="Arial"/>
              </a:rPr>
              <a:t>inmediato</a:t>
            </a:r>
            <a:r>
              <a:rPr lang="en-US" sz="2000" b="1" dirty="0">
                <a:latin typeface="Arial"/>
              </a:rPr>
              <a:t> del </a:t>
            </a:r>
            <a:r>
              <a:rPr lang="en-US" sz="2000" b="1" dirty="0" err="1">
                <a:latin typeface="Arial"/>
              </a:rPr>
              <a:t>profesor</a:t>
            </a:r>
            <a:r>
              <a:rPr lang="en-US" sz="2000" b="1" dirty="0">
                <a:latin typeface="Arial"/>
              </a:rPr>
              <a:t>, en </a:t>
            </a:r>
            <a:r>
              <a:rPr lang="en-US" sz="2000" b="1" dirty="0" err="1">
                <a:latin typeface="Arial"/>
              </a:rPr>
              <a:t>este</a:t>
            </a:r>
            <a:r>
              <a:rPr lang="en-US" sz="2000" b="1" dirty="0">
                <a:latin typeface="Arial"/>
              </a:rPr>
              <a:t> </a:t>
            </a:r>
            <a:r>
              <a:rPr lang="en-US" sz="2000" b="1" dirty="0" err="1">
                <a:latin typeface="Arial"/>
              </a:rPr>
              <a:t>caso</a:t>
            </a:r>
            <a:r>
              <a:rPr lang="en-US" sz="2000" b="1" dirty="0">
                <a:latin typeface="Arial"/>
              </a:rPr>
              <a:t> el Director de la I. E.</a:t>
            </a:r>
            <a:r>
              <a:rPr dirty="0"/>
              <a:t/>
            </a:r>
            <a:br>
              <a:rPr dirty="0"/>
            </a:br>
            <a:r>
              <a:rPr lang="en-US" sz="2000" b="1" dirty="0" err="1">
                <a:latin typeface="Arial"/>
              </a:rPr>
              <a:t>debe</a:t>
            </a:r>
            <a:r>
              <a:rPr lang="en-US" sz="2000" b="1" dirty="0">
                <a:latin typeface="Arial"/>
              </a:rPr>
              <a:t> </a:t>
            </a:r>
            <a:r>
              <a:rPr lang="en-US" sz="2000" b="1" dirty="0" err="1">
                <a:latin typeface="Arial"/>
              </a:rPr>
              <a:t>emitir</a:t>
            </a:r>
            <a:r>
              <a:rPr lang="en-US" sz="2000" b="1" dirty="0">
                <a:latin typeface="Arial"/>
              </a:rPr>
              <a:t>, en </a:t>
            </a:r>
            <a:r>
              <a:rPr lang="en-US" sz="2000" b="1" dirty="0" err="1">
                <a:latin typeface="Arial"/>
              </a:rPr>
              <a:t>atencion</a:t>
            </a:r>
            <a:r>
              <a:rPr lang="en-US" sz="2000" b="1" dirty="0">
                <a:latin typeface="Arial"/>
              </a:rPr>
              <a:t> a la </a:t>
            </a:r>
            <a:r>
              <a:rPr lang="en-US" sz="2000" b="1" dirty="0" err="1">
                <a:latin typeface="Arial"/>
              </a:rPr>
              <a:t>necesidad</a:t>
            </a:r>
            <a:r>
              <a:rPr lang="en-US" sz="2000" b="1" dirty="0">
                <a:latin typeface="Arial"/>
              </a:rPr>
              <a:t> del </a:t>
            </a:r>
            <a:r>
              <a:rPr lang="en-US" sz="2000" b="1" dirty="0" err="1">
                <a:latin typeface="Arial"/>
              </a:rPr>
              <a:t>servicio</a:t>
            </a:r>
            <a:r>
              <a:rPr lang="en-US" sz="2000" b="1" dirty="0">
                <a:latin typeface="Arial"/>
              </a:rPr>
              <a:t>, un </a:t>
            </a:r>
            <a:r>
              <a:rPr lang="en-US" sz="2000" b="1" dirty="0" err="1">
                <a:latin typeface="Arial"/>
              </a:rPr>
              <a:t>informe</a:t>
            </a:r>
            <a:r>
              <a:rPr lang="en-US" sz="2000" b="1" dirty="0">
                <a:latin typeface="Arial"/>
              </a:rPr>
              <a:t> </a:t>
            </a:r>
            <a:r>
              <a:rPr lang="en-US" sz="2000" b="1" dirty="0" err="1">
                <a:latin typeface="Arial"/>
              </a:rPr>
              <a:t>senalando</a:t>
            </a:r>
            <a:r>
              <a:rPr lang="en-US" sz="2000" b="1" dirty="0">
                <a:latin typeface="Arial"/>
              </a:rPr>
              <a:t> </a:t>
            </a:r>
            <a:r>
              <a:rPr lang="en-US" sz="2000" b="1" dirty="0" err="1">
                <a:latin typeface="Arial"/>
              </a:rPr>
              <a:t>si</a:t>
            </a:r>
            <a:r>
              <a:rPr dirty="0"/>
              <a:t/>
            </a:r>
            <a:br>
              <a:rPr dirty="0"/>
            </a:br>
            <a:r>
              <a:rPr lang="en-US" sz="2000" b="1" dirty="0" err="1">
                <a:latin typeface="Arial"/>
              </a:rPr>
              <a:t>acepta</a:t>
            </a:r>
            <a:r>
              <a:rPr lang="en-US" sz="2000" b="1" dirty="0">
                <a:latin typeface="Arial"/>
              </a:rPr>
              <a:t> </a:t>
            </a:r>
            <a:r>
              <a:rPr lang="en-US" sz="2000" b="1" dirty="0" err="1">
                <a:latin typeface="Arial"/>
              </a:rPr>
              <a:t>por</a:t>
            </a:r>
            <a:r>
              <a:rPr lang="en-US" sz="2000" b="1" dirty="0">
                <a:latin typeface="Arial"/>
              </a:rPr>
              <a:t> el </a:t>
            </a:r>
            <a:r>
              <a:rPr lang="en-US" sz="2000" b="1" dirty="0" err="1">
                <a:latin typeface="Arial"/>
              </a:rPr>
              <a:t>tiempo</a:t>
            </a:r>
            <a:r>
              <a:rPr lang="en-US" sz="2000" b="1" dirty="0">
                <a:latin typeface="Arial"/>
              </a:rPr>
              <a:t> </a:t>
            </a:r>
            <a:r>
              <a:rPr lang="en-US" sz="2000" b="1" dirty="0" err="1">
                <a:latin typeface="Arial"/>
              </a:rPr>
              <a:t>solicitado</a:t>
            </a:r>
            <a:r>
              <a:rPr lang="en-US" sz="2000" b="1" dirty="0">
                <a:latin typeface="Arial"/>
              </a:rPr>
              <a:t>, o parte del </a:t>
            </a:r>
            <a:r>
              <a:rPr lang="en-US" sz="2000" b="1" dirty="0" err="1">
                <a:latin typeface="Arial"/>
              </a:rPr>
              <a:t>periodo</a:t>
            </a:r>
            <a:r>
              <a:rPr lang="en-US" sz="2000" b="1" dirty="0">
                <a:latin typeface="Arial"/>
              </a:rPr>
              <a:t> </a:t>
            </a:r>
            <a:r>
              <a:rPr lang="en-US" sz="2000" b="1" dirty="0" err="1">
                <a:latin typeface="Arial"/>
              </a:rPr>
              <a:t>solicitado</a:t>
            </a:r>
            <a:r>
              <a:rPr lang="en-US" sz="2000" b="1" dirty="0">
                <a:latin typeface="Arial"/>
              </a:rPr>
              <a:t> o la </a:t>
            </a:r>
            <a:r>
              <a:rPr lang="en-US" sz="2000" b="1" dirty="0" err="1">
                <a:latin typeface="Arial"/>
              </a:rPr>
              <a:t>peticion</a:t>
            </a:r>
            <a:r>
              <a:rPr lang="en-US" sz="2000" b="1" dirty="0">
                <a:latin typeface="Arial"/>
              </a:rPr>
              <a:t> </a:t>
            </a:r>
            <a:r>
              <a:rPr lang="en-US" sz="2000" b="1" dirty="0" err="1">
                <a:latin typeface="Arial"/>
              </a:rPr>
              <a:t>es</a:t>
            </a:r>
            <a:r>
              <a:rPr dirty="0"/>
              <a:t/>
            </a:r>
            <a:br>
              <a:rPr dirty="0"/>
            </a:br>
            <a:r>
              <a:rPr lang="en-US" sz="2000" b="1" dirty="0" err="1">
                <a:latin typeface="Arial"/>
              </a:rPr>
              <a:t>denegada</a:t>
            </a:r>
            <a:r>
              <a:rPr lang="en-US" sz="2000" b="1" dirty="0">
                <a:latin typeface="Arial"/>
              </a:rPr>
              <a:t>.</a:t>
            </a:r>
          </a:p>
          <a:p>
            <a:pPr marL="381000" indent="-381000" algn="just">
              <a:lnSpc>
                <a:spcPts val="2640"/>
              </a:lnSpc>
            </a:pPr>
            <a:r>
              <a:rPr lang="en-US" sz="2000" b="1" dirty="0">
                <a:latin typeface="Arial"/>
              </a:rPr>
              <a:t>■    De </a:t>
            </a:r>
            <a:r>
              <a:rPr lang="en-US" sz="2000" b="1" dirty="0" err="1">
                <a:latin typeface="Arial"/>
              </a:rPr>
              <a:t>haber</a:t>
            </a:r>
            <a:r>
              <a:rPr lang="en-US" sz="2000" b="1" dirty="0">
                <a:latin typeface="Arial"/>
              </a:rPr>
              <a:t> </a:t>
            </a:r>
            <a:r>
              <a:rPr lang="en-US" sz="2000" b="1" dirty="0" err="1">
                <a:latin typeface="Arial"/>
              </a:rPr>
              <a:t>sido</a:t>
            </a:r>
            <a:r>
              <a:rPr lang="en-US" sz="2000" b="1" dirty="0">
                <a:latin typeface="Arial"/>
              </a:rPr>
              <a:t> </a:t>
            </a:r>
            <a:r>
              <a:rPr lang="en-US" sz="2000" b="1" dirty="0" err="1">
                <a:latin typeface="Arial"/>
              </a:rPr>
              <a:t>aceptado</a:t>
            </a:r>
            <a:r>
              <a:rPr lang="en-US" sz="2000" b="1" dirty="0">
                <a:latin typeface="Arial"/>
              </a:rPr>
              <a:t> </a:t>
            </a:r>
            <a:r>
              <a:rPr lang="en-US" sz="2000" b="1" dirty="0" err="1">
                <a:latin typeface="Arial"/>
              </a:rPr>
              <a:t>por</a:t>
            </a:r>
            <a:r>
              <a:rPr lang="en-US" sz="2000" b="1" dirty="0">
                <a:latin typeface="Arial"/>
              </a:rPr>
              <a:t> </a:t>
            </a:r>
            <a:r>
              <a:rPr lang="en-US" sz="2000" b="1" dirty="0" err="1">
                <a:latin typeface="Arial"/>
              </a:rPr>
              <a:t>todo</a:t>
            </a:r>
            <a:r>
              <a:rPr lang="en-US" sz="2000" b="1" dirty="0">
                <a:latin typeface="Arial"/>
              </a:rPr>
              <a:t> el </a:t>
            </a:r>
            <a:r>
              <a:rPr lang="en-US" sz="2000" b="1" dirty="0" err="1">
                <a:latin typeface="Arial"/>
              </a:rPr>
              <a:t>periodo</a:t>
            </a:r>
            <a:r>
              <a:rPr lang="en-US" sz="2000" b="1" dirty="0">
                <a:latin typeface="Arial"/>
              </a:rPr>
              <a:t>, la </a:t>
            </a:r>
            <a:r>
              <a:rPr lang="en-US" sz="2000" b="1" dirty="0" err="1">
                <a:latin typeface="Arial"/>
              </a:rPr>
              <a:t>licencia</a:t>
            </a:r>
            <a:r>
              <a:rPr lang="en-US" sz="2000" b="1" dirty="0">
                <a:latin typeface="Arial"/>
              </a:rPr>
              <a:t> </a:t>
            </a:r>
            <a:r>
              <a:rPr lang="en-US" sz="2000" b="1" dirty="0" err="1">
                <a:latin typeface="Arial"/>
              </a:rPr>
              <a:t>segun</a:t>
            </a:r>
            <a:r>
              <a:rPr lang="en-US" sz="2000" b="1" dirty="0">
                <a:latin typeface="Arial"/>
              </a:rPr>
              <a:t> el </a:t>
            </a:r>
            <a:r>
              <a:rPr lang="en-US" sz="2000" b="1" dirty="0" err="1">
                <a:latin typeface="Arial"/>
              </a:rPr>
              <a:t>caso</a:t>
            </a:r>
            <a:r>
              <a:rPr lang="en-US" sz="2000" b="1" dirty="0">
                <a:latin typeface="Arial"/>
              </a:rPr>
              <a:t> </a:t>
            </a:r>
            <a:r>
              <a:rPr lang="en-US" sz="2000" b="1" dirty="0" err="1">
                <a:latin typeface="Arial"/>
              </a:rPr>
              <a:t>propuesto</a:t>
            </a:r>
            <a:r>
              <a:rPr dirty="0"/>
              <a:t/>
            </a:r>
            <a:br>
              <a:rPr dirty="0"/>
            </a:br>
            <a:r>
              <a:rPr lang="en-US" sz="2000" b="1" dirty="0">
                <a:latin typeface="Arial"/>
              </a:rPr>
              <a:t>de dos (2) </a:t>
            </a:r>
            <a:r>
              <a:rPr lang="en-US" sz="2000" b="1" dirty="0" err="1" smtClean="0">
                <a:latin typeface="Arial"/>
              </a:rPr>
              <a:t>años</a:t>
            </a:r>
            <a:r>
              <a:rPr lang="en-US" sz="2000" b="1" dirty="0">
                <a:latin typeface="Arial"/>
              </a:rPr>
              <a:t>, </a:t>
            </a:r>
            <a:r>
              <a:rPr lang="en-US" sz="2000" b="1" dirty="0" err="1">
                <a:latin typeface="Arial"/>
              </a:rPr>
              <a:t>debe</a:t>
            </a:r>
            <a:r>
              <a:rPr lang="en-US" sz="2000" b="1" dirty="0">
                <a:latin typeface="Arial"/>
              </a:rPr>
              <a:t> </a:t>
            </a:r>
            <a:r>
              <a:rPr lang="en-US" sz="2000" b="1" dirty="0" err="1">
                <a:latin typeface="Arial"/>
              </a:rPr>
              <a:t>ser</a:t>
            </a:r>
            <a:r>
              <a:rPr lang="en-US" sz="2000" b="1" dirty="0">
                <a:latin typeface="Arial"/>
              </a:rPr>
              <a:t> del 01 de </a:t>
            </a:r>
            <a:r>
              <a:rPr lang="en-US" sz="2000" b="1" dirty="0" err="1">
                <a:latin typeface="Arial"/>
              </a:rPr>
              <a:t>marzo</a:t>
            </a:r>
            <a:r>
              <a:rPr lang="en-US" sz="2000" b="1" dirty="0">
                <a:latin typeface="Arial"/>
              </a:rPr>
              <a:t> del 2016 hasta el 28 de </a:t>
            </a:r>
            <a:r>
              <a:rPr lang="en-US" sz="2000" b="1" dirty="0" err="1">
                <a:latin typeface="Arial"/>
              </a:rPr>
              <a:t>febrero</a:t>
            </a:r>
            <a:r>
              <a:rPr lang="en-US" sz="2000" b="1" dirty="0">
                <a:latin typeface="Arial"/>
              </a:rPr>
              <a:t> del</a:t>
            </a:r>
            <a:r>
              <a:rPr dirty="0"/>
              <a:t/>
            </a:r>
            <a:br>
              <a:rPr dirty="0"/>
            </a:br>
            <a:r>
              <a:rPr lang="en-US" sz="2000" b="1" dirty="0">
                <a:latin typeface="Arial"/>
              </a:rPr>
              <a:t>2018.</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2106168" y="2718816"/>
            <a:ext cx="8001000" cy="2109216"/>
          </a:xfrm>
          <a:prstGeom prst="rect">
            <a:avLst/>
          </a:prstGeom>
        </p:spPr>
        <p:txBody>
          <a:bodyPr lIns="0" tIns="0" rIns="0" bIns="0">
            <a:noAutofit/>
          </a:bodyPr>
          <a:lstStyle/>
          <a:p>
            <a:pPr algn="just">
              <a:lnSpc>
                <a:spcPts val="3576"/>
              </a:lnSpc>
              <a:spcAft>
                <a:spcPts val="560"/>
              </a:spcAft>
            </a:pPr>
            <a:r>
              <a:rPr lang="en-US" sz="2400" b="1" dirty="0" err="1" smtClean="0">
                <a:latin typeface="Arial"/>
              </a:rPr>
              <a:t>Caso</a:t>
            </a:r>
            <a:r>
              <a:rPr lang="en-US" sz="2400" b="1" dirty="0" smtClean="0">
                <a:latin typeface="Arial"/>
              </a:rPr>
              <a:t>.- </a:t>
            </a:r>
            <a:r>
              <a:rPr lang="en-US" sz="2400" b="1" i="1" dirty="0">
                <a:latin typeface="Arial"/>
              </a:rPr>
              <a:t>Un </a:t>
            </a:r>
            <a:r>
              <a:rPr lang="en-US" sz="2400" b="1" i="1" dirty="0" err="1">
                <a:latin typeface="Arial"/>
              </a:rPr>
              <a:t>profesor</a:t>
            </a:r>
            <a:r>
              <a:rPr lang="en-US" sz="2400" b="1" i="1" dirty="0">
                <a:latin typeface="Arial"/>
              </a:rPr>
              <a:t> </a:t>
            </a:r>
            <a:r>
              <a:rPr lang="en-US" sz="2400" b="1" i="1" dirty="0" err="1">
                <a:latin typeface="Arial"/>
              </a:rPr>
              <a:t>solicita</a:t>
            </a:r>
            <a:r>
              <a:rPr lang="en-US" sz="2400" b="1" i="1" dirty="0">
                <a:latin typeface="Arial"/>
              </a:rPr>
              <a:t> </a:t>
            </a:r>
            <a:r>
              <a:rPr lang="en-US" sz="2400" b="1" i="1" dirty="0" err="1">
                <a:latin typeface="Arial"/>
              </a:rPr>
              <a:t>licencia</a:t>
            </a:r>
            <a:r>
              <a:rPr lang="en-US" sz="2400" b="1" i="1" dirty="0">
                <a:latin typeface="Arial"/>
              </a:rPr>
              <a:t> sin </a:t>
            </a:r>
            <a:r>
              <a:rPr lang="en-US" sz="2400" b="1" i="1" dirty="0" err="1">
                <a:latin typeface="Arial"/>
              </a:rPr>
              <a:t>goce</a:t>
            </a:r>
            <a:r>
              <a:rPr lang="en-US" sz="2400" b="1" i="1" dirty="0">
                <a:latin typeface="Arial"/>
              </a:rPr>
              <a:t> de</a:t>
            </a:r>
            <a:r>
              <a:rPr sz="2000" dirty="0"/>
              <a:t/>
            </a:r>
            <a:br>
              <a:rPr sz="2000" dirty="0"/>
            </a:br>
            <a:r>
              <a:rPr lang="en-US" sz="2400" b="1" i="1" dirty="0" err="1" smtClean="0">
                <a:latin typeface="Arial"/>
              </a:rPr>
              <a:t>remuneración</a:t>
            </a:r>
            <a:r>
              <a:rPr lang="en-US" sz="2400" b="1" i="1" dirty="0" smtClean="0">
                <a:latin typeface="Arial"/>
              </a:rPr>
              <a:t> </a:t>
            </a:r>
            <a:r>
              <a:rPr lang="en-US" sz="2400" b="1" i="1" dirty="0">
                <a:latin typeface="Arial"/>
              </a:rPr>
              <a:t>y sin la </a:t>
            </a:r>
            <a:r>
              <a:rPr lang="en-US" sz="2400" b="1" i="1" dirty="0" err="1" smtClean="0">
                <a:latin typeface="Arial"/>
              </a:rPr>
              <a:t>autorización</a:t>
            </a:r>
            <a:r>
              <a:rPr lang="en-US" sz="2400" b="1" i="1" dirty="0" smtClean="0">
                <a:latin typeface="Arial"/>
              </a:rPr>
              <a:t> </a:t>
            </a:r>
            <a:r>
              <a:rPr lang="en-US" sz="2400" b="1" i="1" dirty="0" err="1">
                <a:latin typeface="Arial"/>
              </a:rPr>
              <a:t>respectiva</a:t>
            </a:r>
            <a:r>
              <a:rPr lang="en-US" sz="2400" b="1" i="1" dirty="0">
                <a:latin typeface="Arial"/>
              </a:rPr>
              <a:t> </a:t>
            </a:r>
            <a:r>
              <a:rPr lang="en-US" sz="2400" b="1" i="1" dirty="0" err="1">
                <a:latin typeface="Arial"/>
              </a:rPr>
              <a:t>hace</a:t>
            </a:r>
            <a:r>
              <a:rPr sz="2000" dirty="0"/>
              <a:t/>
            </a:r>
            <a:br>
              <a:rPr sz="2000" dirty="0"/>
            </a:br>
            <a:r>
              <a:rPr lang="en-US" sz="2400" b="1" i="1" dirty="0" err="1">
                <a:latin typeface="Arial"/>
              </a:rPr>
              <a:t>uso</a:t>
            </a:r>
            <a:r>
              <a:rPr lang="en-US" sz="2400" b="1" i="1" dirty="0">
                <a:latin typeface="Arial"/>
              </a:rPr>
              <a:t> de la </a:t>
            </a:r>
            <a:r>
              <a:rPr lang="en-US" sz="2400" b="1" i="1" dirty="0" err="1">
                <a:latin typeface="Arial"/>
              </a:rPr>
              <a:t>licencia</a:t>
            </a:r>
            <a:r>
              <a:rPr lang="en-US" sz="2400" b="1" i="1" dirty="0">
                <a:latin typeface="Arial"/>
              </a:rPr>
              <a:t>, al </a:t>
            </a:r>
            <a:r>
              <a:rPr lang="en-US" sz="2400" b="1" i="1" dirty="0" err="1">
                <a:latin typeface="Arial"/>
              </a:rPr>
              <a:t>cabo</a:t>
            </a:r>
            <a:r>
              <a:rPr lang="en-US" sz="2400" b="1" i="1" dirty="0">
                <a:latin typeface="Arial"/>
              </a:rPr>
              <a:t> de </a:t>
            </a:r>
            <a:r>
              <a:rPr lang="en-US" sz="2400" b="1" i="1" dirty="0" err="1">
                <a:latin typeface="Arial"/>
              </a:rPr>
              <a:t>unos</a:t>
            </a:r>
            <a:r>
              <a:rPr lang="en-US" sz="2400" b="1" i="1" dirty="0">
                <a:latin typeface="Arial"/>
              </a:rPr>
              <a:t> </a:t>
            </a:r>
            <a:r>
              <a:rPr lang="en-US" sz="2400" b="1" i="1" dirty="0" err="1" smtClean="0">
                <a:latin typeface="Arial"/>
              </a:rPr>
              <a:t>días</a:t>
            </a:r>
            <a:r>
              <a:rPr lang="en-US" sz="2400" b="1" i="1" dirty="0" smtClean="0">
                <a:latin typeface="Arial"/>
              </a:rPr>
              <a:t> </a:t>
            </a:r>
            <a:r>
              <a:rPr lang="en-US" sz="2400" b="1" i="1" dirty="0" err="1">
                <a:latin typeface="Arial"/>
              </a:rPr>
              <a:t>informa</a:t>
            </a:r>
            <a:r>
              <a:rPr lang="en-US" sz="2400" b="1" i="1" dirty="0">
                <a:latin typeface="Arial"/>
              </a:rPr>
              <a:t> </a:t>
            </a:r>
            <a:r>
              <a:rPr lang="en-US" sz="2400" b="1" i="1" dirty="0" err="1">
                <a:latin typeface="Arial"/>
              </a:rPr>
              <a:t>sobre</a:t>
            </a:r>
            <a:r>
              <a:rPr sz="2000" dirty="0"/>
              <a:t/>
            </a:r>
            <a:br>
              <a:rPr sz="2000" dirty="0"/>
            </a:br>
            <a:r>
              <a:rPr lang="en-US" sz="2400" b="1" i="1" dirty="0" err="1">
                <a:latin typeface="Arial"/>
              </a:rPr>
              <a:t>su</a:t>
            </a:r>
            <a:r>
              <a:rPr lang="en-US" sz="2400" b="1" i="1" dirty="0">
                <a:latin typeface="Arial"/>
              </a:rPr>
              <a:t> </a:t>
            </a:r>
            <a:r>
              <a:rPr lang="en-US" sz="2400" b="1" i="1" dirty="0" err="1" smtClean="0">
                <a:latin typeface="Arial"/>
              </a:rPr>
              <a:t>petición</a:t>
            </a:r>
            <a:r>
              <a:rPr lang="en-US" sz="2400" b="1" i="1" dirty="0" smtClean="0">
                <a:latin typeface="Arial"/>
              </a:rPr>
              <a:t> </a:t>
            </a:r>
            <a:r>
              <a:rPr lang="en-US" sz="2400" b="1" i="1" dirty="0">
                <a:latin typeface="Arial"/>
              </a:rPr>
              <a:t>al </a:t>
            </a:r>
            <a:r>
              <a:rPr lang="en-US" sz="2400" b="1" i="1" dirty="0" smtClean="0">
                <a:latin typeface="Arial"/>
              </a:rPr>
              <a:t>director </a:t>
            </a:r>
            <a:r>
              <a:rPr lang="es-PE" sz="2400" b="1" i="1" dirty="0" smtClean="0">
                <a:latin typeface="Arial" panose="020B0604020202020204" pitchFamily="34" charset="0"/>
                <a:cs typeface="Arial" panose="020B0604020202020204" pitchFamily="34" charset="0"/>
              </a:rPr>
              <a:t>¿</a:t>
            </a:r>
            <a:r>
              <a:rPr lang="en-US" sz="2400" b="1" i="1" dirty="0" err="1" smtClean="0">
                <a:latin typeface="Arial"/>
              </a:rPr>
              <a:t>q</a:t>
            </a:r>
            <a:r>
              <a:rPr lang="en-US" sz="2400" b="1" i="1" dirty="0" err="1" smtClean="0">
                <a:latin typeface="Arial"/>
              </a:rPr>
              <a:t>ue</a:t>
            </a:r>
            <a:r>
              <a:rPr lang="en-US" sz="2400" b="1" i="1" dirty="0" smtClean="0">
                <a:latin typeface="Arial"/>
              </a:rPr>
              <a:t> </a:t>
            </a:r>
            <a:r>
              <a:rPr lang="en-US" sz="2400" b="1" i="1" dirty="0">
                <a:latin typeface="Arial"/>
              </a:rPr>
              <a:t>se </a:t>
            </a:r>
            <a:r>
              <a:rPr lang="en-US" sz="2400" b="1" i="1" dirty="0" err="1">
                <a:latin typeface="Arial"/>
              </a:rPr>
              <a:t>debe</a:t>
            </a:r>
            <a:r>
              <a:rPr lang="en-US" sz="2400" b="1" i="1" dirty="0">
                <a:latin typeface="Arial"/>
              </a:rPr>
              <a:t> </a:t>
            </a:r>
            <a:r>
              <a:rPr lang="en-US" sz="2400" b="1" i="1" dirty="0" err="1">
                <a:latin typeface="Arial"/>
              </a:rPr>
              <a:t>hacer</a:t>
            </a:r>
            <a:r>
              <a:rPr lang="en-US" sz="2400" b="1" i="1" dirty="0">
                <a:latin typeface="Arial"/>
              </a:rPr>
              <a:t> en </a:t>
            </a:r>
            <a:r>
              <a:rPr lang="en-US" sz="2400" b="1" i="1" dirty="0" err="1">
                <a:latin typeface="Arial"/>
              </a:rPr>
              <a:t>este</a:t>
            </a:r>
            <a:r>
              <a:rPr sz="2000" dirty="0"/>
              <a:t/>
            </a:r>
            <a:br>
              <a:rPr sz="2000" dirty="0"/>
            </a:br>
            <a:r>
              <a:rPr lang="en-US" sz="2400" b="1" i="1" dirty="0" err="1">
                <a:latin typeface="Arial"/>
              </a:rPr>
              <a:t>caso</a:t>
            </a:r>
            <a:r>
              <a:rPr lang="en-US" sz="2400" b="1" i="1" dirty="0">
                <a:latin typeface="Arial"/>
              </a:rPr>
              <a:t>?</a:t>
            </a:r>
          </a:p>
        </p:txBody>
      </p:sp>
      <p:sp>
        <p:nvSpPr>
          <p:cNvPr id="4" name="Rectángulo 3"/>
          <p:cNvSpPr/>
          <p:nvPr/>
        </p:nvSpPr>
        <p:spPr>
          <a:xfrm>
            <a:off x="2130552" y="5105400"/>
            <a:ext cx="1237488" cy="338328"/>
          </a:xfrm>
          <a:prstGeom prst="rect">
            <a:avLst/>
          </a:prstGeom>
        </p:spPr>
        <p:txBody>
          <a:bodyPr wrap="none" lIns="0" tIns="0" rIns="0" bIns="0">
            <a:normAutofit fontScale="97500"/>
          </a:bodyPr>
          <a:lstStyle/>
          <a:p>
            <a:pPr indent="0" algn="just">
              <a:lnSpc>
                <a:spcPts val="2570"/>
              </a:lnSpc>
              <a:spcBef>
                <a:spcPts val="560"/>
              </a:spcBef>
            </a:pPr>
            <a:r>
              <a:rPr lang="en-US" sz="2100" b="1">
                <a:latin typeface="Arial"/>
              </a:rPr>
              <a:t>Explicar:</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1551432" y="1731264"/>
            <a:ext cx="8884920" cy="4450080"/>
          </a:xfrm>
          <a:prstGeom prst="rect">
            <a:avLst/>
          </a:prstGeom>
        </p:spPr>
        <p:txBody>
          <a:bodyPr lIns="0" tIns="0" rIns="0" bIns="0">
            <a:noAutofit/>
          </a:bodyPr>
          <a:lstStyle/>
          <a:p>
            <a:pPr indent="0" algn="just">
              <a:lnSpc>
                <a:spcPts val="3576"/>
              </a:lnSpc>
            </a:pPr>
            <a:r>
              <a:rPr lang="en-US" sz="2000" b="1" dirty="0">
                <a:latin typeface="Arial"/>
              </a:rPr>
              <a:t>R.- La </a:t>
            </a:r>
            <a:r>
              <a:rPr lang="en-US" sz="2000" b="1" dirty="0" err="1">
                <a:latin typeface="Arial"/>
              </a:rPr>
              <a:t>solicitud</a:t>
            </a:r>
            <a:r>
              <a:rPr lang="en-US" sz="2000" b="1" dirty="0">
                <a:latin typeface="Arial"/>
              </a:rPr>
              <a:t> de </a:t>
            </a:r>
            <a:r>
              <a:rPr lang="en-US" sz="2000" b="1" dirty="0" err="1">
                <a:latin typeface="Arial"/>
              </a:rPr>
              <a:t>licencia</a:t>
            </a:r>
            <a:r>
              <a:rPr lang="en-US" sz="2000" b="1" dirty="0">
                <a:latin typeface="Arial"/>
              </a:rPr>
              <a:t> con </a:t>
            </a:r>
            <a:r>
              <a:rPr lang="en-US" sz="2000" b="1" dirty="0" err="1">
                <a:latin typeface="Arial"/>
              </a:rPr>
              <a:t>goce</a:t>
            </a:r>
            <a:r>
              <a:rPr lang="en-US" sz="2000" b="1" dirty="0">
                <a:latin typeface="Arial"/>
              </a:rPr>
              <a:t> o sin </a:t>
            </a:r>
            <a:r>
              <a:rPr lang="en-US" sz="2000" b="1" dirty="0" err="1">
                <a:latin typeface="Arial"/>
              </a:rPr>
              <a:t>goce</a:t>
            </a:r>
            <a:r>
              <a:rPr lang="en-US" sz="2000" b="1" dirty="0">
                <a:latin typeface="Arial"/>
              </a:rPr>
              <a:t> de</a:t>
            </a:r>
            <a:r>
              <a:rPr dirty="0"/>
              <a:t/>
            </a:r>
            <a:br>
              <a:rPr dirty="0"/>
            </a:br>
            <a:r>
              <a:rPr lang="en-US" sz="2000" b="1" dirty="0" err="1">
                <a:latin typeface="Arial"/>
              </a:rPr>
              <a:t>remuneraciones</a:t>
            </a:r>
            <a:r>
              <a:rPr lang="en-US" sz="2000" b="1" dirty="0">
                <a:latin typeface="Arial"/>
              </a:rPr>
              <a:t> de un </a:t>
            </a:r>
            <a:r>
              <a:rPr lang="en-US" sz="2000" b="1" dirty="0" err="1">
                <a:latin typeface="Arial"/>
              </a:rPr>
              <a:t>profesor</a:t>
            </a:r>
            <a:r>
              <a:rPr lang="en-US" sz="2000" b="1" dirty="0">
                <a:latin typeface="Arial"/>
              </a:rPr>
              <a:t> no le da </a:t>
            </a:r>
            <a:r>
              <a:rPr lang="en-US" sz="2000" b="1" dirty="0" err="1">
                <a:latin typeface="Arial"/>
              </a:rPr>
              <a:t>derecho</a:t>
            </a:r>
            <a:r>
              <a:rPr lang="en-US" sz="2000" b="1" dirty="0">
                <a:latin typeface="Arial"/>
              </a:rPr>
              <a:t> a la </a:t>
            </a:r>
            <a:r>
              <a:rPr lang="en-US" sz="2000" b="1" dirty="0" err="1">
                <a:latin typeface="Arial"/>
              </a:rPr>
              <a:t>misma</a:t>
            </a:r>
            <a:r>
              <a:rPr dirty="0"/>
              <a:t/>
            </a:r>
            <a:br>
              <a:rPr dirty="0"/>
            </a:br>
            <a:r>
              <a:rPr lang="en-US" sz="2000" b="1" dirty="0" err="1">
                <a:latin typeface="Arial"/>
              </a:rPr>
              <a:t>sino</a:t>
            </a:r>
            <a:r>
              <a:rPr lang="en-US" sz="2000" b="1" dirty="0">
                <a:latin typeface="Arial"/>
              </a:rPr>
              <a:t> </a:t>
            </a:r>
            <a:r>
              <a:rPr lang="en-US" sz="2000" b="1" dirty="0" err="1">
                <a:latin typeface="Arial"/>
              </a:rPr>
              <a:t>cuenta</a:t>
            </a:r>
            <a:r>
              <a:rPr lang="en-US" sz="2000" b="1" dirty="0">
                <a:latin typeface="Arial"/>
              </a:rPr>
              <a:t> con la </a:t>
            </a:r>
            <a:r>
              <a:rPr lang="en-US" sz="2000" b="1" dirty="0" err="1" smtClean="0">
                <a:latin typeface="Arial"/>
              </a:rPr>
              <a:t>autorización</a:t>
            </a:r>
            <a:r>
              <a:rPr lang="en-US" sz="2000" b="1" dirty="0" smtClean="0">
                <a:latin typeface="Arial"/>
              </a:rPr>
              <a:t> </a:t>
            </a:r>
            <a:r>
              <a:rPr lang="en-US" sz="2000" b="1" dirty="0" err="1">
                <a:latin typeface="Arial"/>
              </a:rPr>
              <a:t>expresa</a:t>
            </a:r>
            <a:r>
              <a:rPr lang="en-US" sz="2000" b="1" dirty="0">
                <a:latin typeface="Arial"/>
              </a:rPr>
              <a:t> del Director. La</a:t>
            </a:r>
            <a:r>
              <a:rPr dirty="0"/>
              <a:t/>
            </a:r>
            <a:br>
              <a:rPr dirty="0"/>
            </a:br>
            <a:r>
              <a:rPr lang="en-US" sz="2000" b="1" dirty="0" err="1">
                <a:latin typeface="Arial"/>
              </a:rPr>
              <a:t>licencia</a:t>
            </a:r>
            <a:r>
              <a:rPr lang="en-US" sz="2000" b="1" dirty="0">
                <a:latin typeface="Arial"/>
              </a:rPr>
              <a:t> se </a:t>
            </a:r>
            <a:r>
              <a:rPr lang="en-US" sz="2000" b="1" dirty="0" err="1">
                <a:latin typeface="Arial"/>
              </a:rPr>
              <a:t>hace</a:t>
            </a:r>
            <a:r>
              <a:rPr lang="en-US" sz="2000" b="1" dirty="0">
                <a:latin typeface="Arial"/>
              </a:rPr>
              <a:t> </a:t>
            </a:r>
            <a:r>
              <a:rPr lang="en-US" sz="2000" b="1" dirty="0" err="1">
                <a:latin typeface="Arial"/>
              </a:rPr>
              <a:t>efectiva</a:t>
            </a:r>
            <a:r>
              <a:rPr lang="en-US" sz="2000" b="1" dirty="0">
                <a:latin typeface="Arial"/>
              </a:rPr>
              <a:t> </a:t>
            </a:r>
            <a:r>
              <a:rPr lang="en-US" sz="2000" b="1" dirty="0" err="1">
                <a:latin typeface="Arial"/>
              </a:rPr>
              <a:t>una</a:t>
            </a:r>
            <a:r>
              <a:rPr lang="en-US" sz="2000" b="1" dirty="0">
                <a:latin typeface="Arial"/>
              </a:rPr>
              <a:t> </a:t>
            </a:r>
            <a:r>
              <a:rPr lang="en-US" sz="2000" b="1" dirty="0" err="1">
                <a:latin typeface="Arial"/>
              </a:rPr>
              <a:t>vez</a:t>
            </a:r>
            <a:r>
              <a:rPr lang="en-US" sz="2000" b="1" dirty="0">
                <a:latin typeface="Arial"/>
              </a:rPr>
              <a:t> </a:t>
            </a:r>
            <a:r>
              <a:rPr lang="en-US" sz="2000" b="1" dirty="0" err="1">
                <a:latin typeface="Arial"/>
              </a:rPr>
              <a:t>que</a:t>
            </a:r>
            <a:r>
              <a:rPr lang="en-US" sz="2000" b="1" dirty="0">
                <a:latin typeface="Arial"/>
              </a:rPr>
              <a:t> la </a:t>
            </a:r>
            <a:r>
              <a:rPr lang="en-US" sz="2000" b="1" dirty="0" err="1">
                <a:latin typeface="Arial"/>
              </a:rPr>
              <a:t>instancia</a:t>
            </a:r>
            <a:r>
              <a:rPr lang="en-US" sz="2000" b="1" dirty="0">
                <a:latin typeface="Arial"/>
              </a:rPr>
              <a:t> superior</a:t>
            </a:r>
            <a:r>
              <a:rPr dirty="0"/>
              <a:t/>
            </a:r>
            <a:br>
              <a:rPr dirty="0"/>
            </a:br>
            <a:r>
              <a:rPr lang="en-US" sz="2000" b="1" dirty="0">
                <a:latin typeface="Arial"/>
              </a:rPr>
              <a:t>(DRE o UGEL) </a:t>
            </a:r>
            <a:r>
              <a:rPr lang="en-US" sz="2000" b="1" dirty="0" err="1">
                <a:latin typeface="Arial"/>
              </a:rPr>
              <a:t>emite</a:t>
            </a:r>
            <a:r>
              <a:rPr lang="en-US" sz="2000" b="1" dirty="0">
                <a:latin typeface="Arial"/>
              </a:rPr>
              <a:t> la </a:t>
            </a:r>
            <a:r>
              <a:rPr lang="en-US" sz="2000" b="1" dirty="0" err="1" smtClean="0">
                <a:latin typeface="Arial"/>
              </a:rPr>
              <a:t>resolución</a:t>
            </a:r>
            <a:r>
              <a:rPr lang="en-US" sz="2000" b="1" dirty="0" smtClean="0">
                <a:latin typeface="Arial"/>
              </a:rPr>
              <a:t> </a:t>
            </a:r>
            <a:r>
              <a:rPr lang="en-US" sz="2000" b="1" dirty="0" err="1">
                <a:latin typeface="Arial"/>
              </a:rPr>
              <a:t>autorizando</a:t>
            </a:r>
            <a:r>
              <a:rPr lang="en-US" sz="2000" b="1" dirty="0">
                <a:latin typeface="Arial"/>
              </a:rPr>
              <a:t> el </a:t>
            </a:r>
            <a:r>
              <a:rPr lang="en-US" sz="2000" b="1" dirty="0" err="1">
                <a:latin typeface="Arial"/>
              </a:rPr>
              <a:t>periodo</a:t>
            </a:r>
            <a:r>
              <a:rPr lang="en-US" sz="2000" b="1" dirty="0">
                <a:latin typeface="Arial"/>
              </a:rPr>
              <a:t> de</a:t>
            </a:r>
            <a:r>
              <a:rPr dirty="0"/>
              <a:t/>
            </a:r>
            <a:br>
              <a:rPr dirty="0"/>
            </a:br>
            <a:r>
              <a:rPr lang="en-US" sz="2000" b="1" dirty="0" err="1">
                <a:latin typeface="Arial"/>
              </a:rPr>
              <a:t>licencia</a:t>
            </a:r>
            <a:r>
              <a:rPr lang="en-US" sz="2000" b="1" dirty="0">
                <a:latin typeface="Arial"/>
              </a:rPr>
              <a:t>. En </a:t>
            </a:r>
            <a:r>
              <a:rPr lang="en-US" sz="2000" b="1" dirty="0" err="1">
                <a:latin typeface="Arial"/>
              </a:rPr>
              <a:t>caso</a:t>
            </a:r>
            <a:r>
              <a:rPr lang="en-US" sz="2000" b="1" dirty="0">
                <a:latin typeface="Arial"/>
              </a:rPr>
              <a:t>, el </a:t>
            </a:r>
            <a:r>
              <a:rPr lang="en-US" sz="2000" b="1" dirty="0" err="1">
                <a:latin typeface="Arial"/>
              </a:rPr>
              <a:t>profesor</a:t>
            </a:r>
            <a:r>
              <a:rPr lang="en-US" sz="2000" b="1" dirty="0">
                <a:latin typeface="Arial"/>
              </a:rPr>
              <a:t> </a:t>
            </a:r>
            <a:r>
              <a:rPr lang="en-US" sz="2000" b="1" dirty="0" err="1">
                <a:latin typeface="Arial"/>
              </a:rPr>
              <a:t>haga</a:t>
            </a:r>
            <a:r>
              <a:rPr lang="en-US" sz="2000" b="1" dirty="0">
                <a:latin typeface="Arial"/>
              </a:rPr>
              <a:t> </a:t>
            </a:r>
            <a:r>
              <a:rPr lang="en-US" sz="2000" b="1" dirty="0" err="1">
                <a:latin typeface="Arial"/>
              </a:rPr>
              <a:t>uso</a:t>
            </a:r>
            <a:r>
              <a:rPr lang="en-US" sz="2000" b="1" dirty="0">
                <a:latin typeface="Arial"/>
              </a:rPr>
              <a:t> de </a:t>
            </a:r>
            <a:r>
              <a:rPr lang="en-US" sz="2000" b="1" dirty="0" err="1">
                <a:latin typeface="Arial"/>
              </a:rPr>
              <a:t>licencia</a:t>
            </a:r>
            <a:r>
              <a:rPr lang="en-US" sz="2000" b="1" dirty="0">
                <a:latin typeface="Arial"/>
              </a:rPr>
              <a:t> sin la</a:t>
            </a:r>
            <a:r>
              <a:rPr dirty="0"/>
              <a:t/>
            </a:r>
            <a:br>
              <a:rPr dirty="0"/>
            </a:br>
            <a:r>
              <a:rPr lang="en-US" sz="2000" b="1" dirty="0" err="1" smtClean="0">
                <a:latin typeface="Arial"/>
              </a:rPr>
              <a:t>autorización</a:t>
            </a:r>
            <a:r>
              <a:rPr lang="en-US" sz="2000" b="1" dirty="0" smtClean="0">
                <a:latin typeface="Arial"/>
              </a:rPr>
              <a:t> </a:t>
            </a:r>
            <a:r>
              <a:rPr lang="en-US" sz="2000" b="1" dirty="0" err="1">
                <a:latin typeface="Arial"/>
              </a:rPr>
              <a:t>respectiva</a:t>
            </a:r>
            <a:r>
              <a:rPr lang="en-US" sz="2000" b="1" dirty="0">
                <a:latin typeface="Arial"/>
              </a:rPr>
              <a:t>, a </a:t>
            </a:r>
            <a:r>
              <a:rPr lang="en-US" sz="2000" b="1" dirty="0" err="1">
                <a:latin typeface="Arial"/>
              </a:rPr>
              <a:t>partir</a:t>
            </a:r>
            <a:r>
              <a:rPr lang="en-US" sz="2000" b="1" dirty="0">
                <a:latin typeface="Arial"/>
              </a:rPr>
              <a:t> del </a:t>
            </a:r>
            <a:r>
              <a:rPr lang="en-US" sz="2000" b="1" dirty="0" err="1">
                <a:latin typeface="Arial"/>
              </a:rPr>
              <a:t>cuarto</a:t>
            </a:r>
            <a:r>
              <a:rPr lang="en-US" sz="2000" b="1" dirty="0">
                <a:latin typeface="Arial"/>
              </a:rPr>
              <a:t> </a:t>
            </a:r>
            <a:r>
              <a:rPr lang="en-US" sz="2000" b="1" dirty="0" err="1" smtClean="0">
                <a:latin typeface="Arial"/>
              </a:rPr>
              <a:t>día</a:t>
            </a:r>
            <a:r>
              <a:rPr lang="en-US" sz="2000" b="1" dirty="0" smtClean="0">
                <a:latin typeface="Arial"/>
              </a:rPr>
              <a:t> </a:t>
            </a:r>
            <a:r>
              <a:rPr lang="en-US" sz="2000" b="1" dirty="0">
                <a:latin typeface="Arial"/>
              </a:rPr>
              <a:t>de </a:t>
            </a:r>
            <a:r>
              <a:rPr lang="en-US" sz="2000" b="1" dirty="0" err="1">
                <a:latin typeface="Arial"/>
              </a:rPr>
              <a:t>inasistencia</a:t>
            </a:r>
            <a:r>
              <a:rPr dirty="0"/>
              <a:t/>
            </a:r>
            <a:br>
              <a:rPr dirty="0"/>
            </a:br>
            <a:r>
              <a:rPr lang="en-US" sz="2000" b="1" dirty="0" err="1">
                <a:latin typeface="Arial"/>
              </a:rPr>
              <a:t>injustificada</a:t>
            </a:r>
            <a:r>
              <a:rPr lang="en-US" sz="2000" b="1" dirty="0">
                <a:latin typeface="Arial"/>
              </a:rPr>
              <a:t> </a:t>
            </a:r>
            <a:r>
              <a:rPr lang="en-US" sz="2000" b="1" dirty="0" err="1">
                <a:latin typeface="Arial"/>
              </a:rPr>
              <a:t>incurre</a:t>
            </a:r>
            <a:r>
              <a:rPr lang="en-US" sz="2000" b="1" dirty="0">
                <a:latin typeface="Arial"/>
              </a:rPr>
              <a:t> en </a:t>
            </a:r>
            <a:r>
              <a:rPr lang="en-US" sz="2000" b="1" dirty="0" err="1">
                <a:latin typeface="Arial"/>
              </a:rPr>
              <a:t>abandono</a:t>
            </a:r>
            <a:r>
              <a:rPr lang="en-US" sz="2000" b="1" dirty="0">
                <a:latin typeface="Arial"/>
              </a:rPr>
              <a:t> de cargo, </a:t>
            </a:r>
            <a:r>
              <a:rPr lang="en-US" sz="2000" b="1" dirty="0" err="1">
                <a:latin typeface="Arial"/>
              </a:rPr>
              <a:t>siendo</a:t>
            </a:r>
            <a:r>
              <a:rPr lang="en-US" sz="2000" b="1" dirty="0">
                <a:latin typeface="Arial"/>
              </a:rPr>
              <a:t> </a:t>
            </a:r>
            <a:r>
              <a:rPr lang="en-US" sz="2000" b="1" dirty="0" err="1">
                <a:latin typeface="Arial"/>
              </a:rPr>
              <a:t>falta</a:t>
            </a:r>
            <a:r>
              <a:rPr dirty="0"/>
              <a:t/>
            </a:r>
            <a:br>
              <a:rPr dirty="0"/>
            </a:br>
            <a:r>
              <a:rPr lang="en-US" sz="2000" b="1" dirty="0">
                <a:latin typeface="Arial"/>
              </a:rPr>
              <a:t>grave, </a:t>
            </a:r>
            <a:r>
              <a:rPr lang="en-US" sz="2000" b="1" dirty="0" err="1">
                <a:latin typeface="Arial"/>
              </a:rPr>
              <a:t>pasible</a:t>
            </a:r>
            <a:r>
              <a:rPr lang="en-US" sz="2000" b="1" dirty="0">
                <a:latin typeface="Arial"/>
              </a:rPr>
              <a:t> a </a:t>
            </a:r>
            <a:r>
              <a:rPr lang="en-US" sz="2000" b="1" dirty="0" err="1" smtClean="0">
                <a:latin typeface="Arial"/>
              </a:rPr>
              <a:t>sanción</a:t>
            </a:r>
            <a:r>
              <a:rPr lang="en-US" sz="2000" b="1" dirty="0" smtClean="0">
                <a:latin typeface="Arial"/>
              </a:rPr>
              <a:t> </a:t>
            </a:r>
            <a:r>
              <a:rPr lang="en-US" sz="2000" b="1" dirty="0">
                <a:latin typeface="Arial"/>
              </a:rPr>
              <a:t>de </a:t>
            </a:r>
            <a:r>
              <a:rPr lang="en-US" sz="2000" b="1" dirty="0" err="1">
                <a:latin typeface="Arial"/>
              </a:rPr>
              <a:t>cese</a:t>
            </a:r>
            <a:r>
              <a:rPr lang="en-US" sz="2000" b="1" dirty="0">
                <a:latin typeface="Arial"/>
              </a:rPr>
              <a:t> temporal, </a:t>
            </a:r>
            <a:r>
              <a:rPr lang="en-US" sz="2000" b="1" dirty="0" err="1">
                <a:latin typeface="Arial"/>
              </a:rPr>
              <a:t>previo</a:t>
            </a:r>
            <a:r>
              <a:rPr lang="en-US" sz="2000" b="1" dirty="0">
                <a:latin typeface="Arial"/>
              </a:rPr>
              <a:t> </a:t>
            </a:r>
            <a:r>
              <a:rPr lang="en-US" sz="2000" b="1" dirty="0" err="1">
                <a:latin typeface="Arial"/>
              </a:rPr>
              <a:t>proceso</a:t>
            </a:r>
            <a:r>
              <a:rPr dirty="0"/>
              <a:t/>
            </a:r>
            <a:br>
              <a:rPr dirty="0"/>
            </a:br>
            <a:r>
              <a:rPr lang="en-US" sz="2000" b="1" dirty="0" err="1">
                <a:latin typeface="Arial"/>
              </a:rPr>
              <a:t>administrativo</a:t>
            </a:r>
            <a:r>
              <a:rPr lang="en-US" sz="2000" b="1" dirty="0">
                <a:latin typeface="Arial"/>
              </a:rPr>
              <a:t> </a:t>
            </a:r>
            <a:r>
              <a:rPr lang="en-US" sz="2000" b="1" dirty="0" err="1">
                <a:latin typeface="Arial"/>
              </a:rPr>
              <a:t>disciplinario</a:t>
            </a:r>
            <a:r>
              <a:rPr lang="en-US" sz="2000" b="1" dirty="0">
                <a:latin typeface="Arial"/>
              </a:rPr>
              <a:t>.</a:t>
            </a:r>
          </a:p>
        </p:txBody>
      </p:sp>
    </p:spTree>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2087880" y="2721864"/>
            <a:ext cx="8019288" cy="1780032"/>
          </a:xfrm>
          <a:prstGeom prst="rect">
            <a:avLst/>
          </a:prstGeom>
        </p:spPr>
        <p:txBody>
          <a:bodyPr lIns="0" tIns="0" rIns="0" bIns="0">
            <a:normAutofit fontScale="97500"/>
          </a:bodyPr>
          <a:lstStyle/>
          <a:p>
            <a:pPr indent="0" algn="just">
              <a:lnSpc>
                <a:spcPts val="3600"/>
              </a:lnSpc>
              <a:spcAft>
                <a:spcPts val="490"/>
              </a:spcAft>
            </a:pPr>
            <a:r>
              <a:rPr lang="en-US" sz="2100" b="1" dirty="0" err="1" smtClean="0">
                <a:latin typeface="Arial"/>
              </a:rPr>
              <a:t>Caso</a:t>
            </a:r>
            <a:r>
              <a:rPr lang="en-US" sz="2100" b="1" dirty="0" smtClean="0">
                <a:latin typeface="Arial"/>
              </a:rPr>
              <a:t>.- </a:t>
            </a:r>
            <a:r>
              <a:rPr lang="en-US" sz="2300" b="1" i="1" dirty="0">
                <a:latin typeface="Arial"/>
              </a:rPr>
              <a:t>Un </a:t>
            </a:r>
            <a:r>
              <a:rPr lang="en-US" sz="2300" b="1" i="1" dirty="0" err="1">
                <a:latin typeface="Arial"/>
              </a:rPr>
              <a:t>Auxiliar</a:t>
            </a:r>
            <a:r>
              <a:rPr lang="en-US" sz="2300" b="1" i="1" dirty="0">
                <a:latin typeface="Arial"/>
              </a:rPr>
              <a:t> de </a:t>
            </a:r>
            <a:r>
              <a:rPr lang="en-US" sz="2300" b="1" i="1" dirty="0" err="1" smtClean="0">
                <a:latin typeface="Arial"/>
              </a:rPr>
              <a:t>Educa</a:t>
            </a:r>
            <a:r>
              <a:rPr lang="en-US" sz="2300" b="1" i="1" dirty="0" err="1" smtClean="0">
                <a:latin typeface="Arial"/>
              </a:rPr>
              <a:t>c</a:t>
            </a:r>
            <a:r>
              <a:rPr lang="en-US" sz="2300" b="1" i="1" dirty="0" err="1" smtClean="0">
                <a:latin typeface="Arial"/>
              </a:rPr>
              <a:t>i</a:t>
            </a:r>
            <a:r>
              <a:rPr lang="en-US" sz="2300" b="1" i="1" dirty="0" err="1">
                <a:latin typeface="Arial"/>
              </a:rPr>
              <a:t>ó</a:t>
            </a:r>
            <a:r>
              <a:rPr lang="en-US" sz="2300" b="1" i="1" dirty="0" err="1" smtClean="0">
                <a:latin typeface="Arial"/>
              </a:rPr>
              <a:t>n</a:t>
            </a:r>
            <a:r>
              <a:rPr lang="en-US" sz="2300" b="1" i="1" dirty="0" smtClean="0">
                <a:latin typeface="Arial"/>
              </a:rPr>
              <a:t> </a:t>
            </a:r>
            <a:r>
              <a:rPr lang="en-US" sz="2300" b="1" i="1" dirty="0" err="1">
                <a:latin typeface="Arial"/>
              </a:rPr>
              <a:t>solicita</a:t>
            </a:r>
            <a:r>
              <a:rPr lang="en-US" sz="2300" b="1" i="1" dirty="0">
                <a:latin typeface="Arial"/>
              </a:rPr>
              <a:t> </a:t>
            </a:r>
            <a:r>
              <a:rPr lang="en-US" sz="2300" b="1" i="1" dirty="0" err="1">
                <a:latin typeface="Arial"/>
              </a:rPr>
              <a:t>licencia</a:t>
            </a:r>
            <a:r>
              <a:rPr lang="en-US" sz="2300" b="1" i="1" dirty="0">
                <a:latin typeface="Arial"/>
              </a:rPr>
              <a:t> sin</a:t>
            </a:r>
            <a:r>
              <a:rPr dirty="0"/>
              <a:t/>
            </a:r>
            <a:br>
              <a:rPr dirty="0"/>
            </a:br>
            <a:r>
              <a:rPr lang="en-US" sz="2300" b="1" i="1" dirty="0" err="1">
                <a:latin typeface="Arial"/>
              </a:rPr>
              <a:t>goce</a:t>
            </a:r>
            <a:r>
              <a:rPr lang="en-US" sz="2300" b="1" i="1" dirty="0">
                <a:latin typeface="Arial"/>
              </a:rPr>
              <a:t> de </a:t>
            </a:r>
            <a:r>
              <a:rPr lang="en-US" sz="2300" b="1" i="1" dirty="0" err="1" smtClean="0">
                <a:latin typeface="Arial"/>
              </a:rPr>
              <a:t>remuneración</a:t>
            </a:r>
            <a:r>
              <a:rPr lang="en-US" sz="2300" b="1" i="1" dirty="0" smtClean="0">
                <a:latin typeface="Arial"/>
              </a:rPr>
              <a:t> </a:t>
            </a:r>
            <a:r>
              <a:rPr lang="en-US" sz="2300" b="1" i="1" dirty="0">
                <a:latin typeface="Arial"/>
              </a:rPr>
              <a:t>para </a:t>
            </a:r>
            <a:r>
              <a:rPr lang="en-US" sz="2300" b="1" i="1" dirty="0" err="1">
                <a:latin typeface="Arial"/>
              </a:rPr>
              <a:t>laborar</a:t>
            </a:r>
            <a:r>
              <a:rPr lang="en-US" sz="2300" b="1" i="1" dirty="0">
                <a:latin typeface="Arial"/>
              </a:rPr>
              <a:t> </a:t>
            </a:r>
            <a:r>
              <a:rPr lang="en-US" sz="2300" b="1" i="1" dirty="0" err="1">
                <a:latin typeface="Arial"/>
              </a:rPr>
              <a:t>como</a:t>
            </a:r>
            <a:r>
              <a:rPr lang="en-US" sz="2300" b="1" i="1" dirty="0">
                <a:latin typeface="Arial"/>
              </a:rPr>
              <a:t> </a:t>
            </a:r>
            <a:r>
              <a:rPr lang="en-US" sz="2300" b="1" i="1" dirty="0" err="1">
                <a:latin typeface="Arial"/>
              </a:rPr>
              <a:t>docente</a:t>
            </a:r>
            <a:r>
              <a:rPr dirty="0"/>
              <a:t/>
            </a:r>
            <a:br>
              <a:rPr dirty="0"/>
            </a:br>
            <a:r>
              <a:rPr lang="en-US" sz="2300" b="1" i="1" dirty="0" err="1">
                <a:latin typeface="Arial"/>
              </a:rPr>
              <a:t>contratado</a:t>
            </a:r>
            <a:endParaRPr lang="en-US" sz="2300" b="1" i="1" dirty="0">
              <a:latin typeface="Arial"/>
            </a:endParaRPr>
          </a:p>
          <a:p>
            <a:pPr indent="0" algn="just">
              <a:lnSpc>
                <a:spcPts val="2570"/>
              </a:lnSpc>
            </a:pPr>
            <a:r>
              <a:rPr lang="es-PE" sz="2000" b="1" i="1" dirty="0" smtClean="0">
                <a:latin typeface="Arial" panose="020B0604020202020204" pitchFamily="34" charset="0"/>
                <a:cs typeface="Arial" panose="020B0604020202020204" pitchFamily="34" charset="0"/>
              </a:rPr>
              <a:t>¿ </a:t>
            </a:r>
            <a:r>
              <a:rPr lang="en-US" sz="2300" b="1" i="1" dirty="0" err="1" smtClean="0">
                <a:latin typeface="Arial"/>
              </a:rPr>
              <a:t>Procede</a:t>
            </a:r>
            <a:r>
              <a:rPr lang="en-US" sz="2300" b="1" i="1" dirty="0">
                <a:latin typeface="Arial"/>
              </a:rPr>
              <a:t>?</a:t>
            </a:r>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1319784" y="1481328"/>
            <a:ext cx="9573768" cy="4986528"/>
          </a:xfrm>
          <a:prstGeom prst="rect">
            <a:avLst/>
          </a:prstGeom>
        </p:spPr>
        <p:txBody>
          <a:bodyPr lIns="0" tIns="0" rIns="0" bIns="0">
            <a:normAutofit fontScale="97500"/>
          </a:bodyPr>
          <a:lstStyle/>
          <a:p>
            <a:pPr indent="0" algn="just">
              <a:lnSpc>
                <a:spcPts val="2790"/>
              </a:lnSpc>
              <a:spcAft>
                <a:spcPts val="1330"/>
              </a:spcAft>
            </a:pPr>
            <a:r>
              <a:rPr lang="en-US" sz="2500" b="1" i="1" dirty="0" smtClean="0">
                <a:solidFill>
                  <a:srgbClr val="C00000"/>
                </a:solidFill>
                <a:latin typeface="Arial"/>
              </a:rPr>
              <a:t>DISPOSICIONES GENERALES:</a:t>
            </a:r>
          </a:p>
          <a:p>
            <a:pPr marL="457200" lvl="0" indent="-457200" algn="just">
              <a:buFont typeface="Arial" panose="020B0604020202020204" pitchFamily="34" charset="0"/>
              <a:buChar char="•"/>
            </a:pPr>
            <a:r>
              <a:rPr lang="es-PE" sz="2800" dirty="0"/>
              <a:t>La licencia es el derecho que tiene el profesor para suspender temporalmente el ejercicio de sus funciones por uno (1) o más días.</a:t>
            </a:r>
          </a:p>
          <a:p>
            <a:pPr marL="457200" lvl="0" indent="-457200" algn="just">
              <a:buFont typeface="Arial" panose="020B0604020202020204" pitchFamily="34" charset="0"/>
              <a:buChar char="•"/>
            </a:pPr>
            <a:r>
              <a:rPr lang="es-PE" sz="2800" dirty="0"/>
              <a:t>Por necesidad del servicio, la solicitud de licencia puede ser denegada, diferida o reducida.</a:t>
            </a:r>
          </a:p>
          <a:p>
            <a:pPr marL="457200" lvl="0" indent="-457200" algn="just">
              <a:buFont typeface="Arial" panose="020B0604020202020204" pitchFamily="34" charset="0"/>
              <a:buChar char="•"/>
            </a:pPr>
            <a:r>
              <a:rPr lang="es-PE" sz="2800" dirty="0"/>
              <a:t>El personal debe contar con más de un (01) año de servicios efectivos y remunerados en condición de nombrado, para solicitar licencia.</a:t>
            </a:r>
          </a:p>
          <a:p>
            <a:pPr indent="0" algn="just">
              <a:lnSpc>
                <a:spcPts val="2790"/>
              </a:lnSpc>
              <a:spcAft>
                <a:spcPts val="1330"/>
              </a:spcAft>
            </a:pPr>
            <a:endParaRPr lang="en-US" sz="2500" b="1" i="1" dirty="0">
              <a:solidFill>
                <a:srgbClr val="C00000"/>
              </a:solidFill>
              <a:latin typeface="Arial"/>
            </a:endParaRPr>
          </a:p>
        </p:txBody>
      </p:sp>
    </p:spTree>
    <p:extLst>
      <p:ext uri="{BB962C8B-B14F-4D97-AF65-F5344CB8AC3E}">
        <p14:creationId xmlns:p14="http://schemas.microsoft.com/office/powerpoint/2010/main" val="35798140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1950720" y="2112264"/>
            <a:ext cx="7882128" cy="3538728"/>
          </a:xfrm>
          <a:prstGeom prst="rect">
            <a:avLst/>
          </a:prstGeom>
        </p:spPr>
        <p:txBody>
          <a:bodyPr lIns="0" tIns="0" rIns="0" bIns="0">
            <a:noAutofit/>
          </a:bodyPr>
          <a:lstStyle/>
          <a:p>
            <a:pPr indent="0" algn="just">
              <a:lnSpc>
                <a:spcPts val="3600"/>
              </a:lnSpc>
            </a:pPr>
            <a:r>
              <a:rPr lang="en-US" sz="2000" b="1" dirty="0">
                <a:latin typeface="Arial"/>
              </a:rPr>
              <a:t>R.- De </a:t>
            </a:r>
            <a:r>
              <a:rPr lang="en-US" sz="2000" b="1" dirty="0" err="1">
                <a:latin typeface="Arial"/>
              </a:rPr>
              <a:t>acuerdo</a:t>
            </a:r>
            <a:r>
              <a:rPr lang="en-US" sz="2000" b="1" dirty="0">
                <a:latin typeface="Arial"/>
              </a:rPr>
              <a:t> al D. S. N° 008-2014-MINEDU </a:t>
            </a:r>
            <a:r>
              <a:rPr lang="en-US" sz="2000" b="1" dirty="0" err="1">
                <a:latin typeface="Arial"/>
              </a:rPr>
              <a:t>que</a:t>
            </a:r>
            <a:r>
              <a:rPr dirty="0"/>
              <a:t/>
            </a:r>
            <a:br>
              <a:rPr dirty="0"/>
            </a:br>
            <a:r>
              <a:rPr lang="en-US" sz="2000" b="1" dirty="0" err="1">
                <a:latin typeface="Arial"/>
              </a:rPr>
              <a:t>incorpora</a:t>
            </a:r>
            <a:r>
              <a:rPr lang="en-US" sz="2000" b="1" dirty="0">
                <a:latin typeface="Arial"/>
              </a:rPr>
              <a:t> el </a:t>
            </a:r>
            <a:r>
              <a:rPr lang="en-US" sz="2000" b="1" dirty="0" err="1" smtClean="0">
                <a:latin typeface="Arial"/>
              </a:rPr>
              <a:t>Título</a:t>
            </a:r>
            <a:r>
              <a:rPr lang="en-US" sz="2000" b="1" dirty="0" smtClean="0">
                <a:latin typeface="Arial"/>
              </a:rPr>
              <a:t> </a:t>
            </a:r>
            <a:r>
              <a:rPr lang="en-US" sz="2000" b="1" dirty="0" err="1">
                <a:latin typeface="Arial"/>
              </a:rPr>
              <a:t>Setimo</a:t>
            </a:r>
            <a:r>
              <a:rPr lang="en-US" sz="2000" b="1" dirty="0">
                <a:latin typeface="Arial"/>
              </a:rPr>
              <a:t> al </a:t>
            </a:r>
            <a:r>
              <a:rPr lang="en-US" sz="2000" b="1" dirty="0" err="1">
                <a:latin typeface="Arial"/>
              </a:rPr>
              <a:t>Reglamento</a:t>
            </a:r>
            <a:r>
              <a:rPr lang="en-US" sz="2000" b="1" dirty="0">
                <a:latin typeface="Arial"/>
              </a:rPr>
              <a:t> de la Ley de</a:t>
            </a:r>
            <a:r>
              <a:rPr dirty="0"/>
              <a:t/>
            </a:r>
            <a:br>
              <a:rPr dirty="0"/>
            </a:br>
            <a:r>
              <a:rPr lang="en-US" sz="2000" b="1" dirty="0" err="1">
                <a:latin typeface="Arial"/>
              </a:rPr>
              <a:t>Reforma</a:t>
            </a:r>
            <a:r>
              <a:rPr lang="en-US" sz="2000" b="1" dirty="0">
                <a:latin typeface="Arial"/>
              </a:rPr>
              <a:t> Magisterial, se </a:t>
            </a:r>
            <a:r>
              <a:rPr lang="en-US" sz="2000" b="1" dirty="0" err="1">
                <a:latin typeface="Arial"/>
              </a:rPr>
              <a:t>establece</a:t>
            </a:r>
            <a:r>
              <a:rPr lang="en-US" sz="2000" b="1" dirty="0">
                <a:latin typeface="Arial"/>
              </a:rPr>
              <a:t> </a:t>
            </a:r>
            <a:r>
              <a:rPr lang="en-US" sz="2000" b="1" dirty="0" err="1">
                <a:latin typeface="Arial"/>
              </a:rPr>
              <a:t>que</a:t>
            </a:r>
            <a:r>
              <a:rPr lang="en-US" sz="2000" b="1" dirty="0">
                <a:latin typeface="Arial"/>
              </a:rPr>
              <a:t> el </a:t>
            </a:r>
            <a:r>
              <a:rPr lang="en-US" sz="2000" b="1" dirty="0" err="1">
                <a:latin typeface="Arial"/>
              </a:rPr>
              <a:t>Auxiliar</a:t>
            </a:r>
            <a:r>
              <a:rPr lang="en-US" sz="2000" b="1" dirty="0">
                <a:latin typeface="Arial"/>
              </a:rPr>
              <a:t> de</a:t>
            </a:r>
            <a:r>
              <a:rPr dirty="0"/>
              <a:t/>
            </a:r>
            <a:br>
              <a:rPr dirty="0"/>
            </a:br>
            <a:r>
              <a:rPr lang="en-US" sz="2000" b="1" dirty="0" err="1">
                <a:latin typeface="Arial"/>
              </a:rPr>
              <a:t>Educacion</a:t>
            </a:r>
            <a:r>
              <a:rPr lang="en-US" sz="2000" b="1" dirty="0">
                <a:latin typeface="Arial"/>
              </a:rPr>
              <a:t>, </a:t>
            </a:r>
            <a:r>
              <a:rPr lang="en-US" sz="2000" b="1" dirty="0" err="1">
                <a:latin typeface="Arial"/>
              </a:rPr>
              <a:t>tiene</a:t>
            </a:r>
            <a:r>
              <a:rPr lang="en-US" sz="2000" b="1" dirty="0">
                <a:latin typeface="Arial"/>
              </a:rPr>
              <a:t> </a:t>
            </a:r>
            <a:r>
              <a:rPr lang="en-US" sz="2000" b="1" dirty="0" err="1">
                <a:latin typeface="Arial"/>
              </a:rPr>
              <a:t>derecho</a:t>
            </a:r>
            <a:r>
              <a:rPr lang="en-US" sz="2000" b="1" dirty="0">
                <a:latin typeface="Arial"/>
              </a:rPr>
              <a:t> a </a:t>
            </a:r>
            <a:r>
              <a:rPr lang="en-US" sz="2000" b="1" dirty="0" err="1">
                <a:latin typeface="Arial"/>
              </a:rPr>
              <a:t>licencia</a:t>
            </a:r>
            <a:r>
              <a:rPr lang="en-US" sz="2000" b="1" dirty="0">
                <a:latin typeface="Arial"/>
              </a:rPr>
              <a:t> sin </a:t>
            </a:r>
            <a:r>
              <a:rPr lang="en-US" sz="2000" b="1" dirty="0" err="1">
                <a:latin typeface="Arial"/>
              </a:rPr>
              <a:t>goce</a:t>
            </a:r>
            <a:r>
              <a:rPr lang="en-US" sz="2000" b="1" dirty="0">
                <a:latin typeface="Arial"/>
              </a:rPr>
              <a:t> de</a:t>
            </a:r>
            <a:r>
              <a:rPr dirty="0"/>
              <a:t/>
            </a:r>
            <a:br>
              <a:rPr dirty="0"/>
            </a:br>
            <a:r>
              <a:rPr lang="en-US" sz="2000" b="1" dirty="0" err="1">
                <a:latin typeface="Arial"/>
              </a:rPr>
              <a:t>remuneraciones</a:t>
            </a:r>
            <a:r>
              <a:rPr lang="en-US" sz="2000" b="1" dirty="0">
                <a:latin typeface="Arial"/>
              </a:rPr>
              <a:t> para </a:t>
            </a:r>
            <a:r>
              <a:rPr lang="en-US" sz="2000" b="1" dirty="0" err="1">
                <a:latin typeface="Arial"/>
              </a:rPr>
              <a:t>atender</a:t>
            </a:r>
            <a:r>
              <a:rPr lang="en-US" sz="2000" b="1" dirty="0">
                <a:latin typeface="Arial"/>
              </a:rPr>
              <a:t> </a:t>
            </a:r>
            <a:r>
              <a:rPr lang="en-US" sz="2000" b="1" dirty="0" err="1">
                <a:latin typeface="Arial"/>
              </a:rPr>
              <a:t>asuntos</a:t>
            </a:r>
            <a:r>
              <a:rPr lang="en-US" sz="2000" b="1" dirty="0">
                <a:latin typeface="Arial"/>
              </a:rPr>
              <a:t> </a:t>
            </a:r>
            <a:r>
              <a:rPr lang="en-US" sz="2000" b="1" dirty="0" err="1">
                <a:latin typeface="Arial"/>
              </a:rPr>
              <a:t>particulares</a:t>
            </a:r>
            <a:r>
              <a:rPr lang="en-US" sz="2000" b="1" dirty="0">
                <a:latin typeface="Arial"/>
              </a:rPr>
              <a:t>, el</a:t>
            </a:r>
            <a:r>
              <a:rPr dirty="0"/>
              <a:t/>
            </a:r>
            <a:br>
              <a:rPr dirty="0"/>
            </a:br>
            <a:r>
              <a:rPr lang="en-US" sz="2000" b="1" dirty="0" err="1">
                <a:latin typeface="Arial"/>
              </a:rPr>
              <a:t>mismo</a:t>
            </a:r>
            <a:r>
              <a:rPr lang="en-US" sz="2000" b="1" dirty="0">
                <a:latin typeface="Arial"/>
              </a:rPr>
              <a:t> </a:t>
            </a:r>
            <a:r>
              <a:rPr lang="en-US" sz="2000" b="1" dirty="0" err="1">
                <a:latin typeface="Arial"/>
              </a:rPr>
              <a:t>que</a:t>
            </a:r>
            <a:r>
              <a:rPr lang="en-US" sz="2000" b="1" dirty="0">
                <a:latin typeface="Arial"/>
              </a:rPr>
              <a:t> </a:t>
            </a:r>
            <a:r>
              <a:rPr lang="en-US" sz="2000" b="1" dirty="0" err="1">
                <a:latin typeface="Arial"/>
              </a:rPr>
              <a:t>puede</a:t>
            </a:r>
            <a:r>
              <a:rPr lang="en-US" sz="2000" b="1" dirty="0">
                <a:latin typeface="Arial"/>
              </a:rPr>
              <a:t> </a:t>
            </a:r>
            <a:r>
              <a:rPr lang="en-US" sz="2000" b="1" dirty="0" err="1">
                <a:latin typeface="Arial"/>
              </a:rPr>
              <a:t>ser</a:t>
            </a:r>
            <a:r>
              <a:rPr lang="en-US" sz="2000" b="1" dirty="0">
                <a:latin typeface="Arial"/>
              </a:rPr>
              <a:t> hasta </a:t>
            </a:r>
            <a:r>
              <a:rPr lang="en-US" sz="2000" b="1" dirty="0" err="1">
                <a:latin typeface="Arial"/>
              </a:rPr>
              <a:t>por</a:t>
            </a:r>
            <a:r>
              <a:rPr lang="en-US" sz="2000" b="1" dirty="0">
                <a:latin typeface="Arial"/>
              </a:rPr>
              <a:t> dos (2) </a:t>
            </a:r>
            <a:r>
              <a:rPr lang="en-US" sz="2000" b="1" dirty="0" err="1" smtClean="0">
                <a:latin typeface="Arial"/>
              </a:rPr>
              <a:t>años</a:t>
            </a:r>
            <a:r>
              <a:rPr lang="en-US" sz="2000" b="1" dirty="0">
                <a:latin typeface="Arial"/>
              </a:rPr>
              <a:t>,</a:t>
            </a:r>
            <a:r>
              <a:rPr dirty="0"/>
              <a:t/>
            </a:r>
            <a:br>
              <a:rPr dirty="0"/>
            </a:br>
            <a:r>
              <a:rPr lang="en-US" sz="2000" b="1" dirty="0" err="1">
                <a:latin typeface="Arial"/>
              </a:rPr>
              <a:t>continuos</a:t>
            </a:r>
            <a:r>
              <a:rPr lang="en-US" sz="2000" b="1" dirty="0">
                <a:latin typeface="Arial"/>
              </a:rPr>
              <a:t> o </a:t>
            </a:r>
            <a:r>
              <a:rPr lang="en-US" sz="2000" b="1" dirty="0" err="1">
                <a:latin typeface="Arial"/>
              </a:rPr>
              <a:t>discontinuos</a:t>
            </a:r>
            <a:r>
              <a:rPr lang="en-US" sz="2000" b="1" dirty="0">
                <a:latin typeface="Arial"/>
              </a:rPr>
              <a:t>, </a:t>
            </a:r>
            <a:r>
              <a:rPr lang="en-US" sz="2000" b="1" dirty="0" err="1">
                <a:latin typeface="Arial"/>
              </a:rPr>
              <a:t>contabilizados</a:t>
            </a:r>
            <a:r>
              <a:rPr lang="en-US" sz="2000" b="1" dirty="0">
                <a:latin typeface="Arial"/>
              </a:rPr>
              <a:t> </a:t>
            </a:r>
            <a:r>
              <a:rPr lang="en-US" sz="2000" b="1" dirty="0" err="1">
                <a:latin typeface="Arial"/>
              </a:rPr>
              <a:t>dentro</a:t>
            </a:r>
            <a:r>
              <a:rPr lang="en-US" sz="2000" b="1" dirty="0">
                <a:latin typeface="Arial"/>
              </a:rPr>
              <a:t> de un</a:t>
            </a:r>
            <a:r>
              <a:rPr dirty="0"/>
              <a:t/>
            </a:r>
            <a:br>
              <a:rPr dirty="0"/>
            </a:br>
            <a:r>
              <a:rPr lang="en-US" sz="2000" b="1" dirty="0" err="1" smtClean="0">
                <a:latin typeface="Arial"/>
              </a:rPr>
              <a:t>periodo</a:t>
            </a:r>
            <a:r>
              <a:rPr lang="en-US" sz="2000" b="1" dirty="0" smtClean="0">
                <a:latin typeface="Arial"/>
              </a:rPr>
              <a:t> </a:t>
            </a:r>
            <a:r>
              <a:rPr lang="en-US" sz="2000" b="1" dirty="0">
                <a:latin typeface="Arial"/>
              </a:rPr>
              <a:t>de </a:t>
            </a:r>
            <a:r>
              <a:rPr lang="en-US" sz="2000" b="1" dirty="0" err="1">
                <a:latin typeface="Arial"/>
              </a:rPr>
              <a:t>cinco</a:t>
            </a:r>
            <a:r>
              <a:rPr lang="en-US" sz="2000" b="1" dirty="0">
                <a:latin typeface="Arial"/>
              </a:rPr>
              <a:t> (5) </a:t>
            </a:r>
            <a:r>
              <a:rPr lang="en-US" sz="2000" b="1" dirty="0" err="1" smtClean="0">
                <a:latin typeface="Arial"/>
              </a:rPr>
              <a:t>años</a:t>
            </a:r>
            <a:r>
              <a:rPr lang="en-US" sz="2000" b="1" dirty="0">
                <a:latin typeface="Arial"/>
              </a:rPr>
              <a:t>.</a:t>
            </a:r>
          </a:p>
        </p:txBody>
      </p:sp>
    </p:spTree>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1319784" y="1481328"/>
            <a:ext cx="9573768" cy="4986528"/>
          </a:xfrm>
          <a:prstGeom prst="rect">
            <a:avLst/>
          </a:prstGeom>
        </p:spPr>
        <p:txBody>
          <a:bodyPr lIns="0" tIns="0" rIns="0" bIns="0">
            <a:normAutofit fontScale="97500"/>
          </a:bodyPr>
          <a:lstStyle/>
          <a:p>
            <a:pPr indent="0" algn="just">
              <a:lnSpc>
                <a:spcPts val="2790"/>
              </a:lnSpc>
              <a:spcAft>
                <a:spcPts val="1330"/>
              </a:spcAft>
            </a:pPr>
            <a:r>
              <a:rPr lang="en-US" sz="2500" b="1" i="1" dirty="0" smtClean="0">
                <a:solidFill>
                  <a:srgbClr val="C00000"/>
                </a:solidFill>
                <a:latin typeface="Arial"/>
              </a:rPr>
              <a:t>DISPOSICIONES GENERALES:</a:t>
            </a:r>
          </a:p>
          <a:p>
            <a:pPr marL="457200" lvl="0" indent="-457200" algn="just">
              <a:buFont typeface="Arial" panose="020B0604020202020204" pitchFamily="34" charset="0"/>
              <a:buChar char="•"/>
            </a:pPr>
            <a:r>
              <a:rPr lang="es-PE" sz="2800" dirty="0"/>
              <a:t>Está prohibido otorgar la Licencia sin goce de haber para el personal contratado.</a:t>
            </a:r>
          </a:p>
          <a:p>
            <a:pPr marL="457200" lvl="0" indent="-457200" algn="just">
              <a:buFont typeface="Arial" panose="020B0604020202020204" pitchFamily="34" charset="0"/>
              <a:buChar char="•"/>
            </a:pPr>
            <a:r>
              <a:rPr lang="es-PE" sz="2800" dirty="0"/>
              <a:t>El trámite de la licencia se inicia en la Institución Educativa y concluye en la UGEL Tacna.</a:t>
            </a:r>
          </a:p>
          <a:p>
            <a:pPr marL="457200" lvl="0" indent="-457200" algn="just">
              <a:buFont typeface="Arial" panose="020B0604020202020204" pitchFamily="34" charset="0"/>
              <a:buChar char="•"/>
            </a:pPr>
            <a:r>
              <a:rPr lang="es-PE" sz="2800" b="1" dirty="0"/>
              <a:t>La solicitud de la Licencia sin goce de remuneraciones, deberá ser presentada con una antelación de diez (10) días hábiles a la fecha del inicio de la licencia</a:t>
            </a:r>
            <a:r>
              <a:rPr lang="es-PE" sz="2800" b="1" dirty="0" smtClean="0"/>
              <a:t>.</a:t>
            </a:r>
            <a:endParaRPr lang="es-PE" sz="2800" dirty="0"/>
          </a:p>
        </p:txBody>
      </p:sp>
    </p:spTree>
    <p:extLst>
      <p:ext uri="{BB962C8B-B14F-4D97-AF65-F5344CB8AC3E}">
        <p14:creationId xmlns:p14="http://schemas.microsoft.com/office/powerpoint/2010/main" val="36168375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1319784" y="1481328"/>
            <a:ext cx="9573768" cy="4986528"/>
          </a:xfrm>
          <a:prstGeom prst="rect">
            <a:avLst/>
          </a:prstGeom>
        </p:spPr>
        <p:txBody>
          <a:bodyPr lIns="0" tIns="0" rIns="0" bIns="0">
            <a:normAutofit fontScale="82500" lnSpcReduction="10000"/>
          </a:bodyPr>
          <a:lstStyle/>
          <a:p>
            <a:pPr indent="0" algn="just">
              <a:lnSpc>
                <a:spcPts val="2790"/>
              </a:lnSpc>
              <a:spcAft>
                <a:spcPts val="1330"/>
              </a:spcAft>
            </a:pPr>
            <a:r>
              <a:rPr lang="en-US" sz="2500" b="1" i="1" dirty="0" smtClean="0">
                <a:solidFill>
                  <a:srgbClr val="C00000"/>
                </a:solidFill>
                <a:latin typeface="Arial"/>
              </a:rPr>
              <a:t>DISPOSICIONES GENERALES:</a:t>
            </a:r>
          </a:p>
          <a:p>
            <a:pPr marL="457200" lvl="0" indent="-457200" algn="just">
              <a:buFont typeface="Arial" panose="020B0604020202020204" pitchFamily="34" charset="0"/>
              <a:buChar char="•"/>
            </a:pPr>
            <a:r>
              <a:rPr lang="es-PE" sz="2800" b="1" dirty="0"/>
              <a:t>De presentarse extemporáneamente la licencia, se declarará improcedente a excepción de situaciones de fuerza mayor o caso fortuito, los mismos que deberán ser comunicados y justificados por el director de la Institución Educativa ante la UGEL Tacna.</a:t>
            </a:r>
            <a:endParaRPr lang="es-PE" sz="2800" dirty="0"/>
          </a:p>
          <a:p>
            <a:pPr marL="457200" lvl="0" indent="-457200" algn="just">
              <a:buFont typeface="Arial" panose="020B0604020202020204" pitchFamily="34" charset="0"/>
              <a:buChar char="•"/>
            </a:pPr>
            <a:r>
              <a:rPr lang="es-PE" sz="2800" dirty="0"/>
              <a:t>El personal que se ausentara por motivos particulares, emergencias y otros de su centro de trabajo, comunicara el hecho al Director de la Institución Educativa por la vía más adecuada, con cargo a regularizar la solicitud de licencia en un plazo de 02 días hábiles computados desde el inicio de la licencia.</a:t>
            </a:r>
          </a:p>
          <a:p>
            <a:pPr marL="457200" lvl="0" indent="-457200" algn="just">
              <a:buFont typeface="Arial" panose="020B0604020202020204" pitchFamily="34" charset="0"/>
              <a:buChar char="•"/>
            </a:pPr>
            <a:r>
              <a:rPr lang="es-PE" sz="2800" b="1" dirty="0"/>
              <a:t>El Director de la I.E. deberá llenar el formato del Anexo N° 02 (adjunto al presente), para ser elevado a la UGEL – Tacna, de forma conjunta con la solicitud de licencia (Anexo N° 01) mediante un oficio, en el plazo máximo de 48 horas de presentada la solicitud, adjuntado los documentos sustentatorios, todo ello, bajo responsabilidad administrativa y funcional</a:t>
            </a:r>
            <a:r>
              <a:rPr lang="es-PE" sz="2800" b="1" dirty="0" smtClean="0"/>
              <a:t>.</a:t>
            </a:r>
            <a:endParaRPr lang="es-PE" sz="2800" dirty="0"/>
          </a:p>
        </p:txBody>
      </p:sp>
    </p:spTree>
    <p:extLst>
      <p:ext uri="{BB962C8B-B14F-4D97-AF65-F5344CB8AC3E}">
        <p14:creationId xmlns:p14="http://schemas.microsoft.com/office/powerpoint/2010/main" val="9806213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1319784" y="1481328"/>
            <a:ext cx="9573768" cy="4986528"/>
          </a:xfrm>
          <a:prstGeom prst="rect">
            <a:avLst/>
          </a:prstGeom>
        </p:spPr>
        <p:txBody>
          <a:bodyPr lIns="0" tIns="0" rIns="0" bIns="0">
            <a:normAutofit fontScale="82500" lnSpcReduction="20000"/>
          </a:bodyPr>
          <a:lstStyle/>
          <a:p>
            <a:pPr indent="0" algn="just">
              <a:lnSpc>
                <a:spcPts val="2790"/>
              </a:lnSpc>
              <a:spcAft>
                <a:spcPts val="1330"/>
              </a:spcAft>
            </a:pPr>
            <a:r>
              <a:rPr lang="en-US" sz="2500" b="1" i="1" dirty="0" smtClean="0">
                <a:solidFill>
                  <a:srgbClr val="C00000"/>
                </a:solidFill>
                <a:latin typeface="Arial"/>
              </a:rPr>
              <a:t>DISPOSICIONES GENERALES:</a:t>
            </a:r>
          </a:p>
          <a:p>
            <a:pPr marL="457200" lvl="0" indent="-457200" algn="just">
              <a:buFont typeface="Arial" panose="020B0604020202020204" pitchFamily="34" charset="0"/>
              <a:buChar char="•"/>
            </a:pPr>
            <a:r>
              <a:rPr lang="es-PE" sz="2800" dirty="0"/>
              <a:t>La sola presentación de la solicitud no da derecho al goce de la licencia. Si el personal se ausentara en esta condición, sus ausencias se considerarán como inasistencias injustificadas (abandono de cargo), pudiendo ser pasible de las sanciones administrativas conforme a las normas legales vigentes.</a:t>
            </a:r>
          </a:p>
          <a:p>
            <a:pPr marL="457200" lvl="0" indent="-457200" algn="just">
              <a:buFont typeface="Arial" panose="020B0604020202020204" pitchFamily="34" charset="0"/>
              <a:buChar char="•"/>
            </a:pPr>
            <a:r>
              <a:rPr lang="es-PE" sz="2800" dirty="0"/>
              <a:t>Si la I.E. es </a:t>
            </a:r>
            <a:r>
              <a:rPr lang="es-PE" sz="2800" dirty="0" err="1"/>
              <a:t>unidocente</a:t>
            </a:r>
            <a:r>
              <a:rPr lang="es-PE" sz="2800" dirty="0"/>
              <a:t>, el Profesor deberá solicitar la licencia sin goce de remuneraciones, directamente a Dirección de la UGEL de Tacna, situación en la cual el personal encargado del Escalafón Magisterial, será quien realizará el tramite respectivo.</a:t>
            </a:r>
          </a:p>
          <a:p>
            <a:pPr marL="457200" lvl="0" indent="-457200" algn="just">
              <a:buFont typeface="Arial" panose="020B0604020202020204" pitchFamily="34" charset="0"/>
              <a:buChar char="•"/>
            </a:pPr>
            <a:r>
              <a:rPr lang="es-PE" sz="2800" b="1" dirty="0"/>
              <a:t>El DIRECTOR de las Instituciones Educativas, en caso de recepcionar la solicitud de licencia sin goce de remuneraciones menor a 6 días, deberán evaluar su tramitación, teniendo en cuenta que solo se puede realizar el reemplazo del Docente Titular ausente, por un periodo mayor a 5 días y menor a 30 días, de acuerdo con el D. S. N.° 001-2017-MINEDU, por lo cual el DIRECTOR deberá prever la no desatención del servicio educativo, orientando la solicitud de la licencia a no ser menor de 06 días</a:t>
            </a:r>
            <a:r>
              <a:rPr lang="es-PE" sz="2800" b="1" dirty="0" smtClean="0"/>
              <a:t>.</a:t>
            </a:r>
            <a:endParaRPr lang="es-PE" sz="2800" dirty="0"/>
          </a:p>
        </p:txBody>
      </p:sp>
    </p:spTree>
    <p:extLst>
      <p:ext uri="{BB962C8B-B14F-4D97-AF65-F5344CB8AC3E}">
        <p14:creationId xmlns:p14="http://schemas.microsoft.com/office/powerpoint/2010/main" val="42260244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1319784" y="1481328"/>
            <a:ext cx="9573768" cy="4986528"/>
          </a:xfrm>
          <a:prstGeom prst="rect">
            <a:avLst/>
          </a:prstGeom>
        </p:spPr>
        <p:txBody>
          <a:bodyPr lIns="0" tIns="0" rIns="0" bIns="0">
            <a:normAutofit fontScale="97500"/>
          </a:bodyPr>
          <a:lstStyle/>
          <a:p>
            <a:pPr indent="0" algn="just">
              <a:lnSpc>
                <a:spcPts val="2790"/>
              </a:lnSpc>
              <a:spcAft>
                <a:spcPts val="1330"/>
              </a:spcAft>
            </a:pPr>
            <a:r>
              <a:rPr lang="en-US" sz="2500" b="1" i="1" dirty="0" smtClean="0">
                <a:solidFill>
                  <a:srgbClr val="C00000"/>
                </a:solidFill>
                <a:latin typeface="Arial"/>
              </a:rPr>
              <a:t>DISPOSICIONES GENERALES:</a:t>
            </a:r>
          </a:p>
          <a:p>
            <a:pPr marL="342900" lvl="0" indent="-342900" algn="just">
              <a:buFont typeface="Arial" panose="020B0604020202020204" pitchFamily="34" charset="0"/>
              <a:buChar char="•"/>
            </a:pPr>
            <a:r>
              <a:rPr lang="es-PE" sz="2400" b="1" dirty="0"/>
              <a:t>El DIRECTOR debe tener en consideración que por cada 05 días de licencia sin goce de remuneración se acumulará los días sábado y domingo, todo ello, actuando en beneficio del normal desarrollo del servicio educativo y a fin de no ocasionar un perjuicio a los </a:t>
            </a:r>
            <a:r>
              <a:rPr lang="es-PE" sz="2400" b="1" dirty="0" smtClean="0"/>
              <a:t>estudiantes</a:t>
            </a:r>
            <a:r>
              <a:rPr lang="es-PE" sz="2400" b="1" dirty="0"/>
              <a:t>.</a:t>
            </a:r>
            <a:endParaRPr lang="es-PE" sz="2400" dirty="0"/>
          </a:p>
          <a:p>
            <a:pPr marL="342900" lvl="0" indent="-342900" algn="just">
              <a:buFont typeface="Arial" panose="020B0604020202020204" pitchFamily="34" charset="0"/>
              <a:buChar char="•"/>
            </a:pPr>
            <a:r>
              <a:rPr lang="es-PE" sz="2400" dirty="0"/>
              <a:t>Los Directores de las Instituciones Educativas deberán llevar el record de licencias sin goce y/o coordinar con la Oficina de Escalafón de la UGEL de Tacna, a fin de no exceder los límites establecidos por ley, al tramitar la misma.</a:t>
            </a:r>
          </a:p>
          <a:p>
            <a:pPr marL="342900" lvl="0" indent="-342900" algn="just">
              <a:buFont typeface="Arial" panose="020B0604020202020204" pitchFamily="34" charset="0"/>
              <a:buChar char="•"/>
            </a:pPr>
            <a:r>
              <a:rPr lang="es-PE" sz="2400" dirty="0"/>
              <a:t>El tiempo que dure la licencia sin goce de remuneraciones no es computable para la acumulación de tiempo de servicios.</a:t>
            </a:r>
          </a:p>
        </p:txBody>
      </p:sp>
    </p:spTree>
    <p:extLst>
      <p:ext uri="{BB962C8B-B14F-4D97-AF65-F5344CB8AC3E}">
        <p14:creationId xmlns:p14="http://schemas.microsoft.com/office/powerpoint/2010/main" val="28082821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1319784" y="1481328"/>
            <a:ext cx="9573768" cy="4986528"/>
          </a:xfrm>
          <a:prstGeom prst="rect">
            <a:avLst/>
          </a:prstGeom>
        </p:spPr>
        <p:txBody>
          <a:bodyPr lIns="0" tIns="0" rIns="0" bIns="0">
            <a:normAutofit fontScale="97500"/>
          </a:bodyPr>
          <a:lstStyle/>
          <a:p>
            <a:pPr indent="0" algn="just">
              <a:lnSpc>
                <a:spcPts val="2790"/>
              </a:lnSpc>
              <a:spcAft>
                <a:spcPts val="1330"/>
              </a:spcAft>
            </a:pPr>
            <a:r>
              <a:rPr lang="en-US" sz="2500" b="1" i="1" dirty="0">
                <a:solidFill>
                  <a:srgbClr val="C00000"/>
                </a:solidFill>
                <a:latin typeface="Arial"/>
              </a:rPr>
              <a:t>LICENCIAS</a:t>
            </a:r>
          </a:p>
          <a:p>
            <a:pPr indent="0" algn="just">
              <a:lnSpc>
                <a:spcPts val="2900"/>
              </a:lnSpc>
              <a:spcAft>
                <a:spcPts val="490"/>
              </a:spcAft>
            </a:pPr>
            <a:r>
              <a:rPr lang="en-US" sz="2600" b="1" dirty="0" err="1" smtClean="0">
                <a:latin typeface="Arial"/>
              </a:rPr>
              <a:t>Caso</a:t>
            </a:r>
            <a:r>
              <a:rPr lang="en-US" sz="2600" b="1" dirty="0" smtClean="0">
                <a:latin typeface="Arial"/>
              </a:rPr>
              <a:t>.- </a:t>
            </a:r>
            <a:r>
              <a:rPr lang="en-US" sz="2300" b="1" i="1" dirty="0">
                <a:latin typeface="Arial"/>
              </a:rPr>
              <a:t>Se dice </a:t>
            </a:r>
            <a:r>
              <a:rPr lang="en-US" sz="2300" b="1" i="1" dirty="0" err="1">
                <a:latin typeface="Arial"/>
              </a:rPr>
              <a:t>que</a:t>
            </a:r>
            <a:r>
              <a:rPr lang="en-US" sz="2300" b="1" i="1" dirty="0">
                <a:latin typeface="Arial"/>
              </a:rPr>
              <a:t> el Director o </a:t>
            </a:r>
            <a:r>
              <a:rPr lang="en-US" sz="2300" b="1" i="1" dirty="0" err="1">
                <a:latin typeface="Arial"/>
              </a:rPr>
              <a:t>Subdirector</a:t>
            </a:r>
            <a:r>
              <a:rPr lang="en-US" sz="2300" b="1" i="1" dirty="0">
                <a:latin typeface="Arial"/>
              </a:rPr>
              <a:t> de I. E. ha </a:t>
            </a:r>
            <a:r>
              <a:rPr lang="en-US" sz="2300" b="1" i="1" dirty="0" err="1">
                <a:latin typeface="Arial"/>
              </a:rPr>
              <a:t>sido</a:t>
            </a:r>
            <a:endParaRPr lang="en-US" sz="2300" b="1" i="1" dirty="0">
              <a:latin typeface="Arial"/>
            </a:endParaRPr>
          </a:p>
          <a:p>
            <a:pPr indent="0" algn="just">
              <a:lnSpc>
                <a:spcPts val="3360"/>
              </a:lnSpc>
            </a:pPr>
            <a:r>
              <a:rPr lang="en-US" sz="2300" b="1" i="1" dirty="0" err="1">
                <a:latin typeface="Arial"/>
              </a:rPr>
              <a:t>designado</a:t>
            </a:r>
            <a:r>
              <a:rPr lang="en-US" sz="2300" b="1" i="1" dirty="0">
                <a:latin typeface="Arial"/>
              </a:rPr>
              <a:t> a </a:t>
            </a:r>
            <a:r>
              <a:rPr lang="en-US" sz="2300" b="1" i="1" dirty="0" err="1">
                <a:latin typeface="Arial"/>
              </a:rPr>
              <a:t>traves</a:t>
            </a:r>
            <a:r>
              <a:rPr lang="en-US" sz="2300" b="1" i="1" dirty="0">
                <a:latin typeface="Arial"/>
              </a:rPr>
              <a:t> de </a:t>
            </a:r>
            <a:r>
              <a:rPr lang="en-US" sz="2300" b="1" i="1" dirty="0" err="1">
                <a:latin typeface="Arial"/>
              </a:rPr>
              <a:t>concurso</a:t>
            </a:r>
            <a:r>
              <a:rPr lang="en-US" sz="2300" b="1" i="1" dirty="0">
                <a:latin typeface="Arial"/>
              </a:rPr>
              <a:t> </a:t>
            </a:r>
            <a:r>
              <a:rPr lang="en-US" sz="2300" b="1" i="1" dirty="0" err="1">
                <a:latin typeface="Arial"/>
              </a:rPr>
              <a:t>Publico</a:t>
            </a:r>
            <a:r>
              <a:rPr lang="en-US" sz="2300" b="1" i="1" dirty="0">
                <a:latin typeface="Arial"/>
              </a:rPr>
              <a:t>, no </a:t>
            </a:r>
            <a:r>
              <a:rPr lang="en-US" sz="2300" b="1" i="1" dirty="0" err="1">
                <a:latin typeface="Arial"/>
              </a:rPr>
              <a:t>tiene</a:t>
            </a:r>
            <a:r>
              <a:rPr lang="en-US" sz="2300" b="1" i="1" dirty="0">
                <a:latin typeface="Arial"/>
              </a:rPr>
              <a:t> </a:t>
            </a:r>
            <a:r>
              <a:rPr lang="en-US" sz="2300" b="1" i="1" dirty="0" err="1">
                <a:latin typeface="Arial"/>
              </a:rPr>
              <a:t>derecho</a:t>
            </a:r>
            <a:r>
              <a:rPr lang="en-US" sz="2300" b="1" i="1" dirty="0">
                <a:latin typeface="Arial"/>
              </a:rPr>
              <a:t> a</a:t>
            </a:r>
            <a:r>
              <a:rPr dirty="0"/>
              <a:t/>
            </a:r>
            <a:br>
              <a:rPr dirty="0"/>
            </a:br>
            <a:r>
              <a:rPr lang="en-US" sz="2300" b="1" i="1" dirty="0" err="1">
                <a:latin typeface="Arial"/>
              </a:rPr>
              <a:t>licencia</a:t>
            </a:r>
            <a:r>
              <a:rPr lang="en-US" sz="2300" b="1" i="1" dirty="0">
                <a:latin typeface="Arial"/>
              </a:rPr>
              <a:t> sin </a:t>
            </a:r>
            <a:r>
              <a:rPr lang="en-US" sz="2300" b="1" i="1" dirty="0" err="1">
                <a:latin typeface="Arial"/>
              </a:rPr>
              <a:t>goce</a:t>
            </a:r>
            <a:r>
              <a:rPr lang="en-US" sz="2300" b="1" i="1" dirty="0">
                <a:latin typeface="Arial"/>
              </a:rPr>
              <a:t> de remuneration </a:t>
            </a:r>
            <a:r>
              <a:rPr lang="en-US" sz="2300" b="1" i="1" dirty="0" err="1">
                <a:latin typeface="Arial"/>
              </a:rPr>
              <a:t>por</a:t>
            </a:r>
            <a:r>
              <a:rPr lang="en-US" sz="2300" b="1" i="1" dirty="0">
                <a:latin typeface="Arial"/>
              </a:rPr>
              <a:t> </a:t>
            </a:r>
            <a:r>
              <a:rPr lang="en-US" sz="2300" b="1" i="1" dirty="0" err="1">
                <a:latin typeface="Arial"/>
              </a:rPr>
              <a:t>motivos</a:t>
            </a:r>
            <a:r>
              <a:rPr lang="en-US" sz="2300" b="1" i="1" dirty="0">
                <a:latin typeface="Arial"/>
              </a:rPr>
              <a:t> </a:t>
            </a:r>
            <a:r>
              <a:rPr lang="en-US" sz="2300" b="1" i="1" dirty="0" err="1">
                <a:latin typeface="Arial"/>
              </a:rPr>
              <a:t>particulares</a:t>
            </a:r>
            <a:r>
              <a:rPr lang="en-US" sz="2300" b="1" i="1" dirty="0">
                <a:latin typeface="Arial"/>
              </a:rPr>
              <a:t>, de</a:t>
            </a:r>
            <a:r>
              <a:rPr dirty="0"/>
              <a:t/>
            </a:r>
            <a:br>
              <a:rPr dirty="0"/>
            </a:br>
            <a:r>
              <a:rPr lang="en-US" sz="2300" b="1" i="1" dirty="0" err="1">
                <a:latin typeface="Arial"/>
              </a:rPr>
              <a:t>acuerdo</a:t>
            </a:r>
            <a:r>
              <a:rPr lang="en-US" sz="2300" b="1" i="1" dirty="0">
                <a:latin typeface="Arial"/>
              </a:rPr>
              <a:t> al </a:t>
            </a:r>
            <a:r>
              <a:rPr lang="en-US" sz="2300" b="1" i="1" dirty="0" err="1">
                <a:latin typeface="Arial"/>
              </a:rPr>
              <a:t>artfculo</a:t>
            </a:r>
            <a:r>
              <a:rPr lang="en-US" sz="2300" b="1" i="1" dirty="0">
                <a:latin typeface="Arial"/>
              </a:rPr>
              <a:t> 59.2 del </a:t>
            </a:r>
            <a:r>
              <a:rPr lang="en-US" sz="2300" b="1" i="1" dirty="0" err="1" smtClean="0">
                <a:latin typeface="Arial"/>
              </a:rPr>
              <a:t>artículo</a:t>
            </a:r>
            <a:r>
              <a:rPr lang="en-US" sz="2300" b="1" i="1" dirty="0" smtClean="0">
                <a:latin typeface="Arial"/>
              </a:rPr>
              <a:t> </a:t>
            </a:r>
            <a:r>
              <a:rPr lang="en-US" sz="2300" b="1" i="1" dirty="0">
                <a:latin typeface="Arial"/>
              </a:rPr>
              <a:t>59 del </a:t>
            </a:r>
            <a:r>
              <a:rPr lang="en-US" sz="2300" b="1" i="1" dirty="0" err="1">
                <a:latin typeface="Arial"/>
              </a:rPr>
              <a:t>Reglamento</a:t>
            </a:r>
            <a:r>
              <a:rPr lang="en-US" sz="2300" b="1" i="1" dirty="0">
                <a:latin typeface="Arial"/>
              </a:rPr>
              <a:t> de la Ley</a:t>
            </a:r>
            <a:r>
              <a:rPr dirty="0"/>
              <a:t/>
            </a:r>
            <a:br>
              <a:rPr dirty="0"/>
            </a:br>
            <a:r>
              <a:rPr lang="en-US" sz="2300" b="1" i="1" dirty="0">
                <a:latin typeface="Arial"/>
              </a:rPr>
              <a:t>de </a:t>
            </a:r>
            <a:r>
              <a:rPr lang="en-US" sz="2300" b="1" i="1" dirty="0" err="1">
                <a:latin typeface="Arial"/>
              </a:rPr>
              <a:t>Reforma</a:t>
            </a:r>
            <a:r>
              <a:rPr lang="en-US" sz="2300" b="1" i="1" dirty="0">
                <a:latin typeface="Arial"/>
              </a:rPr>
              <a:t> Magisterial, </a:t>
            </a:r>
            <a:r>
              <a:rPr lang="en-US" sz="2300" b="1" i="1" dirty="0" err="1">
                <a:latin typeface="Arial"/>
              </a:rPr>
              <a:t>aprobado</a:t>
            </a:r>
            <a:r>
              <a:rPr lang="en-US" sz="2300" b="1" i="1" dirty="0">
                <a:latin typeface="Arial"/>
              </a:rPr>
              <a:t> </a:t>
            </a:r>
            <a:r>
              <a:rPr lang="en-US" sz="2300" b="1" i="1" dirty="0" err="1">
                <a:latin typeface="Arial"/>
              </a:rPr>
              <a:t>por</a:t>
            </a:r>
            <a:r>
              <a:rPr lang="en-US" sz="2300" b="1" i="1" dirty="0">
                <a:latin typeface="Arial"/>
              </a:rPr>
              <a:t> D. S. N° 004-2013-ED,</a:t>
            </a:r>
            <a:r>
              <a:rPr dirty="0"/>
              <a:t/>
            </a:r>
            <a:br>
              <a:rPr dirty="0"/>
            </a:br>
            <a:r>
              <a:rPr lang="en-US" sz="2300" b="1" i="1" dirty="0" err="1">
                <a:latin typeface="Arial"/>
              </a:rPr>
              <a:t>modificado</a:t>
            </a:r>
            <a:r>
              <a:rPr lang="en-US" sz="2300" b="1" i="1" dirty="0">
                <a:latin typeface="Arial"/>
              </a:rPr>
              <a:t> </a:t>
            </a:r>
            <a:r>
              <a:rPr lang="en-US" sz="2300" b="1" i="1" dirty="0" err="1">
                <a:latin typeface="Arial"/>
              </a:rPr>
              <a:t>por</a:t>
            </a:r>
            <a:r>
              <a:rPr lang="en-US" sz="2300" b="1" i="1" dirty="0">
                <a:latin typeface="Arial"/>
              </a:rPr>
              <a:t> D. S. N° 011-2016-MINEDU; </a:t>
            </a:r>
            <a:r>
              <a:rPr lang="en-US" sz="2300" b="1" i="1" dirty="0" err="1">
                <a:latin typeface="Arial"/>
              </a:rPr>
              <a:t>entonces</a:t>
            </a:r>
            <a:r>
              <a:rPr lang="en-US" sz="2300" b="1" i="1" dirty="0">
                <a:latin typeface="Arial"/>
              </a:rPr>
              <a:t>, el Director</a:t>
            </a:r>
            <a:r>
              <a:rPr dirty="0"/>
              <a:t/>
            </a:r>
            <a:br>
              <a:rPr dirty="0"/>
            </a:br>
            <a:r>
              <a:rPr lang="en-US" sz="2300" b="1" i="1" dirty="0">
                <a:latin typeface="Arial"/>
              </a:rPr>
              <a:t>y </a:t>
            </a:r>
            <a:r>
              <a:rPr lang="en-US" sz="2300" b="1" i="1" dirty="0" err="1">
                <a:latin typeface="Arial"/>
              </a:rPr>
              <a:t>Subdirector</a:t>
            </a:r>
            <a:r>
              <a:rPr lang="en-US" sz="2300" b="1" i="1" dirty="0">
                <a:latin typeface="Arial"/>
              </a:rPr>
              <a:t> de I. E. </a:t>
            </a:r>
            <a:r>
              <a:rPr lang="en-US" sz="2300" b="1" i="1" dirty="0" err="1">
                <a:latin typeface="Arial"/>
              </a:rPr>
              <a:t>designado</a:t>
            </a:r>
            <a:r>
              <a:rPr lang="en-US" sz="2300" b="1" i="1" dirty="0">
                <a:latin typeface="Arial"/>
              </a:rPr>
              <a:t>, </a:t>
            </a:r>
            <a:r>
              <a:rPr lang="en-US" sz="2300" b="1" i="1" dirty="0" err="1">
                <a:latin typeface="Arial"/>
              </a:rPr>
              <a:t>puede</a:t>
            </a:r>
            <a:r>
              <a:rPr lang="en-US" sz="2300" b="1" i="1" dirty="0">
                <a:latin typeface="Arial"/>
              </a:rPr>
              <a:t> </a:t>
            </a:r>
            <a:r>
              <a:rPr lang="en-US" sz="2300" b="1" i="1" dirty="0" err="1">
                <a:latin typeface="Arial"/>
              </a:rPr>
              <a:t>solicitar</a:t>
            </a:r>
            <a:r>
              <a:rPr lang="en-US" sz="2300" b="1" i="1" dirty="0">
                <a:latin typeface="Arial"/>
              </a:rPr>
              <a:t> </a:t>
            </a:r>
            <a:r>
              <a:rPr lang="en-US" sz="2300" b="1" i="1" dirty="0" err="1">
                <a:latin typeface="Arial"/>
              </a:rPr>
              <a:t>licencia</a:t>
            </a:r>
            <a:r>
              <a:rPr lang="en-US" sz="2300" b="1" i="1" dirty="0">
                <a:latin typeface="Arial"/>
              </a:rPr>
              <a:t> sin </a:t>
            </a:r>
            <a:r>
              <a:rPr lang="en-US" sz="2300" b="1" i="1" dirty="0" err="1">
                <a:latin typeface="Arial"/>
              </a:rPr>
              <a:t>goce</a:t>
            </a:r>
            <a:r>
              <a:rPr dirty="0"/>
              <a:t/>
            </a:r>
            <a:br>
              <a:rPr dirty="0"/>
            </a:br>
            <a:r>
              <a:rPr lang="en-US" sz="2300" b="1" i="1" dirty="0">
                <a:latin typeface="Arial"/>
              </a:rPr>
              <a:t>de </a:t>
            </a:r>
            <a:r>
              <a:rPr lang="en-US" sz="2300" b="1" i="1" dirty="0" err="1">
                <a:latin typeface="Arial"/>
              </a:rPr>
              <a:t>remuneraciones</a:t>
            </a:r>
            <a:r>
              <a:rPr lang="en-US" sz="2300" b="1" i="1" dirty="0">
                <a:latin typeface="Arial"/>
              </a:rPr>
              <a:t> para </a:t>
            </a:r>
            <a:r>
              <a:rPr lang="en-US" sz="2300" b="1" i="1" dirty="0" err="1">
                <a:latin typeface="Arial"/>
              </a:rPr>
              <a:t>realizar</a:t>
            </a:r>
            <a:r>
              <a:rPr lang="en-US" sz="2300" b="1" i="1" dirty="0">
                <a:latin typeface="Arial"/>
              </a:rPr>
              <a:t> </a:t>
            </a:r>
            <a:r>
              <a:rPr lang="en-US" sz="2300" b="1" i="1" dirty="0" err="1">
                <a:latin typeface="Arial"/>
              </a:rPr>
              <a:t>estudios</a:t>
            </a:r>
            <a:r>
              <a:rPr lang="en-US" sz="2300" b="1" i="1" dirty="0">
                <a:latin typeface="Arial"/>
              </a:rPr>
              <a:t> de </a:t>
            </a:r>
            <a:r>
              <a:rPr lang="en-US" sz="2300" b="1" i="1" dirty="0" err="1">
                <a:latin typeface="Arial"/>
              </a:rPr>
              <a:t>posgrado</a:t>
            </a:r>
            <a:r>
              <a:rPr lang="en-US" sz="2300" b="1" i="1" dirty="0">
                <a:latin typeface="Arial"/>
              </a:rPr>
              <a:t> o </a:t>
            </a:r>
            <a:r>
              <a:rPr lang="en-US" sz="2300" b="1" i="1" dirty="0" smtClean="0">
                <a:latin typeface="Arial"/>
              </a:rPr>
              <a:t>de</a:t>
            </a:r>
            <a:endParaRPr lang="en-US" sz="550" dirty="0">
              <a:latin typeface="Arial"/>
            </a:endParaRPr>
          </a:p>
          <a:p>
            <a:pPr indent="0" algn="just">
              <a:lnSpc>
                <a:spcPts val="2570"/>
              </a:lnSpc>
              <a:spcAft>
                <a:spcPts val="1330"/>
              </a:spcAft>
            </a:pPr>
            <a:r>
              <a:rPr lang="en-US" sz="2300" b="1" i="1" dirty="0" err="1" smtClean="0">
                <a:latin typeface="Arial"/>
              </a:rPr>
              <a:t>especialización</a:t>
            </a:r>
            <a:r>
              <a:rPr lang="en-US" sz="2300" b="1" i="1" dirty="0">
                <a:latin typeface="Arial"/>
              </a:rPr>
              <a:t>.</a:t>
            </a:r>
          </a:p>
          <a:p>
            <a:pPr indent="0" algn="just">
              <a:lnSpc>
                <a:spcPts val="2570"/>
              </a:lnSpc>
            </a:pPr>
            <a:r>
              <a:rPr lang="en-US" sz="2300" b="1" i="1" dirty="0" err="1">
                <a:latin typeface="Arial"/>
              </a:rPr>
              <a:t>Explique</a:t>
            </a:r>
            <a:r>
              <a:rPr lang="en-US" sz="2300" b="1" i="1" dirty="0">
                <a:latin typeface="Arial"/>
              </a:rPr>
              <a:t>:</a:t>
            </a:r>
          </a:p>
        </p:txBody>
      </p:sp>
    </p:spTree>
    <p:extLst>
      <p:ext uri="{BB962C8B-B14F-4D97-AF65-F5344CB8AC3E}">
        <p14:creationId xmlns:p14="http://schemas.microsoft.com/office/powerpoint/2010/main" val="25188714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1048512" y="1426464"/>
            <a:ext cx="9933432" cy="5056632"/>
          </a:xfrm>
          <a:prstGeom prst="rect">
            <a:avLst/>
          </a:prstGeom>
        </p:spPr>
        <p:txBody>
          <a:bodyPr lIns="0" tIns="0" rIns="0" bIns="0">
            <a:normAutofit fontScale="97500"/>
          </a:bodyPr>
          <a:lstStyle/>
          <a:p>
            <a:pPr indent="0" algn="just">
              <a:lnSpc>
                <a:spcPts val="2880"/>
              </a:lnSpc>
              <a:spcAft>
                <a:spcPts val="1960"/>
              </a:spcAft>
            </a:pPr>
            <a:r>
              <a:rPr lang="en-US" sz="2000" b="1" dirty="0">
                <a:latin typeface="Arial"/>
              </a:rPr>
              <a:t>R.- El </a:t>
            </a:r>
            <a:r>
              <a:rPr lang="en-US" sz="2000" b="1" dirty="0" err="1">
                <a:latin typeface="Arial"/>
              </a:rPr>
              <a:t>docente</a:t>
            </a:r>
            <a:r>
              <a:rPr lang="en-US" sz="2000" b="1" dirty="0">
                <a:latin typeface="Arial"/>
              </a:rPr>
              <a:t> </a:t>
            </a:r>
            <a:r>
              <a:rPr lang="en-US" sz="2000" b="1" dirty="0" err="1">
                <a:latin typeface="Arial"/>
              </a:rPr>
              <a:t>que</a:t>
            </a:r>
            <a:r>
              <a:rPr lang="en-US" sz="2000" b="1" dirty="0">
                <a:latin typeface="Arial"/>
              </a:rPr>
              <a:t> a </a:t>
            </a:r>
            <a:r>
              <a:rPr lang="en-US" sz="2000" b="1" dirty="0" err="1" smtClean="0">
                <a:latin typeface="Arial"/>
              </a:rPr>
              <a:t>través</a:t>
            </a:r>
            <a:r>
              <a:rPr lang="en-US" sz="2000" b="1" dirty="0" smtClean="0">
                <a:latin typeface="Arial"/>
              </a:rPr>
              <a:t> </a:t>
            </a:r>
            <a:r>
              <a:rPr lang="en-US" sz="2000" b="1" dirty="0">
                <a:latin typeface="Arial"/>
              </a:rPr>
              <a:t>de </a:t>
            </a:r>
            <a:r>
              <a:rPr lang="en-US" sz="2000" b="1" dirty="0" err="1">
                <a:latin typeface="Arial"/>
              </a:rPr>
              <a:t>Concurso</a:t>
            </a:r>
            <a:r>
              <a:rPr lang="en-US" sz="2000" b="1" dirty="0">
                <a:latin typeface="Arial"/>
              </a:rPr>
              <a:t> </a:t>
            </a:r>
            <a:r>
              <a:rPr lang="en-US" sz="2000" b="1" dirty="0" err="1" smtClean="0">
                <a:latin typeface="Arial"/>
              </a:rPr>
              <a:t>Público</a:t>
            </a:r>
            <a:r>
              <a:rPr lang="en-US" sz="2000" b="1" dirty="0" smtClean="0">
                <a:latin typeface="Arial"/>
              </a:rPr>
              <a:t> </a:t>
            </a:r>
            <a:r>
              <a:rPr lang="en-US" sz="2000" b="1" dirty="0" err="1">
                <a:latin typeface="Arial"/>
              </a:rPr>
              <a:t>es</a:t>
            </a:r>
            <a:r>
              <a:rPr lang="en-US" sz="2000" b="1" dirty="0">
                <a:latin typeface="Arial"/>
              </a:rPr>
              <a:t> </a:t>
            </a:r>
            <a:r>
              <a:rPr lang="en-US" sz="2000" b="1" dirty="0" err="1">
                <a:latin typeface="Arial"/>
              </a:rPr>
              <a:t>designado</a:t>
            </a:r>
            <a:r>
              <a:rPr lang="en-US" sz="2000" b="1" dirty="0">
                <a:latin typeface="Arial"/>
              </a:rPr>
              <a:t> </a:t>
            </a:r>
            <a:r>
              <a:rPr lang="en-US" sz="2000" b="1" dirty="0" err="1">
                <a:latin typeface="Arial"/>
              </a:rPr>
              <a:t>como</a:t>
            </a:r>
            <a:r>
              <a:rPr lang="en-US" sz="2000" b="1" dirty="0">
                <a:latin typeface="Arial"/>
              </a:rPr>
              <a:t> Director de</a:t>
            </a:r>
            <a:r>
              <a:rPr dirty="0"/>
              <a:t/>
            </a:r>
            <a:br>
              <a:rPr dirty="0"/>
            </a:br>
            <a:r>
              <a:rPr lang="en-US" sz="2000" b="1" dirty="0" err="1">
                <a:latin typeface="Arial"/>
              </a:rPr>
              <a:t>Institucion</a:t>
            </a:r>
            <a:r>
              <a:rPr lang="en-US" sz="2000" b="1" dirty="0">
                <a:latin typeface="Arial"/>
              </a:rPr>
              <a:t> </a:t>
            </a:r>
            <a:r>
              <a:rPr lang="en-US" sz="2000" b="1" dirty="0" err="1">
                <a:latin typeface="Arial"/>
              </a:rPr>
              <a:t>Educativa</a:t>
            </a:r>
            <a:r>
              <a:rPr lang="en-US" sz="2000" b="1" dirty="0">
                <a:latin typeface="Arial"/>
              </a:rPr>
              <a:t> </a:t>
            </a:r>
            <a:r>
              <a:rPr lang="en-US" sz="2000" b="1" dirty="0" err="1">
                <a:latin typeface="Arial"/>
              </a:rPr>
              <a:t>perteneciente</a:t>
            </a:r>
            <a:r>
              <a:rPr lang="en-US" sz="2000" b="1" dirty="0">
                <a:latin typeface="Arial"/>
              </a:rPr>
              <a:t> al Area de </a:t>
            </a:r>
            <a:r>
              <a:rPr lang="en-US" sz="2000" b="1" dirty="0" err="1">
                <a:latin typeface="Arial"/>
              </a:rPr>
              <a:t>Gestion</a:t>
            </a:r>
            <a:r>
              <a:rPr lang="en-US" sz="2000" b="1" dirty="0">
                <a:latin typeface="Arial"/>
              </a:rPr>
              <a:t> </a:t>
            </a:r>
            <a:r>
              <a:rPr lang="en-US" sz="2000" b="1" dirty="0" err="1">
                <a:latin typeface="Arial"/>
              </a:rPr>
              <a:t>Institucional</a:t>
            </a:r>
            <a:r>
              <a:rPr lang="en-US" sz="2000" b="1" dirty="0">
                <a:latin typeface="Arial"/>
              </a:rPr>
              <a:t>, </a:t>
            </a:r>
            <a:r>
              <a:rPr lang="en-US" sz="2000" b="1" dirty="0" err="1">
                <a:latin typeface="Arial"/>
              </a:rPr>
              <a:t>conforme</a:t>
            </a:r>
            <a:r>
              <a:rPr dirty="0"/>
              <a:t/>
            </a:r>
            <a:br>
              <a:rPr dirty="0"/>
            </a:br>
            <a:r>
              <a:rPr lang="en-US" sz="2000" b="1" dirty="0">
                <a:latin typeface="Arial"/>
              </a:rPr>
              <a:t>al numeral 59.1 del </a:t>
            </a:r>
            <a:r>
              <a:rPr lang="en-US" sz="2000" b="1" dirty="0" err="1">
                <a:latin typeface="Arial"/>
              </a:rPr>
              <a:t>artfculo</a:t>
            </a:r>
            <a:r>
              <a:rPr lang="en-US" sz="2000" b="1" dirty="0">
                <a:latin typeface="Arial"/>
              </a:rPr>
              <a:t> 59 del D. S. N° 004-2013-ED, </a:t>
            </a:r>
            <a:r>
              <a:rPr lang="en-US" sz="2000" b="1" dirty="0" err="1">
                <a:latin typeface="Arial"/>
              </a:rPr>
              <a:t>Reglamento</a:t>
            </a:r>
            <a:r>
              <a:rPr lang="en-US" sz="2000" b="1" dirty="0">
                <a:latin typeface="Arial"/>
              </a:rPr>
              <a:t> de la Ley</a:t>
            </a:r>
            <a:r>
              <a:rPr dirty="0"/>
              <a:t/>
            </a:r>
            <a:br>
              <a:rPr dirty="0"/>
            </a:br>
            <a:r>
              <a:rPr lang="en-US" sz="2000" b="1" dirty="0">
                <a:latin typeface="Arial"/>
              </a:rPr>
              <a:t>de </a:t>
            </a:r>
            <a:r>
              <a:rPr lang="en-US" sz="2000" b="1" dirty="0" err="1">
                <a:latin typeface="Arial"/>
              </a:rPr>
              <a:t>Reforma</a:t>
            </a:r>
            <a:r>
              <a:rPr lang="en-US" sz="2000" b="1" dirty="0">
                <a:latin typeface="Arial"/>
              </a:rPr>
              <a:t> Magisterial, </a:t>
            </a:r>
            <a:r>
              <a:rPr lang="en-US" sz="2000" b="1" dirty="0" err="1">
                <a:latin typeface="Arial"/>
              </a:rPr>
              <a:t>modificado</a:t>
            </a:r>
            <a:r>
              <a:rPr lang="en-US" sz="2000" b="1" dirty="0">
                <a:latin typeface="Arial"/>
              </a:rPr>
              <a:t> </a:t>
            </a:r>
            <a:r>
              <a:rPr lang="en-US" sz="2000" b="1" dirty="0" err="1">
                <a:latin typeface="Arial"/>
              </a:rPr>
              <a:t>por</a:t>
            </a:r>
            <a:r>
              <a:rPr lang="en-US" sz="2000" b="1" dirty="0">
                <a:latin typeface="Arial"/>
              </a:rPr>
              <a:t> D. S. N° 011-2016-MINEDU son</a:t>
            </a:r>
            <a:r>
              <a:rPr dirty="0"/>
              <a:t/>
            </a:r>
            <a:br>
              <a:rPr dirty="0"/>
            </a:br>
            <a:r>
              <a:rPr lang="en-US" sz="2000" b="1" dirty="0" err="1" smtClean="0">
                <a:latin typeface="Arial"/>
              </a:rPr>
              <a:t>desempeñados</a:t>
            </a:r>
            <a:r>
              <a:rPr lang="en-US" sz="2000" b="1" dirty="0" smtClean="0">
                <a:latin typeface="Arial"/>
              </a:rPr>
              <a:t> </a:t>
            </a:r>
            <a:r>
              <a:rPr lang="en-US" sz="2000" b="1" dirty="0">
                <a:latin typeface="Arial"/>
              </a:rPr>
              <a:t>de </a:t>
            </a:r>
            <a:r>
              <a:rPr lang="en-US" sz="2000" b="1" dirty="0" err="1">
                <a:latin typeface="Arial"/>
              </a:rPr>
              <a:t>manera</a:t>
            </a:r>
            <a:r>
              <a:rPr lang="en-US" sz="2000" b="1" dirty="0">
                <a:latin typeface="Arial"/>
              </a:rPr>
              <a:t> </a:t>
            </a:r>
            <a:r>
              <a:rPr lang="en-US" sz="2000" b="1" dirty="0" err="1">
                <a:latin typeface="Arial"/>
              </a:rPr>
              <a:t>efectiva</a:t>
            </a:r>
            <a:r>
              <a:rPr lang="en-US" sz="2000" b="1" dirty="0">
                <a:latin typeface="Arial"/>
              </a:rPr>
              <a:t>, no </a:t>
            </a:r>
            <a:r>
              <a:rPr lang="en-US" sz="2000" b="1" dirty="0" err="1">
                <a:latin typeface="Arial"/>
              </a:rPr>
              <a:t>procediendo</a:t>
            </a:r>
            <a:r>
              <a:rPr lang="en-US" sz="2000" b="1" dirty="0">
                <a:latin typeface="Arial"/>
              </a:rPr>
              <a:t> la </a:t>
            </a:r>
            <a:r>
              <a:rPr lang="en-US" sz="2000" b="1" dirty="0" err="1">
                <a:latin typeface="Arial"/>
              </a:rPr>
              <a:t>licencia</a:t>
            </a:r>
            <a:r>
              <a:rPr lang="en-US" sz="2000" b="1" dirty="0">
                <a:latin typeface="Arial"/>
              </a:rPr>
              <a:t> sin </a:t>
            </a:r>
            <a:r>
              <a:rPr lang="en-US" sz="2000" b="1" dirty="0" err="1">
                <a:latin typeface="Arial"/>
              </a:rPr>
              <a:t>goce</a:t>
            </a:r>
            <a:r>
              <a:rPr lang="en-US" sz="2000" b="1" dirty="0">
                <a:latin typeface="Arial"/>
              </a:rPr>
              <a:t> de</a:t>
            </a:r>
            <a:r>
              <a:rPr dirty="0"/>
              <a:t/>
            </a:r>
            <a:br>
              <a:rPr dirty="0"/>
            </a:br>
            <a:r>
              <a:rPr lang="en-US" sz="2000" b="1" dirty="0" err="1">
                <a:latin typeface="Arial"/>
              </a:rPr>
              <a:t>haber</a:t>
            </a:r>
            <a:r>
              <a:rPr lang="en-US" sz="2000" b="1" dirty="0">
                <a:latin typeface="Arial"/>
              </a:rPr>
              <a:t> </a:t>
            </a:r>
            <a:r>
              <a:rPr lang="en-US" sz="2000" b="1" dirty="0" err="1">
                <a:latin typeface="Arial"/>
              </a:rPr>
              <a:t>por</a:t>
            </a:r>
            <a:r>
              <a:rPr lang="en-US" sz="2000" b="1" dirty="0">
                <a:latin typeface="Arial"/>
              </a:rPr>
              <a:t> </a:t>
            </a:r>
            <a:r>
              <a:rPr lang="en-US" sz="2000" b="1" dirty="0" err="1">
                <a:latin typeface="Arial"/>
              </a:rPr>
              <a:t>asuntos</a:t>
            </a:r>
            <a:r>
              <a:rPr lang="en-US" sz="2000" b="1" dirty="0">
                <a:latin typeface="Arial"/>
              </a:rPr>
              <a:t> </a:t>
            </a:r>
            <a:r>
              <a:rPr lang="en-US" sz="2000" b="1" dirty="0" err="1">
                <a:latin typeface="Arial"/>
              </a:rPr>
              <a:t>particulares</a:t>
            </a:r>
            <a:r>
              <a:rPr lang="en-US" sz="2000" b="1" dirty="0" smtClean="0">
                <a:latin typeface="Arial"/>
              </a:rPr>
              <a:t>.</a:t>
            </a:r>
            <a:endParaRPr lang="en-US" sz="2000" b="1" dirty="0">
              <a:latin typeface="Aria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0"/>
            <a:ext cx="12192000" cy="886968"/>
          </a:xfrm>
          <a:prstGeom prst="rect">
            <a:avLst/>
          </a:prstGeom>
        </p:spPr>
      </p:pic>
      <p:sp>
        <p:nvSpPr>
          <p:cNvPr id="3" name="Rectángulo 2"/>
          <p:cNvSpPr/>
          <p:nvPr/>
        </p:nvSpPr>
        <p:spPr>
          <a:xfrm>
            <a:off x="1408176" y="2788920"/>
            <a:ext cx="8778240" cy="1191768"/>
          </a:xfrm>
          <a:prstGeom prst="rect">
            <a:avLst/>
          </a:prstGeom>
        </p:spPr>
        <p:txBody>
          <a:bodyPr lIns="0" tIns="0" rIns="0" bIns="0">
            <a:noAutofit/>
          </a:bodyPr>
          <a:lstStyle/>
          <a:p>
            <a:pPr indent="0" algn="just">
              <a:lnSpc>
                <a:spcPts val="3360"/>
              </a:lnSpc>
              <a:spcAft>
                <a:spcPts val="2310"/>
              </a:spcAft>
            </a:pPr>
            <a:r>
              <a:rPr lang="en-US" sz="2400" b="1" i="1" dirty="0" err="1" smtClean="0">
                <a:latin typeface="Arial"/>
              </a:rPr>
              <a:t>Caso</a:t>
            </a:r>
            <a:r>
              <a:rPr lang="en-US" sz="2400" b="1" i="1" dirty="0" smtClean="0">
                <a:latin typeface="Arial"/>
              </a:rPr>
              <a:t>.- </a:t>
            </a:r>
            <a:r>
              <a:rPr lang="en-US" sz="2400" b="1" i="1" dirty="0">
                <a:latin typeface="Arial"/>
              </a:rPr>
              <a:t>Para </a:t>
            </a:r>
            <a:r>
              <a:rPr lang="en-US" sz="2400" b="1" i="1" dirty="0" err="1">
                <a:latin typeface="Arial"/>
              </a:rPr>
              <a:t>que</a:t>
            </a:r>
            <a:r>
              <a:rPr lang="en-US" sz="2400" b="1" i="1" dirty="0">
                <a:latin typeface="Arial"/>
              </a:rPr>
              <a:t> </a:t>
            </a:r>
            <a:r>
              <a:rPr lang="en-US" sz="2400" b="1" i="1" dirty="0" err="1">
                <a:latin typeface="Arial"/>
              </a:rPr>
              <a:t>servidores</a:t>
            </a:r>
            <a:r>
              <a:rPr lang="en-US" sz="2400" b="1" i="1" dirty="0">
                <a:latin typeface="Arial"/>
              </a:rPr>
              <a:t> del MINEDU se </a:t>
            </a:r>
            <a:r>
              <a:rPr lang="en-US" sz="2400" b="1" i="1" dirty="0" err="1">
                <a:latin typeface="Arial"/>
              </a:rPr>
              <a:t>aplica</a:t>
            </a:r>
            <a:r>
              <a:rPr lang="en-US" sz="2400" b="1" i="1" dirty="0">
                <a:latin typeface="Arial"/>
              </a:rPr>
              <a:t> el</a:t>
            </a:r>
            <a:r>
              <a:rPr sz="2000" dirty="0"/>
              <a:t/>
            </a:r>
            <a:br>
              <a:rPr sz="2000" dirty="0"/>
            </a:br>
            <a:r>
              <a:rPr lang="en-US" sz="2400" b="1" i="1" dirty="0">
                <a:latin typeface="Arial"/>
              </a:rPr>
              <a:t>numeral 3° de la </a:t>
            </a:r>
            <a:r>
              <a:rPr lang="en-US" sz="2400" b="1" i="1" dirty="0" err="1">
                <a:latin typeface="Arial"/>
              </a:rPr>
              <a:t>Disposicion</a:t>
            </a:r>
            <a:r>
              <a:rPr lang="en-US" sz="2400" b="1" i="1" dirty="0">
                <a:latin typeface="Arial"/>
              </a:rPr>
              <a:t> </a:t>
            </a:r>
            <a:r>
              <a:rPr lang="en-US" sz="2400" b="1" i="1" dirty="0" err="1">
                <a:latin typeface="Arial"/>
              </a:rPr>
              <a:t>Complementaria</a:t>
            </a:r>
            <a:r>
              <a:rPr lang="en-US" sz="2400" b="1" i="1" dirty="0">
                <a:latin typeface="Arial"/>
              </a:rPr>
              <a:t> de la R. M.</a:t>
            </a:r>
            <a:r>
              <a:rPr sz="2000" dirty="0"/>
              <a:t/>
            </a:r>
            <a:br>
              <a:rPr sz="2000" dirty="0"/>
            </a:br>
            <a:r>
              <a:rPr lang="en-US" sz="2400" b="1" i="1" dirty="0">
                <a:latin typeface="Arial"/>
              </a:rPr>
              <a:t>N° 0571-94-ED, </a:t>
            </a:r>
            <a:r>
              <a:rPr lang="en-US" sz="2400" b="1" i="1" dirty="0" err="1">
                <a:latin typeface="Arial"/>
              </a:rPr>
              <a:t>Reglamento</a:t>
            </a:r>
            <a:r>
              <a:rPr lang="en-US" sz="2400" b="1" i="1" dirty="0">
                <a:latin typeface="Arial"/>
              </a:rPr>
              <a:t> de </a:t>
            </a:r>
            <a:r>
              <a:rPr lang="en-US" sz="2400" b="1" i="1" dirty="0" err="1">
                <a:latin typeface="Arial"/>
              </a:rPr>
              <a:t>Licencias</a:t>
            </a:r>
            <a:r>
              <a:rPr lang="en-US" sz="2400" b="1" i="1" dirty="0">
                <a:latin typeface="Arial"/>
              </a:rPr>
              <a:t> y </a:t>
            </a:r>
            <a:r>
              <a:rPr lang="en-US" sz="2400" b="1" i="1" dirty="0" err="1">
                <a:latin typeface="Arial"/>
              </a:rPr>
              <a:t>Permisos</a:t>
            </a:r>
            <a:r>
              <a:rPr lang="en-US" sz="2400" b="1" i="1" dirty="0">
                <a:latin typeface="Arial"/>
              </a:rPr>
              <a:t>.</a:t>
            </a:r>
          </a:p>
        </p:txBody>
      </p:sp>
      <p:sp>
        <p:nvSpPr>
          <p:cNvPr id="4" name="Rectángulo 3"/>
          <p:cNvSpPr/>
          <p:nvPr/>
        </p:nvSpPr>
        <p:spPr>
          <a:xfrm>
            <a:off x="1426464" y="4495800"/>
            <a:ext cx="1350264" cy="341376"/>
          </a:xfrm>
          <a:prstGeom prst="rect">
            <a:avLst/>
          </a:prstGeom>
        </p:spPr>
        <p:txBody>
          <a:bodyPr wrap="none" lIns="0" tIns="0" rIns="0" bIns="0">
            <a:normAutofit fontScale="97500"/>
          </a:bodyPr>
          <a:lstStyle/>
          <a:p>
            <a:pPr indent="0" algn="just">
              <a:lnSpc>
                <a:spcPts val="2570"/>
              </a:lnSpc>
              <a:spcBef>
                <a:spcPts val="2310"/>
              </a:spcBef>
            </a:pPr>
            <a:r>
              <a:rPr lang="en-US" sz="2100" b="1">
                <a:latin typeface="Arial"/>
              </a:rPr>
              <a:t>Explique:</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TotalTime>
  <Words>838</Words>
  <Application>Microsoft Office PowerPoint</Application>
  <PresentationFormat>Panorámica</PresentationFormat>
  <Paragraphs>55</Paragraphs>
  <Slides>20</Slides>
  <Notes>0</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20</vt:i4>
      </vt:variant>
    </vt:vector>
  </HeadingPairs>
  <TitlesOfParts>
    <vt:vector size="23" baseType="lpstr">
      <vt:lpstr>Arial</vt:lpstr>
      <vt:lpstr>Calibri</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subject/>
  <dc:creator>JUSTO VICTOR INGA ARANDA</dc:creator>
  <cp:keywords/>
  <cp:lastModifiedBy>Usuario</cp:lastModifiedBy>
  <cp:revision>7</cp:revision>
  <dcterms:modified xsi:type="dcterms:W3CDTF">2018-02-26T14:16:43Z</dcterms:modified>
</cp:coreProperties>
</file>